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7" r:id="rId3"/>
    <p:sldId id="379" r:id="rId4"/>
    <p:sldId id="367" r:id="rId5"/>
    <p:sldId id="390" r:id="rId6"/>
    <p:sldId id="344" r:id="rId7"/>
    <p:sldId id="380" r:id="rId8"/>
    <p:sldId id="375" r:id="rId9"/>
    <p:sldId id="376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93" r:id="rId19"/>
    <p:sldId id="389" r:id="rId20"/>
  </p:sldIdLst>
  <p:sldSz cx="9144000" cy="6858000" type="screen4x3"/>
  <p:notesSz cx="9144000" cy="6858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125" autoAdjust="0"/>
  </p:normalViewPr>
  <p:slideViewPr>
    <p:cSldViewPr>
      <p:cViewPr>
        <p:scale>
          <a:sx n="100" d="100"/>
          <a:sy n="100" d="100"/>
        </p:scale>
        <p:origin x="-14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MuscleF_bar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ocuments\Publications\Journal\2012\Core%20muscle%20strengthening\Tables%20and%20Figures\Hanmed\Local_Cord_MFC90N_ResultantF_bargraph_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91E-2"/>
          <c:y val="2.91344730522087E-2"/>
          <c:w val="0.89780460032448761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MinMax_Quad!$H$2:$H$10</c:f>
              <c:numCache>
                <c:formatCode>0_ </c:formatCode>
                <c:ptCount val="9"/>
                <c:pt idx="0">
                  <c:v>129.57777131056301</c:v>
                </c:pt>
                <c:pt idx="1">
                  <c:v>131.72799179921998</c:v>
                </c:pt>
                <c:pt idx="2">
                  <c:v>128.91695195476888</c:v>
                </c:pt>
                <c:pt idx="3">
                  <c:v>120.94920951910211</c:v>
                </c:pt>
                <c:pt idx="4">
                  <c:v>107.44989105171005</c:v>
                </c:pt>
                <c:pt idx="5">
                  <c:v>157.45647799664201</c:v>
                </c:pt>
                <c:pt idx="6">
                  <c:v>260.47029705828851</c:v>
                </c:pt>
                <c:pt idx="7">
                  <c:v>354.12409480899299</c:v>
                </c:pt>
                <c:pt idx="8">
                  <c:v>437.57652565086698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MinMax_Quad!$K$2:$K$10</c:f>
              <c:numCache>
                <c:formatCode>0_ </c:formatCode>
                <c:ptCount val="9"/>
                <c:pt idx="0">
                  <c:v>32.1717552354825</c:v>
                </c:pt>
                <c:pt idx="1">
                  <c:v>39.805607363291443</c:v>
                </c:pt>
                <c:pt idx="2">
                  <c:v>46.366919476899902</c:v>
                </c:pt>
                <c:pt idx="3">
                  <c:v>52.47167432163765</c:v>
                </c:pt>
                <c:pt idx="4">
                  <c:v>56.224544982811913</c:v>
                </c:pt>
                <c:pt idx="5">
                  <c:v>95.91781756511773</c:v>
                </c:pt>
                <c:pt idx="6">
                  <c:v>158.28641742577707</c:v>
                </c:pt>
                <c:pt idx="7">
                  <c:v>218.44154441484187</c:v>
                </c:pt>
                <c:pt idx="8">
                  <c:v>272.335527680057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MinMax_Quad!$N$2:$N$10</c:f>
              <c:numCache>
                <c:formatCode>0_ </c:formatCode>
                <c:ptCount val="9"/>
                <c:pt idx="0">
                  <c:v>-177.74708385895599</c:v>
                </c:pt>
                <c:pt idx="1">
                  <c:v>-145.86238913187401</c:v>
                </c:pt>
                <c:pt idx="2">
                  <c:v>-109.75300761466598</c:v>
                </c:pt>
                <c:pt idx="3">
                  <c:v>-69.812933715683542</c:v>
                </c:pt>
                <c:pt idx="4">
                  <c:v>-24.594891498979614</c:v>
                </c:pt>
                <c:pt idx="5">
                  <c:v>-3.0883386762366012</c:v>
                </c:pt>
                <c:pt idx="6">
                  <c:v>1.06652643920392</c:v>
                </c:pt>
                <c:pt idx="7">
                  <c:v>1.1977979157445799</c:v>
                </c:pt>
                <c:pt idx="8">
                  <c:v>-0.3413104550798497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MinMax_Quad!$Q$2:$Q$10</c:f>
              <c:numCache>
                <c:formatCode>0_ </c:formatCode>
                <c:ptCount val="9"/>
                <c:pt idx="0">
                  <c:v>-259.72275572560193</c:v>
                </c:pt>
                <c:pt idx="1">
                  <c:v>-222.22145720958599</c:v>
                </c:pt>
                <c:pt idx="2">
                  <c:v>-177.44246084975299</c:v>
                </c:pt>
                <c:pt idx="3">
                  <c:v>-127.54488182653294</c:v>
                </c:pt>
                <c:pt idx="4">
                  <c:v>-80.120708337086029</c:v>
                </c:pt>
                <c:pt idx="5">
                  <c:v>-66.733541245701801</c:v>
                </c:pt>
                <c:pt idx="6">
                  <c:v>-71.82442430952068</c:v>
                </c:pt>
                <c:pt idx="7">
                  <c:v>-82.548793180393801</c:v>
                </c:pt>
                <c:pt idx="8">
                  <c:v>-91.929199900021601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MinMax_Quad!$T$2:$T$10</c:f>
              <c:numCache>
                <c:formatCode>0_ </c:formatCode>
                <c:ptCount val="9"/>
                <c:pt idx="0">
                  <c:v>-695.79318813979353</c:v>
                </c:pt>
                <c:pt idx="1">
                  <c:v>-604.31479623255643</c:v>
                </c:pt>
                <c:pt idx="2">
                  <c:v>-495.93832147583265</c:v>
                </c:pt>
                <c:pt idx="3">
                  <c:v>-373.78153140355278</c:v>
                </c:pt>
                <c:pt idx="4">
                  <c:v>-245.66349214498499</c:v>
                </c:pt>
                <c:pt idx="5">
                  <c:v>-292.45389803842397</c:v>
                </c:pt>
                <c:pt idx="6">
                  <c:v>-442.326611151733</c:v>
                </c:pt>
                <c:pt idx="7">
                  <c:v>-594.0380253317386</c:v>
                </c:pt>
                <c:pt idx="8">
                  <c:v>-730.18505917523396</c:v>
                </c:pt>
              </c:numCache>
            </c:numRef>
          </c:yVal>
        </c:ser>
        <c:axId val="56007680"/>
        <c:axId val="56087296"/>
      </c:scatterChart>
      <c:valAx>
        <c:axId val="5600768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6087296"/>
        <c:crossesAt val="-1000"/>
        <c:crossBetween val="midCat"/>
      </c:valAx>
      <c:valAx>
        <c:axId val="56087296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56007680"/>
        <c:crossesAt val="-40"/>
        <c:crossBetween val="midCat"/>
        <c:majorUnit val="300"/>
      </c:valAx>
    </c:plotArea>
    <c:legend>
      <c:legendPos val="r"/>
      <c:layout>
        <c:manualLayout>
          <c:xMode val="edge"/>
          <c:yMode val="edge"/>
          <c:x val="0.27693209876543212"/>
          <c:y val="0.69859920634920736"/>
          <c:w val="0.57143325617283969"/>
          <c:h val="0.184368253968253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MinMax_Quad!$J$12:$J$20</c:f>
              <c:numCache>
                <c:formatCode>0_ </c:formatCode>
                <c:ptCount val="9"/>
                <c:pt idx="0">
                  <c:v>-58.399485162316054</c:v>
                </c:pt>
                <c:pt idx="1">
                  <c:v>-44.121509783632554</c:v>
                </c:pt>
                <c:pt idx="2">
                  <c:v>-27.9871644464877</c:v>
                </c:pt>
                <c:pt idx="3">
                  <c:v>-14.705806811722711</c:v>
                </c:pt>
                <c:pt idx="4">
                  <c:v>1.7200426402440001E-3</c:v>
                </c:pt>
                <c:pt idx="5">
                  <c:v>-2.8568368812970881</c:v>
                </c:pt>
                <c:pt idx="6">
                  <c:v>-1.7066785247035412</c:v>
                </c:pt>
                <c:pt idx="7">
                  <c:v>-0.45764283700540898</c:v>
                </c:pt>
                <c:pt idx="8">
                  <c:v>0.66543088944963802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MinMax_Quad!$M$12:$M$20</c:f>
              <c:numCache>
                <c:formatCode>0_ </c:formatCode>
                <c:ptCount val="9"/>
                <c:pt idx="0">
                  <c:v>-37.383755329800913</c:v>
                </c:pt>
                <c:pt idx="1">
                  <c:v>-27.690302317510888</c:v>
                </c:pt>
                <c:pt idx="2">
                  <c:v>-17.040267723787299</c:v>
                </c:pt>
                <c:pt idx="3">
                  <c:v>-8.6798326005144126</c:v>
                </c:pt>
                <c:pt idx="4">
                  <c:v>1.0940878742960029E-3</c:v>
                </c:pt>
                <c:pt idx="5">
                  <c:v>-0.94746213914144928</c:v>
                </c:pt>
                <c:pt idx="6">
                  <c:v>1.96032426917063</c:v>
                </c:pt>
                <c:pt idx="7">
                  <c:v>4.8321894146947235</c:v>
                </c:pt>
                <c:pt idx="8">
                  <c:v>7.4048474075951702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MinMax_Quad!$P$12:$P$20</c:f>
              <c:numCache>
                <c:formatCode>0_ </c:formatCode>
                <c:ptCount val="9"/>
                <c:pt idx="0">
                  <c:v>-26.029639670944771</c:v>
                </c:pt>
                <c:pt idx="1">
                  <c:v>-19.324687935578186</c:v>
                </c:pt>
                <c:pt idx="2">
                  <c:v>-12.153706617818107</c:v>
                </c:pt>
                <c:pt idx="3">
                  <c:v>-6.7130294792972798</c:v>
                </c:pt>
                <c:pt idx="4">
                  <c:v>5.0501497627400069E-4</c:v>
                </c:pt>
                <c:pt idx="5">
                  <c:v>0.437865019601198</c:v>
                </c:pt>
                <c:pt idx="6">
                  <c:v>3.1924181244966063</c:v>
                </c:pt>
                <c:pt idx="7">
                  <c:v>6.3610847025436499</c:v>
                </c:pt>
                <c:pt idx="8">
                  <c:v>9.1890882063613173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MinMax_Quad!$S$12:$S$20</c:f>
              <c:numCache>
                <c:formatCode>0_ </c:formatCode>
                <c:ptCount val="9"/>
                <c:pt idx="0">
                  <c:v>-6.8059116219278275</c:v>
                </c:pt>
                <c:pt idx="1">
                  <c:v>-5.1487813041010302</c:v>
                </c:pt>
                <c:pt idx="2">
                  <c:v>-3.3237822974317601</c:v>
                </c:pt>
                <c:pt idx="3">
                  <c:v>-1.4843121104594299</c:v>
                </c:pt>
                <c:pt idx="4">
                  <c:v>-2.0859273066200034E-4</c:v>
                </c:pt>
                <c:pt idx="5">
                  <c:v>-0.25774227354107593</c:v>
                </c:pt>
                <c:pt idx="6">
                  <c:v>0.5180972789159165</c:v>
                </c:pt>
                <c:pt idx="7">
                  <c:v>1.45849538446879</c:v>
                </c:pt>
                <c:pt idx="8">
                  <c:v>2.3034723637963501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MinMax_Quad!$V$12:$V$20</c:f>
              <c:numCache>
                <c:formatCode>0_ </c:formatCode>
                <c:ptCount val="9"/>
                <c:pt idx="0">
                  <c:v>-8.1568644285240097</c:v>
                </c:pt>
                <c:pt idx="1">
                  <c:v>-6.4339698027477414</c:v>
                </c:pt>
                <c:pt idx="2">
                  <c:v>-4.2507052042116102</c:v>
                </c:pt>
                <c:pt idx="3">
                  <c:v>-2.0193473851311281</c:v>
                </c:pt>
                <c:pt idx="4">
                  <c:v>-8.7527401748600125E-4</c:v>
                </c:pt>
                <c:pt idx="5">
                  <c:v>2.6010666615069318</c:v>
                </c:pt>
                <c:pt idx="6">
                  <c:v>5.9605127036158203</c:v>
                </c:pt>
                <c:pt idx="7">
                  <c:v>9.03598511765653</c:v>
                </c:pt>
                <c:pt idx="8">
                  <c:v>11.7678847280942</c:v>
                </c:pt>
              </c:numCache>
            </c:numRef>
          </c:yVal>
        </c:ser>
        <c:axId val="118310400"/>
        <c:axId val="118353920"/>
      </c:scatterChart>
      <c:valAx>
        <c:axId val="11831040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18353920"/>
        <c:crossesAt val="-100"/>
        <c:crossBetween val="midCat"/>
      </c:valAx>
      <c:valAx>
        <c:axId val="118353920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18310400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MinMax_Quad!$J$22:$J$30</c:f>
              <c:numCache>
                <c:formatCode>0_ </c:formatCode>
                <c:ptCount val="9"/>
                <c:pt idx="0">
                  <c:v>-88.132922746460707</c:v>
                </c:pt>
                <c:pt idx="1">
                  <c:v>-67.397144251295458</c:v>
                </c:pt>
                <c:pt idx="2">
                  <c:v>-43.484310355621801</c:v>
                </c:pt>
                <c:pt idx="3">
                  <c:v>-21.5028523121555</c:v>
                </c:pt>
                <c:pt idx="4">
                  <c:v>1.7163869091870009E-3</c:v>
                </c:pt>
                <c:pt idx="5">
                  <c:v>12.323577366225907</c:v>
                </c:pt>
                <c:pt idx="6">
                  <c:v>14.8281333536187</c:v>
                </c:pt>
                <c:pt idx="7">
                  <c:v>22.168848580241686</c:v>
                </c:pt>
                <c:pt idx="8">
                  <c:v>31.140208166904813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MinMax_Quad!$M$22:$M$30</c:f>
              <c:numCache>
                <c:formatCode>0_ </c:formatCode>
                <c:ptCount val="9"/>
                <c:pt idx="0">
                  <c:v>-56.584134585719255</c:v>
                </c:pt>
                <c:pt idx="1">
                  <c:v>-42.773125135019029</c:v>
                </c:pt>
                <c:pt idx="2">
                  <c:v>-26.603974349619527</c:v>
                </c:pt>
                <c:pt idx="3">
                  <c:v>-11.845562053085612</c:v>
                </c:pt>
                <c:pt idx="4">
                  <c:v>1.0928501180680009E-3</c:v>
                </c:pt>
                <c:pt idx="5">
                  <c:v>6.0550463250261002</c:v>
                </c:pt>
                <c:pt idx="6">
                  <c:v>9.6662806104030974</c:v>
                </c:pt>
                <c:pt idx="7">
                  <c:v>16.385285107237902</c:v>
                </c:pt>
                <c:pt idx="8">
                  <c:v>24.1522996280843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MinMax_Quad!$P$22:$P$30</c:f>
              <c:numCache>
                <c:formatCode>0_ </c:formatCode>
                <c:ptCount val="9"/>
                <c:pt idx="0">
                  <c:v>-36.788747552802171</c:v>
                </c:pt>
                <c:pt idx="1">
                  <c:v>-27.861284363962199</c:v>
                </c:pt>
                <c:pt idx="2">
                  <c:v>-17.8524852563175</c:v>
                </c:pt>
                <c:pt idx="3">
                  <c:v>-8.39737978736194</c:v>
                </c:pt>
                <c:pt idx="4">
                  <c:v>5.0412186552600065E-4</c:v>
                </c:pt>
                <c:pt idx="5">
                  <c:v>3.243677467531072</c:v>
                </c:pt>
                <c:pt idx="6">
                  <c:v>7.4179187637188395</c:v>
                </c:pt>
                <c:pt idx="7">
                  <c:v>12.801551920629899</c:v>
                </c:pt>
                <c:pt idx="8">
                  <c:v>18.672505875268186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MinMax_Quad!$S$22:$S$30</c:f>
              <c:numCache>
                <c:formatCode>0_ </c:formatCode>
                <c:ptCount val="9"/>
                <c:pt idx="0">
                  <c:v>-7.6282149094239937</c:v>
                </c:pt>
                <c:pt idx="1">
                  <c:v>-5.7120037533571235</c:v>
                </c:pt>
                <c:pt idx="2">
                  <c:v>-3.3972893883234501</c:v>
                </c:pt>
                <c:pt idx="3">
                  <c:v>-1.2018799991479689</c:v>
                </c:pt>
                <c:pt idx="4">
                  <c:v>-2.0910710302800002E-4</c:v>
                </c:pt>
                <c:pt idx="5">
                  <c:v>-2.0578619493663899</c:v>
                </c:pt>
                <c:pt idx="6">
                  <c:v>-0.76562870751529088</c:v>
                </c:pt>
                <c:pt idx="7">
                  <c:v>1.1679269863488699</c:v>
                </c:pt>
                <c:pt idx="8">
                  <c:v>3.1883195573742529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MinMax_Quad!$V$22:$V$30</c:f>
              <c:numCache>
                <c:formatCode>0_ </c:formatCode>
                <c:ptCount val="9"/>
                <c:pt idx="0">
                  <c:v>-12.382154877636507</c:v>
                </c:pt>
                <c:pt idx="1">
                  <c:v>-9.6197021029556709</c:v>
                </c:pt>
                <c:pt idx="2">
                  <c:v>-6.2561192777124459</c:v>
                </c:pt>
                <c:pt idx="3">
                  <c:v>-2.7692110685974241</c:v>
                </c:pt>
                <c:pt idx="4">
                  <c:v>-8.7527806785400188E-4</c:v>
                </c:pt>
                <c:pt idx="5">
                  <c:v>4.2211863139731101</c:v>
                </c:pt>
                <c:pt idx="6">
                  <c:v>9.5146807161040297</c:v>
                </c:pt>
                <c:pt idx="7">
                  <c:v>14.389282089674907</c:v>
                </c:pt>
                <c:pt idx="8">
                  <c:v>19.208213773928978</c:v>
                </c:pt>
              </c:numCache>
            </c:numRef>
          </c:yVal>
        </c:ser>
        <c:axId val="118429568"/>
        <c:axId val="118431104"/>
      </c:scatterChart>
      <c:valAx>
        <c:axId val="11842956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18431104"/>
        <c:crossesAt val="-100"/>
        <c:crossBetween val="midCat"/>
      </c:valAx>
      <c:valAx>
        <c:axId val="118431104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18429568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MinMax_Quad!$J$32:$J$40</c:f>
              <c:numCache>
                <c:formatCode>0_ </c:formatCode>
                <c:ptCount val="9"/>
                <c:pt idx="0">
                  <c:v>-67.643125341424479</c:v>
                </c:pt>
                <c:pt idx="1">
                  <c:v>-55.563002604284399</c:v>
                </c:pt>
                <c:pt idx="2">
                  <c:v>-42.130115496234211</c:v>
                </c:pt>
                <c:pt idx="3">
                  <c:v>-21.399091068746614</c:v>
                </c:pt>
                <c:pt idx="4">
                  <c:v>1.7195342288780001E-3</c:v>
                </c:pt>
                <c:pt idx="5">
                  <c:v>20.99520717803788</c:v>
                </c:pt>
                <c:pt idx="6">
                  <c:v>37.411451235752651</c:v>
                </c:pt>
                <c:pt idx="7">
                  <c:v>48.866623803423394</c:v>
                </c:pt>
                <c:pt idx="8">
                  <c:v>61.256076459397953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MinMax_Quad!$M$32:$M$40</c:f>
              <c:numCache>
                <c:formatCode>0_ </c:formatCode>
                <c:ptCount val="9"/>
                <c:pt idx="0">
                  <c:v>-41.541958595345896</c:v>
                </c:pt>
                <c:pt idx="1">
                  <c:v>-33.226106203629413</c:v>
                </c:pt>
                <c:pt idx="2">
                  <c:v>-24.432646666851589</c:v>
                </c:pt>
                <c:pt idx="3">
                  <c:v>-11.238606916908402</c:v>
                </c:pt>
                <c:pt idx="4">
                  <c:v>1.0939371712310017E-3</c:v>
                </c:pt>
                <c:pt idx="5">
                  <c:v>11.002507035756407</c:v>
                </c:pt>
                <c:pt idx="6">
                  <c:v>21.209328980264381</c:v>
                </c:pt>
                <c:pt idx="7">
                  <c:v>28.744884743045105</c:v>
                </c:pt>
                <c:pt idx="8">
                  <c:v>37.609075803440099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MinMax_Quad!$P$32:$P$40</c:f>
              <c:numCache>
                <c:formatCode>0_ </c:formatCode>
                <c:ptCount val="9"/>
                <c:pt idx="0">
                  <c:v>-26.561622229499381</c:v>
                </c:pt>
                <c:pt idx="1">
                  <c:v>-21.030962165832424</c:v>
                </c:pt>
                <c:pt idx="2">
                  <c:v>-15.461815688133099</c:v>
                </c:pt>
                <c:pt idx="3">
                  <c:v>-7.1627502957758775</c:v>
                </c:pt>
                <c:pt idx="4">
                  <c:v>5.0497642035500045E-4</c:v>
                </c:pt>
                <c:pt idx="5">
                  <c:v>6.8118009681182761</c:v>
                </c:pt>
                <c:pt idx="6">
                  <c:v>12.842249337477107</c:v>
                </c:pt>
                <c:pt idx="7">
                  <c:v>17.465154499905889</c:v>
                </c:pt>
                <c:pt idx="8">
                  <c:v>23.1252012200477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MinMax_Quad!$S$32:$S$40</c:f>
              <c:numCache>
                <c:formatCode>0_ </c:formatCode>
                <c:ptCount val="9"/>
                <c:pt idx="0">
                  <c:v>-3.3141024770880478</c:v>
                </c:pt>
                <c:pt idx="1">
                  <c:v>-2.1074703645959918</c:v>
                </c:pt>
                <c:pt idx="2">
                  <c:v>-0.77873370437531342</c:v>
                </c:pt>
                <c:pt idx="3">
                  <c:v>6.1003567493663986E-2</c:v>
                </c:pt>
                <c:pt idx="4">
                  <c:v>-2.0871994495400036E-4</c:v>
                </c:pt>
                <c:pt idx="5">
                  <c:v>-0.32205443326045552</c:v>
                </c:pt>
                <c:pt idx="6">
                  <c:v>-0.26962309056594302</c:v>
                </c:pt>
                <c:pt idx="7">
                  <c:v>0.61935072817629999</c:v>
                </c:pt>
                <c:pt idx="8">
                  <c:v>2.0635489547043999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MinMax_Quad!$V$32:$V$40</c:f>
              <c:numCache>
                <c:formatCode>0_ </c:formatCode>
                <c:ptCount val="9"/>
                <c:pt idx="0">
                  <c:v>-16.645456240207089</c:v>
                </c:pt>
                <c:pt idx="1">
                  <c:v>-12.614214838545102</c:v>
                </c:pt>
                <c:pt idx="2">
                  <c:v>-7.5181588387799136</c:v>
                </c:pt>
                <c:pt idx="3">
                  <c:v>-3.2539067551144019</c:v>
                </c:pt>
                <c:pt idx="4">
                  <c:v>-8.7512715038700012E-4</c:v>
                </c:pt>
                <c:pt idx="5">
                  <c:v>3.4027709763482679</c:v>
                </c:pt>
                <c:pt idx="6">
                  <c:v>7.9254612206235802</c:v>
                </c:pt>
                <c:pt idx="7">
                  <c:v>13.130553858816899</c:v>
                </c:pt>
                <c:pt idx="8">
                  <c:v>17.543596289580179</c:v>
                </c:pt>
              </c:numCache>
            </c:numRef>
          </c:yVal>
        </c:ser>
        <c:axId val="120076160"/>
        <c:axId val="120077696"/>
      </c:scatterChart>
      <c:valAx>
        <c:axId val="12007616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20077696"/>
        <c:crossesAt val="-100"/>
        <c:crossBetween val="midCat"/>
      </c:valAx>
      <c:valAx>
        <c:axId val="120077696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20076160"/>
        <c:crossesAt val="-60"/>
        <c:crossBetween val="midCat"/>
        <c:majorUnit val="5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MinMax_Quad!$AL$2:$AL$10</c:f>
              <c:numCache>
                <c:formatCode>0_ </c:formatCode>
                <c:ptCount val="9"/>
                <c:pt idx="0">
                  <c:v>805.35813706455701</c:v>
                </c:pt>
                <c:pt idx="1">
                  <c:v>659.32611074337046</c:v>
                </c:pt>
                <c:pt idx="2">
                  <c:v>491.73292190117763</c:v>
                </c:pt>
                <c:pt idx="3">
                  <c:v>306.87765609974423</c:v>
                </c:pt>
                <c:pt idx="4">
                  <c:v>116.06447853985382</c:v>
                </c:pt>
                <c:pt idx="5">
                  <c:v>39.547229453509622</c:v>
                </c:pt>
                <c:pt idx="6">
                  <c:v>57.334621126484095</c:v>
                </c:pt>
                <c:pt idx="7">
                  <c:v>73.535487894765097</c:v>
                </c:pt>
                <c:pt idx="8">
                  <c:v>88.000156338883542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MinMax_Quad!$AM$2:$AM$10</c:f>
              <c:numCache>
                <c:formatCode>0_ </c:formatCode>
                <c:ptCount val="9"/>
                <c:pt idx="0">
                  <c:v>805.341075551274</c:v>
                </c:pt>
                <c:pt idx="1">
                  <c:v>659.31095084956996</c:v>
                </c:pt>
                <c:pt idx="2">
                  <c:v>491.71906971317105</c:v>
                </c:pt>
                <c:pt idx="3">
                  <c:v>306.86207397696296</c:v>
                </c:pt>
                <c:pt idx="4">
                  <c:v>116.05882603333146</c:v>
                </c:pt>
                <c:pt idx="5">
                  <c:v>39.551718643267527</c:v>
                </c:pt>
                <c:pt idx="6">
                  <c:v>57.341227306596807</c:v>
                </c:pt>
                <c:pt idx="7">
                  <c:v>73.538904148728918</c:v>
                </c:pt>
                <c:pt idx="8">
                  <c:v>88.004302500458806</c:v>
                </c:pt>
              </c:numCache>
            </c:numRef>
          </c:val>
        </c:ser>
        <c:axId val="139923456"/>
        <c:axId val="139924992"/>
      </c:barChart>
      <c:catAx>
        <c:axId val="139923456"/>
        <c:scaling>
          <c:orientation val="minMax"/>
        </c:scaling>
        <c:axPos val="b"/>
        <c:numFmt formatCode="0_ " sourceLinked="1"/>
        <c:tickLblPos val="nextTo"/>
        <c:crossAx val="139924992"/>
        <c:crossesAt val="0"/>
        <c:auto val="1"/>
        <c:lblAlgn val="ctr"/>
        <c:lblOffset val="100"/>
        <c:tickLblSkip val="2"/>
      </c:catAx>
      <c:valAx>
        <c:axId val="13992499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39923456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17"/>
          <c:y val="0.10895634920634922"/>
          <c:w val="0.55381172839506176"/>
          <c:h val="0.1780603174603175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MinMax_Quad!$AL$12:$AL$20</c:f>
              <c:numCache>
                <c:formatCode>0_ </c:formatCode>
                <c:ptCount val="9"/>
                <c:pt idx="0">
                  <c:v>933.69215263314504</c:v>
                </c:pt>
                <c:pt idx="1">
                  <c:v>765.57247752306046</c:v>
                </c:pt>
                <c:pt idx="2">
                  <c:v>567.69358922821846</c:v>
                </c:pt>
                <c:pt idx="3">
                  <c:v>350.09338830627956</c:v>
                </c:pt>
                <c:pt idx="4">
                  <c:v>116.0643691901038</c:v>
                </c:pt>
                <c:pt idx="5">
                  <c:v>35.518249197215944</c:v>
                </c:pt>
                <c:pt idx="6">
                  <c:v>47.787374206566859</c:v>
                </c:pt>
                <c:pt idx="7">
                  <c:v>59.891736802908106</c:v>
                </c:pt>
                <c:pt idx="8">
                  <c:v>70.577027975416698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MinMax_Quad!$AM$12:$AM$20</c:f>
              <c:numCache>
                <c:formatCode>0_ </c:formatCode>
                <c:ptCount val="9"/>
                <c:pt idx="0">
                  <c:v>570.11737006289161</c:v>
                </c:pt>
                <c:pt idx="1">
                  <c:v>470.79602450322784</c:v>
                </c:pt>
                <c:pt idx="2">
                  <c:v>359.178326595013</c:v>
                </c:pt>
                <c:pt idx="3">
                  <c:v>234.77417589326706</c:v>
                </c:pt>
                <c:pt idx="4">
                  <c:v>116.05873944427209</c:v>
                </c:pt>
                <c:pt idx="5">
                  <c:v>40.003733996812763</c:v>
                </c:pt>
                <c:pt idx="6">
                  <c:v>63.639239293779163</c:v>
                </c:pt>
                <c:pt idx="7">
                  <c:v>82.84642966517616</c:v>
                </c:pt>
                <c:pt idx="8">
                  <c:v>99.716786406587048</c:v>
                </c:pt>
              </c:numCache>
            </c:numRef>
          </c:val>
        </c:ser>
        <c:axId val="140127232"/>
        <c:axId val="140219136"/>
      </c:barChart>
      <c:catAx>
        <c:axId val="140127232"/>
        <c:scaling>
          <c:orientation val="minMax"/>
        </c:scaling>
        <c:axPos val="b"/>
        <c:numFmt formatCode="0_ " sourceLinked="1"/>
        <c:tickLblPos val="nextTo"/>
        <c:crossAx val="140219136"/>
        <c:crossesAt val="0"/>
        <c:auto val="1"/>
        <c:lblAlgn val="ctr"/>
        <c:lblOffset val="100"/>
        <c:tickLblSkip val="2"/>
      </c:catAx>
      <c:valAx>
        <c:axId val="140219136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40127232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364246031746061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MinMax_Quad!$AL$22:$AL$30</c:f>
              <c:numCache>
                <c:formatCode>0_ </c:formatCode>
                <c:ptCount val="9"/>
                <c:pt idx="0">
                  <c:v>792.41871284781246</c:v>
                </c:pt>
                <c:pt idx="1">
                  <c:v>648.14058151326253</c:v>
                </c:pt>
                <c:pt idx="2">
                  <c:v>488.64734740223099</c:v>
                </c:pt>
                <c:pt idx="3">
                  <c:v>315.31510931145601</c:v>
                </c:pt>
                <c:pt idx="4">
                  <c:v>116.06447300730892</c:v>
                </c:pt>
                <c:pt idx="5">
                  <c:v>41.782165447036675</c:v>
                </c:pt>
                <c:pt idx="6">
                  <c:v>39.132111120180468</c:v>
                </c:pt>
                <c:pt idx="7">
                  <c:v>42.611100926349259</c:v>
                </c:pt>
                <c:pt idx="8">
                  <c:v>44.089890123823807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MinMax_Quad!$AM$22:$AM$30</c:f>
              <c:numCache>
                <c:formatCode>0_ </c:formatCode>
                <c:ptCount val="9"/>
                <c:pt idx="0">
                  <c:v>322.04452900703501</c:v>
                </c:pt>
                <c:pt idx="1">
                  <c:v>285.61190486382998</c:v>
                </c:pt>
                <c:pt idx="2">
                  <c:v>228.48202839154231</c:v>
                </c:pt>
                <c:pt idx="3">
                  <c:v>156.86226293850569</c:v>
                </c:pt>
                <c:pt idx="4">
                  <c:v>116.0588200678166</c:v>
                </c:pt>
                <c:pt idx="5">
                  <c:v>77.421239348368758</c:v>
                </c:pt>
                <c:pt idx="6">
                  <c:v>100.09903580463758</c:v>
                </c:pt>
                <c:pt idx="7">
                  <c:v>129.64678071188487</c:v>
                </c:pt>
                <c:pt idx="8">
                  <c:v>152.4446988679625</c:v>
                </c:pt>
              </c:numCache>
            </c:numRef>
          </c:val>
        </c:ser>
        <c:axId val="140305536"/>
        <c:axId val="140666752"/>
      </c:barChart>
      <c:catAx>
        <c:axId val="140305536"/>
        <c:scaling>
          <c:orientation val="minMax"/>
        </c:scaling>
        <c:axPos val="b"/>
        <c:numFmt formatCode="General" sourceLinked="1"/>
        <c:tickLblPos val="nextTo"/>
        <c:crossAx val="140666752"/>
        <c:crossesAt val="0"/>
        <c:auto val="1"/>
        <c:lblAlgn val="ctr"/>
        <c:lblOffset val="100"/>
        <c:tickLblSkip val="2"/>
      </c:catAx>
      <c:valAx>
        <c:axId val="14066675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40305536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86573214285714251"/>
        </c:manualLayout>
      </c:layout>
      <c:barChart>
        <c:barDir val="col"/>
        <c:grouping val="clustered"/>
        <c:ser>
          <c:idx val="1"/>
          <c:order val="0"/>
          <c:tx>
            <c:v>left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MinMax_Quad!$AL$32:$AL$40</c:f>
              <c:numCache>
                <c:formatCode>0_ </c:formatCode>
                <c:ptCount val="9"/>
                <c:pt idx="0">
                  <c:v>462.21826896670979</c:v>
                </c:pt>
                <c:pt idx="1">
                  <c:v>395.05602726852874</c:v>
                </c:pt>
                <c:pt idx="2">
                  <c:v>314.67360763921323</c:v>
                </c:pt>
                <c:pt idx="3">
                  <c:v>224.57069519054693</c:v>
                </c:pt>
                <c:pt idx="4">
                  <c:v>116.0643715067318</c:v>
                </c:pt>
                <c:pt idx="5">
                  <c:v>78.585403645594099</c:v>
                </c:pt>
                <c:pt idx="6">
                  <c:v>80.924344196650424</c:v>
                </c:pt>
                <c:pt idx="7">
                  <c:v>89.667023946446392</c:v>
                </c:pt>
                <c:pt idx="8">
                  <c:v>98.343335964529658</c:v>
                </c:pt>
              </c:numCache>
            </c:numRef>
          </c:val>
        </c:ser>
        <c:ser>
          <c:idx val="2"/>
          <c:order val="1"/>
          <c:tx>
            <c:v>right erector spinae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MinMax_Quad!$AM$32:$AM$40</c:f>
              <c:numCache>
                <c:formatCode>0_ </c:formatCode>
                <c:ptCount val="9"/>
                <c:pt idx="0">
                  <c:v>111.0655203621192</c:v>
                </c:pt>
                <c:pt idx="1">
                  <c:v>100.7331326439014</c:v>
                </c:pt>
                <c:pt idx="2">
                  <c:v>91.167723686010675</c:v>
                </c:pt>
                <c:pt idx="3">
                  <c:v>87.199170938908779</c:v>
                </c:pt>
                <c:pt idx="4">
                  <c:v>116.05873883742957</c:v>
                </c:pt>
                <c:pt idx="5">
                  <c:v>208.15280759945</c:v>
                </c:pt>
                <c:pt idx="6">
                  <c:v>276.02990416758894</c:v>
                </c:pt>
                <c:pt idx="7">
                  <c:v>339.06864544393898</c:v>
                </c:pt>
                <c:pt idx="8">
                  <c:v>386.85941147053097</c:v>
                </c:pt>
              </c:numCache>
            </c:numRef>
          </c:val>
        </c:ser>
        <c:axId val="142991744"/>
        <c:axId val="142993280"/>
      </c:barChart>
      <c:catAx>
        <c:axId val="142991744"/>
        <c:scaling>
          <c:orientation val="minMax"/>
        </c:scaling>
        <c:axPos val="b"/>
        <c:numFmt formatCode="General" sourceLinked="1"/>
        <c:tickLblPos val="nextTo"/>
        <c:crossAx val="142993280"/>
        <c:crossesAt val="0"/>
        <c:auto val="1"/>
        <c:lblAlgn val="ctr"/>
        <c:lblOffset val="100"/>
        <c:tickLblSkip val="2"/>
      </c:catAx>
      <c:valAx>
        <c:axId val="14299328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42991744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MinMax_Quad!$AO$2:$AO$10</c:f>
              <c:numCache>
                <c:formatCode>0_ </c:formatCode>
                <c:ptCount val="9"/>
                <c:pt idx="0">
                  <c:v>73.493529827074326</c:v>
                </c:pt>
                <c:pt idx="1">
                  <c:v>59.98313243472483</c:v>
                </c:pt>
                <c:pt idx="2">
                  <c:v>47.1533588979405</c:v>
                </c:pt>
                <c:pt idx="3">
                  <c:v>35.970553624228501</c:v>
                </c:pt>
                <c:pt idx="4">
                  <c:v>23.857266533186799</c:v>
                </c:pt>
                <c:pt idx="5">
                  <c:v>19.831170760181205</c:v>
                </c:pt>
                <c:pt idx="6">
                  <c:v>23.114270355675213</c:v>
                </c:pt>
                <c:pt idx="7">
                  <c:v>27.856711711298313</c:v>
                </c:pt>
                <c:pt idx="8">
                  <c:v>32.109942669954101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MinMax_Quad!$AP$2:$AP$10</c:f>
              <c:numCache>
                <c:formatCode>0_ </c:formatCode>
                <c:ptCount val="9"/>
                <c:pt idx="0">
                  <c:v>73.478563995998257</c:v>
                </c:pt>
                <c:pt idx="1">
                  <c:v>59.970341046492798</c:v>
                </c:pt>
                <c:pt idx="2">
                  <c:v>47.142344961962571</c:v>
                </c:pt>
                <c:pt idx="3">
                  <c:v>35.96595108288183</c:v>
                </c:pt>
                <c:pt idx="4">
                  <c:v>23.853184913010214</c:v>
                </c:pt>
                <c:pt idx="5">
                  <c:v>19.817608764719619</c:v>
                </c:pt>
                <c:pt idx="6">
                  <c:v>23.093599724839802</c:v>
                </c:pt>
                <c:pt idx="7">
                  <c:v>27.832703224159488</c:v>
                </c:pt>
                <c:pt idx="8">
                  <c:v>32.080800290718571</c:v>
                </c:pt>
              </c:numCache>
            </c:numRef>
          </c:val>
        </c:ser>
        <c:axId val="147645568"/>
        <c:axId val="147647488"/>
      </c:barChart>
      <c:catAx>
        <c:axId val="147645568"/>
        <c:scaling>
          <c:orientation val="minMax"/>
        </c:scaling>
        <c:axPos val="b"/>
        <c:numFmt formatCode="0_ " sourceLinked="1"/>
        <c:tickLblPos val="nextTo"/>
        <c:crossAx val="147647488"/>
        <c:crossesAt val="0"/>
        <c:auto val="1"/>
        <c:lblAlgn val="ctr"/>
        <c:lblOffset val="100"/>
        <c:tickLblSkip val="2"/>
      </c:catAx>
      <c:valAx>
        <c:axId val="147647488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47645568"/>
        <c:crossesAt val="-60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31122993827160517"/>
          <c:y val="0.10895634920634922"/>
          <c:w val="0.51461419753086424"/>
          <c:h val="0.1780603174603175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MinMax_Quad!$AO$12:$AO$20</c:f>
              <c:numCache>
                <c:formatCode>0_ </c:formatCode>
                <c:ptCount val="9"/>
                <c:pt idx="0">
                  <c:v>110.93731558987811</c:v>
                </c:pt>
                <c:pt idx="1">
                  <c:v>80.781945334366398</c:v>
                </c:pt>
                <c:pt idx="2">
                  <c:v>51.903473580267772</c:v>
                </c:pt>
                <c:pt idx="3">
                  <c:v>37.364200186124698</c:v>
                </c:pt>
                <c:pt idx="4">
                  <c:v>23.857284514953999</c:v>
                </c:pt>
                <c:pt idx="5">
                  <c:v>23.64543797819308</c:v>
                </c:pt>
                <c:pt idx="6">
                  <c:v>25.829035260146988</c:v>
                </c:pt>
                <c:pt idx="7">
                  <c:v>30.814610108699814</c:v>
                </c:pt>
                <c:pt idx="8">
                  <c:v>35.366886038778198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MinMax_Quad!$AP$12:$AP$20</c:f>
              <c:numCache>
                <c:formatCode>0_ </c:formatCode>
                <c:ptCount val="9"/>
                <c:pt idx="0">
                  <c:v>67.680302117769727</c:v>
                </c:pt>
                <c:pt idx="1">
                  <c:v>57.594485867495997</c:v>
                </c:pt>
                <c:pt idx="2">
                  <c:v>47.576224376049495</c:v>
                </c:pt>
                <c:pt idx="3">
                  <c:v>36.321510921438403</c:v>
                </c:pt>
                <c:pt idx="4">
                  <c:v>23.853185744756424</c:v>
                </c:pt>
                <c:pt idx="5">
                  <c:v>21.39010366176128</c:v>
                </c:pt>
                <c:pt idx="6">
                  <c:v>22.105480504468186</c:v>
                </c:pt>
                <c:pt idx="7">
                  <c:v>25.929374633868381</c:v>
                </c:pt>
                <c:pt idx="8">
                  <c:v>29.048220211601681</c:v>
                </c:pt>
              </c:numCache>
            </c:numRef>
          </c:val>
        </c:ser>
        <c:axId val="91481216"/>
        <c:axId val="91482752"/>
      </c:barChart>
      <c:catAx>
        <c:axId val="91481216"/>
        <c:scaling>
          <c:orientation val="minMax"/>
        </c:scaling>
        <c:axPos val="b"/>
        <c:numFmt formatCode="0_ " sourceLinked="1"/>
        <c:tickLblPos val="nextTo"/>
        <c:crossAx val="91482752"/>
        <c:crossesAt val="0"/>
        <c:auto val="1"/>
        <c:lblAlgn val="ctr"/>
        <c:lblOffset val="100"/>
        <c:tickLblSkip val="2"/>
      </c:catAx>
      <c:valAx>
        <c:axId val="91482752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91481216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364246031746061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MinMax_Quad!$AO$22:$AO$30</c:f>
              <c:numCache>
                <c:formatCode>0_ </c:formatCode>
                <c:ptCount val="9"/>
                <c:pt idx="0">
                  <c:v>106.22689859881601</c:v>
                </c:pt>
                <c:pt idx="1">
                  <c:v>74.936979730428348</c:v>
                </c:pt>
                <c:pt idx="2">
                  <c:v>50.050256407464254</c:v>
                </c:pt>
                <c:pt idx="3">
                  <c:v>37.094047206177699</c:v>
                </c:pt>
                <c:pt idx="4">
                  <c:v>23.857292381024099</c:v>
                </c:pt>
                <c:pt idx="5">
                  <c:v>30.150922364606615</c:v>
                </c:pt>
                <c:pt idx="6">
                  <c:v>33.7038098240536</c:v>
                </c:pt>
                <c:pt idx="7">
                  <c:v>39.140241613480654</c:v>
                </c:pt>
                <c:pt idx="8">
                  <c:v>43.461552238363502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MinMax_Quad!$AP$22:$AP$30</c:f>
              <c:numCache>
                <c:formatCode>0_ </c:formatCode>
                <c:ptCount val="9"/>
                <c:pt idx="0">
                  <c:v>62.400791568598194</c:v>
                </c:pt>
                <c:pt idx="1">
                  <c:v>54.396369430358597</c:v>
                </c:pt>
                <c:pt idx="2">
                  <c:v>45.563758259847802</c:v>
                </c:pt>
                <c:pt idx="3">
                  <c:v>35.178676443652094</c:v>
                </c:pt>
                <c:pt idx="4">
                  <c:v>23.853193558158299</c:v>
                </c:pt>
                <c:pt idx="5">
                  <c:v>22.659782645629189</c:v>
                </c:pt>
                <c:pt idx="6">
                  <c:v>28.579838073611899</c:v>
                </c:pt>
                <c:pt idx="7">
                  <c:v>32.906090116227702</c:v>
                </c:pt>
                <c:pt idx="8">
                  <c:v>35.073088052070702</c:v>
                </c:pt>
              </c:numCache>
            </c:numRef>
          </c:val>
        </c:ser>
        <c:axId val="93595904"/>
        <c:axId val="94244864"/>
      </c:barChart>
      <c:catAx>
        <c:axId val="93595904"/>
        <c:scaling>
          <c:orientation val="minMax"/>
        </c:scaling>
        <c:axPos val="b"/>
        <c:numFmt formatCode="General" sourceLinked="1"/>
        <c:tickLblPos val="nextTo"/>
        <c:crossAx val="94244864"/>
        <c:crossesAt val="0"/>
        <c:auto val="1"/>
        <c:lblAlgn val="ctr"/>
        <c:lblOffset val="100"/>
        <c:tickLblSkip val="2"/>
      </c:catAx>
      <c:valAx>
        <c:axId val="94244864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93595904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MinMax_Quad!$H$12:$H$20</c:f>
              <c:numCache>
                <c:formatCode>0_ </c:formatCode>
                <c:ptCount val="9"/>
                <c:pt idx="0">
                  <c:v>145.61767636442099</c:v>
                </c:pt>
                <c:pt idx="1">
                  <c:v>140.25676862723799</c:v>
                </c:pt>
                <c:pt idx="2">
                  <c:v>132.3765663924901</c:v>
                </c:pt>
                <c:pt idx="3">
                  <c:v>121.5888210764319</c:v>
                </c:pt>
                <c:pt idx="4">
                  <c:v>107.44971194702705</c:v>
                </c:pt>
                <c:pt idx="5">
                  <c:v>149.07848212086589</c:v>
                </c:pt>
                <c:pt idx="6">
                  <c:v>244.41172688579616</c:v>
                </c:pt>
                <c:pt idx="7">
                  <c:v>331.40206367143122</c:v>
                </c:pt>
                <c:pt idx="8">
                  <c:v>408.27479873684001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MinMax_Quad!$K$12:$K$20</c:f>
              <c:numCache>
                <c:formatCode>0_ </c:formatCode>
                <c:ptCount val="9"/>
                <c:pt idx="0">
                  <c:v>28.228484175775179</c:v>
                </c:pt>
                <c:pt idx="1">
                  <c:v>34.60082480033747</c:v>
                </c:pt>
                <c:pt idx="2">
                  <c:v>41.465362840961767</c:v>
                </c:pt>
                <c:pt idx="3">
                  <c:v>48.694488064536003</c:v>
                </c:pt>
                <c:pt idx="4">
                  <c:v>56.224463251911097</c:v>
                </c:pt>
                <c:pt idx="5">
                  <c:v>90.083075902265847</c:v>
                </c:pt>
                <c:pt idx="6">
                  <c:v>146.00318749561799</c:v>
                </c:pt>
                <c:pt idx="7">
                  <c:v>198.22585818136187</c:v>
                </c:pt>
                <c:pt idx="8">
                  <c:v>245.35723610404011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MinMax_Quad!$N$12:$N$20</c:f>
              <c:numCache>
                <c:formatCode>0_ </c:formatCode>
                <c:ptCount val="9"/>
                <c:pt idx="0">
                  <c:v>-212.16608623531499</c:v>
                </c:pt>
                <c:pt idx="1">
                  <c:v>-172.170124848814</c:v>
                </c:pt>
                <c:pt idx="2">
                  <c:v>-125.97298527965192</c:v>
                </c:pt>
                <c:pt idx="3">
                  <c:v>-79.698946965907894</c:v>
                </c:pt>
                <c:pt idx="4">
                  <c:v>-24.594749024046902</c:v>
                </c:pt>
                <c:pt idx="5">
                  <c:v>-2.2371793809730698</c:v>
                </c:pt>
                <c:pt idx="6">
                  <c:v>-2.79001110807928</c:v>
                </c:pt>
                <c:pt idx="7">
                  <c:v>-2.2348074237381068</c:v>
                </c:pt>
                <c:pt idx="8">
                  <c:v>-2.9122912857266301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MinMax_Quad!$Q$12:$Q$20</c:f>
              <c:numCache>
                <c:formatCode>0_ </c:formatCode>
                <c:ptCount val="9"/>
                <c:pt idx="0">
                  <c:v>-279.15396626863395</c:v>
                </c:pt>
                <c:pt idx="1">
                  <c:v>-234.73130149179798</c:v>
                </c:pt>
                <c:pt idx="2">
                  <c:v>-185.47594768284</c:v>
                </c:pt>
                <c:pt idx="3">
                  <c:v>-131.15264849209211</c:v>
                </c:pt>
                <c:pt idx="4">
                  <c:v>-80.120703816650447</c:v>
                </c:pt>
                <c:pt idx="5">
                  <c:v>-73.148288714800358</c:v>
                </c:pt>
                <c:pt idx="6">
                  <c:v>-75.668228683770096</c:v>
                </c:pt>
                <c:pt idx="7">
                  <c:v>-84.710059653280894</c:v>
                </c:pt>
                <c:pt idx="8">
                  <c:v>-92.498707613261459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MinMax_Quad!$T$12:$T$20</c:f>
              <c:numCache>
                <c:formatCode>0_ </c:formatCode>
                <c:ptCount val="9"/>
                <c:pt idx="0">
                  <c:v>-767.58020350255504</c:v>
                </c:pt>
                <c:pt idx="1">
                  <c:v>-658.01535304579295</c:v>
                </c:pt>
                <c:pt idx="2">
                  <c:v>-530.94618299359797</c:v>
                </c:pt>
                <c:pt idx="3">
                  <c:v>-391.22279326425775</c:v>
                </c:pt>
                <c:pt idx="4">
                  <c:v>-245.66324801996299</c:v>
                </c:pt>
                <c:pt idx="5">
                  <c:v>-292.46801055231873</c:v>
                </c:pt>
                <c:pt idx="6">
                  <c:v>-426.024006387631</c:v>
                </c:pt>
                <c:pt idx="7">
                  <c:v>-561.43739078181056</c:v>
                </c:pt>
                <c:pt idx="8">
                  <c:v>-681.85744132770355</c:v>
                </c:pt>
              </c:numCache>
            </c:numRef>
          </c:yVal>
        </c:ser>
        <c:axId val="56253056"/>
        <c:axId val="56307712"/>
      </c:scatterChart>
      <c:valAx>
        <c:axId val="5625305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6307712"/>
        <c:crossesAt val="-1000"/>
        <c:crossBetween val="midCat"/>
      </c:valAx>
      <c:valAx>
        <c:axId val="56307712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6253056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86573214285714251"/>
        </c:manualLayout>
      </c:layout>
      <c:barChart>
        <c:barDir val="col"/>
        <c:grouping val="clustered"/>
        <c:ser>
          <c:idx val="1"/>
          <c:order val="0"/>
          <c:tx>
            <c:v>left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MinMax_Quad!$AO$32:$AO$40</c:f>
              <c:numCache>
                <c:formatCode>0_ </c:formatCode>
                <c:ptCount val="9"/>
                <c:pt idx="0">
                  <c:v>62.930442001783796</c:v>
                </c:pt>
                <c:pt idx="1">
                  <c:v>52.990923846844211</c:v>
                </c:pt>
                <c:pt idx="2">
                  <c:v>42.625652242744138</c:v>
                </c:pt>
                <c:pt idx="3">
                  <c:v>32.938122415922699</c:v>
                </c:pt>
                <c:pt idx="4">
                  <c:v>23.857285157477424</c:v>
                </c:pt>
                <c:pt idx="5">
                  <c:v>32.778923067821211</c:v>
                </c:pt>
                <c:pt idx="6">
                  <c:v>43.499845082327802</c:v>
                </c:pt>
                <c:pt idx="7">
                  <c:v>49.035180577649072</c:v>
                </c:pt>
                <c:pt idx="8">
                  <c:v>52.897972502765498</c:v>
                </c:pt>
              </c:numCache>
            </c:numRef>
          </c:val>
        </c:ser>
        <c:ser>
          <c:idx val="2"/>
          <c:order val="1"/>
          <c:tx>
            <c:v>right multifidi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MinMax_Quad!$AP$32:$AP$40</c:f>
              <c:numCache>
                <c:formatCode>0_ </c:formatCode>
                <c:ptCount val="9"/>
                <c:pt idx="0">
                  <c:v>53.384157832961598</c:v>
                </c:pt>
                <c:pt idx="1">
                  <c:v>50.465132704771158</c:v>
                </c:pt>
                <c:pt idx="2">
                  <c:v>42.782067630181203</c:v>
                </c:pt>
                <c:pt idx="3">
                  <c:v>33.062684846941202</c:v>
                </c:pt>
                <c:pt idx="4">
                  <c:v>23.853186319054913</c:v>
                </c:pt>
                <c:pt idx="5">
                  <c:v>31.761651208421487</c:v>
                </c:pt>
                <c:pt idx="6">
                  <c:v>41.850179703501496</c:v>
                </c:pt>
                <c:pt idx="7">
                  <c:v>48.9369159986421</c:v>
                </c:pt>
                <c:pt idx="8">
                  <c:v>55.398790086966812</c:v>
                </c:pt>
              </c:numCache>
            </c:numRef>
          </c:val>
        </c:ser>
        <c:axId val="94670208"/>
        <c:axId val="94672000"/>
      </c:barChart>
      <c:catAx>
        <c:axId val="94670208"/>
        <c:scaling>
          <c:orientation val="minMax"/>
        </c:scaling>
        <c:axPos val="b"/>
        <c:numFmt formatCode="General" sourceLinked="1"/>
        <c:tickLblPos val="nextTo"/>
        <c:crossAx val="94672000"/>
        <c:crossesAt val="0"/>
        <c:auto val="1"/>
        <c:lblAlgn val="ctr"/>
        <c:lblOffset val="100"/>
        <c:tickLblSkip val="2"/>
      </c:catAx>
      <c:valAx>
        <c:axId val="94672000"/>
        <c:scaling>
          <c:orientation val="minMax"/>
          <c:max val="12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94670208"/>
        <c:crossesAt val="-60"/>
        <c:crossBetween val="between"/>
        <c:majorUnit val="3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MinMax_Quad!$AR$2:$AR$10</c:f>
              <c:numCache>
                <c:formatCode>0_ </c:formatCode>
                <c:ptCount val="9"/>
                <c:pt idx="0">
                  <c:v>8.7843537651110264</c:v>
                </c:pt>
                <c:pt idx="1">
                  <c:v>6.7453180337767096</c:v>
                </c:pt>
                <c:pt idx="2">
                  <c:v>5.952503331753296</c:v>
                </c:pt>
                <c:pt idx="3">
                  <c:v>8.7782302003969779</c:v>
                </c:pt>
                <c:pt idx="4">
                  <c:v>20.870716929678501</c:v>
                </c:pt>
                <c:pt idx="5">
                  <c:v>177.18691373834793</c:v>
                </c:pt>
                <c:pt idx="6">
                  <c:v>354.36335834757085</c:v>
                </c:pt>
                <c:pt idx="7">
                  <c:v>538.42410180427748</c:v>
                </c:pt>
                <c:pt idx="8">
                  <c:v>710.08726632345429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MinMax_Quad!$AS$2:$AS$10</c:f>
              <c:numCache>
                <c:formatCode>0_ </c:formatCode>
                <c:ptCount val="9"/>
                <c:pt idx="0">
                  <c:v>8.7983062038197488</c:v>
                </c:pt>
                <c:pt idx="1">
                  <c:v>6.7579500038963785</c:v>
                </c:pt>
                <c:pt idx="2">
                  <c:v>5.9647099252367868</c:v>
                </c:pt>
                <c:pt idx="3">
                  <c:v>8.7782337946494131</c:v>
                </c:pt>
                <c:pt idx="4">
                  <c:v>20.871347739157859</c:v>
                </c:pt>
                <c:pt idx="5">
                  <c:v>177.1965688154483</c:v>
                </c:pt>
                <c:pt idx="6">
                  <c:v>354.37757428677116</c:v>
                </c:pt>
                <c:pt idx="7">
                  <c:v>538.44139209970649</c:v>
                </c:pt>
                <c:pt idx="8">
                  <c:v>710.10825238927794</c:v>
                </c:pt>
              </c:numCache>
            </c:numRef>
          </c:val>
        </c:ser>
        <c:axId val="101036032"/>
        <c:axId val="101037568"/>
      </c:barChart>
      <c:catAx>
        <c:axId val="101036032"/>
        <c:scaling>
          <c:orientation val="minMax"/>
        </c:scaling>
        <c:axPos val="b"/>
        <c:numFmt formatCode="0_ " sourceLinked="1"/>
        <c:tickLblPos val="nextTo"/>
        <c:crossAx val="101037568"/>
        <c:crossesAt val="0"/>
        <c:auto val="1"/>
        <c:lblAlgn val="ctr"/>
        <c:lblOffset val="100"/>
        <c:tickLblSkip val="2"/>
      </c:catAx>
      <c:valAx>
        <c:axId val="101037568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01036032"/>
        <c:crossesAt val="-60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31122993827160517"/>
          <c:y val="0.10895634920634922"/>
          <c:w val="0.51461419753086424"/>
          <c:h val="0.1780603174603175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MinMax_Quad!$AR$12:$AR$20</c:f>
              <c:numCache>
                <c:formatCode>0_ </c:formatCode>
                <c:ptCount val="9"/>
                <c:pt idx="0">
                  <c:v>330.7388840821875</c:v>
                </c:pt>
                <c:pt idx="1">
                  <c:v>255.82753203777492</c:v>
                </c:pt>
                <c:pt idx="2">
                  <c:v>174.27323417087939</c:v>
                </c:pt>
                <c:pt idx="3">
                  <c:v>94.742689981933196</c:v>
                </c:pt>
                <c:pt idx="4">
                  <c:v>20.870426638551045</c:v>
                </c:pt>
                <c:pt idx="5">
                  <c:v>130.4126810381145</c:v>
                </c:pt>
                <c:pt idx="6">
                  <c:v>266.13097798478969</c:v>
                </c:pt>
                <c:pt idx="7">
                  <c:v>394.40110199453454</c:v>
                </c:pt>
                <c:pt idx="8">
                  <c:v>514.16392370577807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MinMax_Quad!$AS$12:$AS$20</c:f>
              <c:numCache>
                <c:formatCode>0_ </c:formatCode>
                <c:ptCount val="9"/>
                <c:pt idx="0">
                  <c:v>63.851721799483592</c:v>
                </c:pt>
                <c:pt idx="1">
                  <c:v>51.290787721052155</c:v>
                </c:pt>
                <c:pt idx="2">
                  <c:v>35.802798667316573</c:v>
                </c:pt>
                <c:pt idx="3">
                  <c:v>25.923171381022119</c:v>
                </c:pt>
                <c:pt idx="4">
                  <c:v>20.871106916943337</c:v>
                </c:pt>
                <c:pt idx="5">
                  <c:v>222.49516608194079</c:v>
                </c:pt>
                <c:pt idx="6">
                  <c:v>454.36786200377827</c:v>
                </c:pt>
                <c:pt idx="7">
                  <c:v>673.14004820563514</c:v>
                </c:pt>
                <c:pt idx="8">
                  <c:v>874.91502245057279</c:v>
                </c:pt>
              </c:numCache>
            </c:numRef>
          </c:val>
        </c:ser>
        <c:axId val="101049856"/>
        <c:axId val="101051392"/>
      </c:barChart>
      <c:catAx>
        <c:axId val="101049856"/>
        <c:scaling>
          <c:orientation val="minMax"/>
        </c:scaling>
        <c:axPos val="b"/>
        <c:numFmt formatCode="0_ " sourceLinked="1"/>
        <c:tickLblPos val="nextTo"/>
        <c:crossAx val="101051392"/>
        <c:crossesAt val="0"/>
        <c:auto val="1"/>
        <c:lblAlgn val="ctr"/>
        <c:lblOffset val="100"/>
        <c:tickLblSkip val="2"/>
      </c:catAx>
      <c:valAx>
        <c:axId val="10105139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1049856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364246031746061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MinMax_Quad!$AR$22:$AR$30</c:f>
              <c:numCache>
                <c:formatCode>0_ </c:formatCode>
                <c:ptCount val="9"/>
                <c:pt idx="0">
                  <c:v>661.22571809702845</c:v>
                </c:pt>
                <c:pt idx="1">
                  <c:v>514.43771623380439</c:v>
                </c:pt>
                <c:pt idx="2">
                  <c:v>347.46641906486354</c:v>
                </c:pt>
                <c:pt idx="3">
                  <c:v>173.4787854829014</c:v>
                </c:pt>
                <c:pt idx="4">
                  <c:v>20.870419254055218</c:v>
                </c:pt>
                <c:pt idx="5">
                  <c:v>48.900198218877755</c:v>
                </c:pt>
                <c:pt idx="6">
                  <c:v>137.09272465530449</c:v>
                </c:pt>
                <c:pt idx="7">
                  <c:v>202.33921551961637</c:v>
                </c:pt>
                <c:pt idx="8">
                  <c:v>265.35120252135732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MinMax_Quad!$AS$22:$AS$30</c:f>
              <c:numCache>
                <c:formatCode>0_ </c:formatCode>
                <c:ptCount val="9"/>
                <c:pt idx="0">
                  <c:v>101.86779204060018</c:v>
                </c:pt>
                <c:pt idx="1">
                  <c:v>80.330892892658326</c:v>
                </c:pt>
                <c:pt idx="2">
                  <c:v>58.779352949321222</c:v>
                </c:pt>
                <c:pt idx="3">
                  <c:v>37.318732601661736</c:v>
                </c:pt>
                <c:pt idx="4">
                  <c:v>20.871091690747917</c:v>
                </c:pt>
                <c:pt idx="5">
                  <c:v>230.2810095028828</c:v>
                </c:pt>
                <c:pt idx="6">
                  <c:v>491.02284814500075</c:v>
                </c:pt>
                <c:pt idx="7">
                  <c:v>711.5536579142547</c:v>
                </c:pt>
                <c:pt idx="8">
                  <c:v>919.28789312444201</c:v>
                </c:pt>
              </c:numCache>
            </c:numRef>
          </c:val>
        </c:ser>
        <c:axId val="101403264"/>
        <c:axId val="101409152"/>
      </c:barChart>
      <c:catAx>
        <c:axId val="101403264"/>
        <c:scaling>
          <c:orientation val="minMax"/>
        </c:scaling>
        <c:axPos val="b"/>
        <c:numFmt formatCode="General" sourceLinked="1"/>
        <c:tickLblPos val="nextTo"/>
        <c:crossAx val="101409152"/>
        <c:crossesAt val="0"/>
        <c:auto val="1"/>
        <c:lblAlgn val="ctr"/>
        <c:lblOffset val="100"/>
        <c:tickLblSkip val="2"/>
      </c:catAx>
      <c:valAx>
        <c:axId val="101409152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1403264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86573214285714251"/>
        </c:manualLayout>
      </c:layout>
      <c:barChart>
        <c:barDir val="col"/>
        <c:grouping val="clustered"/>
        <c:ser>
          <c:idx val="1"/>
          <c:order val="0"/>
          <c:tx>
            <c:v>left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MinMax_Quad!$AR$32:$AR$40</c:f>
              <c:numCache>
                <c:formatCode>0_ </c:formatCode>
                <c:ptCount val="9"/>
                <c:pt idx="0">
                  <c:v>859.53732416499429</c:v>
                </c:pt>
                <c:pt idx="1">
                  <c:v>664.15337087075375</c:v>
                </c:pt>
                <c:pt idx="2">
                  <c:v>443.76215727997766</c:v>
                </c:pt>
                <c:pt idx="3">
                  <c:v>218.21689283282382</c:v>
                </c:pt>
                <c:pt idx="4">
                  <c:v>20.870415896584859</c:v>
                </c:pt>
                <c:pt idx="5">
                  <c:v>37.5910834465218</c:v>
                </c:pt>
                <c:pt idx="6">
                  <c:v>63.734982179602859</c:v>
                </c:pt>
                <c:pt idx="7">
                  <c:v>96.399519969896417</c:v>
                </c:pt>
                <c:pt idx="8">
                  <c:v>122.66825307408885</c:v>
                </c:pt>
              </c:numCache>
            </c:numRef>
          </c:val>
        </c:ser>
        <c:ser>
          <c:idx val="2"/>
          <c:order val="1"/>
          <c:tx>
            <c:v>right front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MinMax_Quad!$AS$32:$AS$40</c:f>
              <c:numCache>
                <c:formatCode>0_ </c:formatCode>
                <c:ptCount val="9"/>
                <c:pt idx="0">
                  <c:v>122.0317765004221</c:v>
                </c:pt>
                <c:pt idx="1">
                  <c:v>93.876949588157757</c:v>
                </c:pt>
                <c:pt idx="2">
                  <c:v>62.634299808140192</c:v>
                </c:pt>
                <c:pt idx="3">
                  <c:v>37.986032490113296</c:v>
                </c:pt>
                <c:pt idx="4">
                  <c:v>20.871094843094291</c:v>
                </c:pt>
                <c:pt idx="5">
                  <c:v>221.70264092797447</c:v>
                </c:pt>
                <c:pt idx="6">
                  <c:v>451.46347041762567</c:v>
                </c:pt>
                <c:pt idx="7">
                  <c:v>674.52146931573782</c:v>
                </c:pt>
                <c:pt idx="8">
                  <c:v>873.78564319771897</c:v>
                </c:pt>
              </c:numCache>
            </c:numRef>
          </c:val>
        </c:ser>
        <c:axId val="101433344"/>
        <c:axId val="101434880"/>
      </c:barChart>
      <c:catAx>
        <c:axId val="101433344"/>
        <c:scaling>
          <c:orientation val="minMax"/>
        </c:scaling>
        <c:axPos val="b"/>
        <c:numFmt formatCode="General" sourceLinked="1"/>
        <c:tickLblPos val="nextTo"/>
        <c:crossAx val="101434880"/>
        <c:crossesAt val="0"/>
        <c:auto val="1"/>
        <c:lblAlgn val="ctr"/>
        <c:lblOffset val="100"/>
        <c:tickLblSkip val="2"/>
      </c:catAx>
      <c:valAx>
        <c:axId val="101434880"/>
        <c:scaling>
          <c:orientation val="minMax"/>
          <c:max val="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1433344"/>
        <c:crossesAt val="-60"/>
        <c:crossBetween val="between"/>
        <c:majorUnit val="2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MinMax_Quad!$AU$2:$AU$10</c:f>
              <c:numCache>
                <c:formatCode>0_ </c:formatCode>
                <c:ptCount val="9"/>
                <c:pt idx="0">
                  <c:v>17.984693723773908</c:v>
                </c:pt>
                <c:pt idx="1">
                  <c:v>16.862771683890287</c:v>
                </c:pt>
                <c:pt idx="2">
                  <c:v>15.419232247623262</c:v>
                </c:pt>
                <c:pt idx="3">
                  <c:v>14.471183960696919</c:v>
                </c:pt>
                <c:pt idx="4">
                  <c:v>10.419417547065912</c:v>
                </c:pt>
                <c:pt idx="5">
                  <c:v>12.321288746808019</c:v>
                </c:pt>
                <c:pt idx="6">
                  <c:v>19.60170533176802</c:v>
                </c:pt>
                <c:pt idx="7">
                  <c:v>27.269606749657918</c:v>
                </c:pt>
                <c:pt idx="8">
                  <c:v>34.121644492604617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MinMax_Quad!$AV$2:$AV$10</c:f>
              <c:numCache>
                <c:formatCode>0_ </c:formatCode>
                <c:ptCount val="9"/>
                <c:pt idx="0">
                  <c:v>17.980703473073511</c:v>
                </c:pt>
                <c:pt idx="1">
                  <c:v>16.858725889454352</c:v>
                </c:pt>
                <c:pt idx="2">
                  <c:v>15.415186005515197</c:v>
                </c:pt>
                <c:pt idx="3">
                  <c:v>14.469382374138776</c:v>
                </c:pt>
                <c:pt idx="4">
                  <c:v>10.414983593907134</c:v>
                </c:pt>
                <c:pt idx="5">
                  <c:v>12.320460269605757</c:v>
                </c:pt>
                <c:pt idx="6">
                  <c:v>19.596991637571186</c:v>
                </c:pt>
                <c:pt idx="7">
                  <c:v>27.269752634277964</c:v>
                </c:pt>
                <c:pt idx="8">
                  <c:v>34.121821288753424</c:v>
                </c:pt>
              </c:numCache>
            </c:numRef>
          </c:val>
        </c:ser>
        <c:axId val="101691776"/>
        <c:axId val="101693312"/>
      </c:barChart>
      <c:catAx>
        <c:axId val="101691776"/>
        <c:scaling>
          <c:orientation val="minMax"/>
        </c:scaling>
        <c:axPos val="b"/>
        <c:numFmt formatCode="0_ " sourceLinked="1"/>
        <c:tickLblPos val="nextTo"/>
        <c:crossAx val="101693312"/>
        <c:crossesAt val="0"/>
        <c:auto val="1"/>
        <c:lblAlgn val="ctr"/>
        <c:lblOffset val="100"/>
        <c:tickLblSkip val="2"/>
      </c:catAx>
      <c:valAx>
        <c:axId val="10169331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01691776"/>
        <c:crossesAt val="-60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1122993827160517"/>
          <c:y val="0.10895634920634922"/>
          <c:w val="0.51461419753086424"/>
          <c:h val="0.1780603174603175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MinMax_Quad!$AU$12:$AU$20</c:f>
              <c:numCache>
                <c:formatCode>0_ </c:formatCode>
                <c:ptCount val="9"/>
                <c:pt idx="0">
                  <c:v>19.942228114838549</c:v>
                </c:pt>
                <c:pt idx="1">
                  <c:v>17.810476636132769</c:v>
                </c:pt>
                <c:pt idx="2">
                  <c:v>15.640817078531512</c:v>
                </c:pt>
                <c:pt idx="3">
                  <c:v>13.874831872542627</c:v>
                </c:pt>
                <c:pt idx="4">
                  <c:v>10.419307418490099</c:v>
                </c:pt>
                <c:pt idx="5">
                  <c:v>11.862385107342607</c:v>
                </c:pt>
                <c:pt idx="6">
                  <c:v>19.976170872153606</c:v>
                </c:pt>
                <c:pt idx="7">
                  <c:v>28.337488381604256</c:v>
                </c:pt>
                <c:pt idx="8">
                  <c:v>35.625322524080296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MinMax_Quad!$AV$12:$AV$20</c:f>
              <c:numCache>
                <c:formatCode>0_ </c:formatCode>
                <c:ptCount val="9"/>
                <c:pt idx="0">
                  <c:v>22.051488322658081</c:v>
                </c:pt>
                <c:pt idx="1">
                  <c:v>19.820668897361273</c:v>
                </c:pt>
                <c:pt idx="2">
                  <c:v>17.235902021262227</c:v>
                </c:pt>
                <c:pt idx="3">
                  <c:v>15.181231921398052</c:v>
                </c:pt>
                <c:pt idx="4">
                  <c:v>10.414848187058798</c:v>
                </c:pt>
                <c:pt idx="5">
                  <c:v>13.015200511053367</c:v>
                </c:pt>
                <c:pt idx="6">
                  <c:v>19.622268626488331</c:v>
                </c:pt>
                <c:pt idx="7">
                  <c:v>27.352666957169397</c:v>
                </c:pt>
                <c:pt idx="8">
                  <c:v>34.047650676758821</c:v>
                </c:pt>
              </c:numCache>
            </c:numRef>
          </c:val>
        </c:ser>
        <c:axId val="102041472"/>
        <c:axId val="102043008"/>
      </c:barChart>
      <c:catAx>
        <c:axId val="102041472"/>
        <c:scaling>
          <c:orientation val="minMax"/>
        </c:scaling>
        <c:axPos val="b"/>
        <c:numFmt formatCode="0_ " sourceLinked="1"/>
        <c:tickLblPos val="nextTo"/>
        <c:crossAx val="102043008"/>
        <c:crossesAt val="0"/>
        <c:auto val="1"/>
        <c:lblAlgn val="ctr"/>
        <c:lblOffset val="100"/>
        <c:tickLblSkip val="2"/>
      </c:catAx>
      <c:valAx>
        <c:axId val="102043008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041472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364246031746061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MinMax_Quad!$AU$22:$AU$30</c:f>
              <c:numCache>
                <c:formatCode>0_ </c:formatCode>
                <c:ptCount val="9"/>
                <c:pt idx="0">
                  <c:v>22.701575770461247</c:v>
                </c:pt>
                <c:pt idx="1">
                  <c:v>20.795816215785127</c:v>
                </c:pt>
                <c:pt idx="2">
                  <c:v>17.482451564046137</c:v>
                </c:pt>
                <c:pt idx="3">
                  <c:v>14.335386731107798</c:v>
                </c:pt>
                <c:pt idx="4">
                  <c:v>10.419307756973319</c:v>
                </c:pt>
                <c:pt idx="5">
                  <c:v>11.26717657462051</c:v>
                </c:pt>
                <c:pt idx="6">
                  <c:v>15.797531089693239</c:v>
                </c:pt>
                <c:pt idx="7">
                  <c:v>21.976363831229911</c:v>
                </c:pt>
                <c:pt idx="8">
                  <c:v>27.739650444280631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MinMax_Quad!$AV$22:$AV$30</c:f>
              <c:numCache>
                <c:formatCode>0_ </c:formatCode>
                <c:ptCount val="9"/>
                <c:pt idx="0">
                  <c:v>23.361043373105407</c:v>
                </c:pt>
                <c:pt idx="1">
                  <c:v>20.996743664583892</c:v>
                </c:pt>
                <c:pt idx="2">
                  <c:v>18.257693430603002</c:v>
                </c:pt>
                <c:pt idx="3">
                  <c:v>15.537603738742872</c:v>
                </c:pt>
                <c:pt idx="4">
                  <c:v>10.414848601698278</c:v>
                </c:pt>
                <c:pt idx="5">
                  <c:v>13.13920010932746</c:v>
                </c:pt>
                <c:pt idx="6">
                  <c:v>15.627581998066329</c:v>
                </c:pt>
                <c:pt idx="7">
                  <c:v>21.012254381033728</c:v>
                </c:pt>
                <c:pt idx="8">
                  <c:v>26.196112561253639</c:v>
                </c:pt>
              </c:numCache>
            </c:numRef>
          </c:val>
        </c:ser>
        <c:axId val="102059008"/>
        <c:axId val="102064896"/>
      </c:barChart>
      <c:catAx>
        <c:axId val="102059008"/>
        <c:scaling>
          <c:orientation val="minMax"/>
        </c:scaling>
        <c:axPos val="b"/>
        <c:numFmt formatCode="General" sourceLinked="1"/>
        <c:tickLblPos val="nextTo"/>
        <c:crossAx val="102064896"/>
        <c:crossesAt val="0"/>
        <c:auto val="1"/>
        <c:lblAlgn val="ctr"/>
        <c:lblOffset val="100"/>
        <c:tickLblSkip val="2"/>
      </c:catAx>
      <c:valAx>
        <c:axId val="102064896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059008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86573214285714251"/>
        </c:manualLayout>
      </c:layout>
      <c:barChart>
        <c:barDir val="col"/>
        <c:grouping val="clustered"/>
        <c:ser>
          <c:idx val="1"/>
          <c:order val="0"/>
          <c:tx>
            <c:v>left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MinMax_Quad!$AU$32:$AU$40</c:f>
              <c:numCache>
                <c:formatCode>0_ </c:formatCode>
                <c:ptCount val="9"/>
                <c:pt idx="0">
                  <c:v>18.76492522828373</c:v>
                </c:pt>
                <c:pt idx="1">
                  <c:v>17.32115606583719</c:v>
                </c:pt>
                <c:pt idx="2">
                  <c:v>16.347854679416905</c:v>
                </c:pt>
                <c:pt idx="3">
                  <c:v>14.614301747461694</c:v>
                </c:pt>
                <c:pt idx="4">
                  <c:v>10.419303034031151</c:v>
                </c:pt>
                <c:pt idx="5">
                  <c:v>14.335720300137902</c:v>
                </c:pt>
                <c:pt idx="6">
                  <c:v>14.52640165819472</c:v>
                </c:pt>
                <c:pt idx="7">
                  <c:v>15.739049708878019</c:v>
                </c:pt>
                <c:pt idx="8">
                  <c:v>17.594165332774342</c:v>
                </c:pt>
              </c:numCache>
            </c:numRef>
          </c:val>
        </c:ser>
        <c:ser>
          <c:idx val="2"/>
          <c:order val="1"/>
          <c:tx>
            <c:v>right short muscle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MinMax_Quad!$AV$32:$AV$40</c:f>
              <c:numCache>
                <c:formatCode>0_ </c:formatCode>
                <c:ptCount val="9"/>
                <c:pt idx="0">
                  <c:v>19.029306020305803</c:v>
                </c:pt>
                <c:pt idx="1">
                  <c:v>17.346195004007193</c:v>
                </c:pt>
                <c:pt idx="2">
                  <c:v>16.094320741285294</c:v>
                </c:pt>
                <c:pt idx="3">
                  <c:v>14.846727455997868</c:v>
                </c:pt>
                <c:pt idx="4">
                  <c:v>10.41484290531101</c:v>
                </c:pt>
                <c:pt idx="5">
                  <c:v>14.28626206070464</c:v>
                </c:pt>
                <c:pt idx="6">
                  <c:v>15.20462558340321</c:v>
                </c:pt>
                <c:pt idx="7">
                  <c:v>16.432696185572375</c:v>
                </c:pt>
                <c:pt idx="8">
                  <c:v>18.326985547728</c:v>
                </c:pt>
              </c:numCache>
            </c:numRef>
          </c:val>
        </c:ser>
        <c:axId val="102080896"/>
        <c:axId val="102082432"/>
      </c:barChart>
      <c:catAx>
        <c:axId val="102080896"/>
        <c:scaling>
          <c:orientation val="minMax"/>
        </c:scaling>
        <c:axPos val="b"/>
        <c:numFmt formatCode="General" sourceLinked="1"/>
        <c:tickLblPos val="nextTo"/>
        <c:crossAx val="102082432"/>
        <c:crossesAt val="0"/>
        <c:auto val="1"/>
        <c:lblAlgn val="ctr"/>
        <c:lblOffset val="100"/>
        <c:tickLblSkip val="2"/>
      </c:catAx>
      <c:valAx>
        <c:axId val="102082432"/>
        <c:scaling>
          <c:orientation val="minMax"/>
          <c:max val="5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080896"/>
        <c:crossesAt val="-60"/>
        <c:crossBetween val="between"/>
        <c:majorUnit val="1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MinMax_Quad!$AE$2:$AE$10</c:f>
              <c:numCache>
                <c:formatCode>0_ </c:formatCode>
                <c:ptCount val="9"/>
                <c:pt idx="0">
                  <c:v>1.5015525000000037E-8</c:v>
                </c:pt>
                <c:pt idx="1">
                  <c:v>4.9932200000000135E-9</c:v>
                </c:pt>
                <c:pt idx="2">
                  <c:v>7.3576250000000133E-9</c:v>
                </c:pt>
                <c:pt idx="3">
                  <c:v>3.4968460000000037E-9</c:v>
                </c:pt>
                <c:pt idx="4">
                  <c:v>1.3098479000000026E-8</c:v>
                </c:pt>
                <c:pt idx="5">
                  <c:v>65.165003045660598</c:v>
                </c:pt>
                <c:pt idx="6">
                  <c:v>213.12467393741798</c:v>
                </c:pt>
                <c:pt idx="7">
                  <c:v>348.84041897134608</c:v>
                </c:pt>
                <c:pt idx="8">
                  <c:v>473.20179245209556</c:v>
                </c:pt>
              </c:numCache>
            </c:numRef>
          </c:val>
        </c:ser>
        <c:axId val="102166528"/>
        <c:axId val="102168064"/>
      </c:barChart>
      <c:catAx>
        <c:axId val="102166528"/>
        <c:scaling>
          <c:orientation val="minMax"/>
        </c:scaling>
        <c:axPos val="b"/>
        <c:numFmt formatCode="0_ " sourceLinked="1"/>
        <c:tickLblPos val="nextTo"/>
        <c:crossAx val="102168064"/>
        <c:crossesAt val="0"/>
        <c:auto val="1"/>
        <c:lblAlgn val="ctr"/>
        <c:lblOffset val="100"/>
        <c:tickLblSkip val="2"/>
      </c:catAx>
      <c:valAx>
        <c:axId val="102168064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02166528"/>
        <c:crossesAt val="-60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16423919753086438"/>
          <c:y val="3.3361111111111112E-2"/>
          <c:w val="0.51461419753086424"/>
          <c:h val="0.1780603174603175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MinMax_Quad!$H$22:$H$30</c:f>
              <c:numCache>
                <c:formatCode>0_ </c:formatCode>
                <c:ptCount val="9"/>
                <c:pt idx="0">
                  <c:v>185.419397031785</c:v>
                </c:pt>
                <c:pt idx="1">
                  <c:v>170.73390668287098</c:v>
                </c:pt>
                <c:pt idx="2">
                  <c:v>150.08060603923312</c:v>
                </c:pt>
                <c:pt idx="3">
                  <c:v>125.992792449636</c:v>
                </c:pt>
                <c:pt idx="4">
                  <c:v>107.449738670201</c:v>
                </c:pt>
                <c:pt idx="5">
                  <c:v>126.49261261414306</c:v>
                </c:pt>
                <c:pt idx="6">
                  <c:v>180.70299153976688</c:v>
                </c:pt>
                <c:pt idx="7">
                  <c:v>234.02231039492801</c:v>
                </c:pt>
                <c:pt idx="8">
                  <c:v>283.45003189189896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MinMax_Quad!$K$22:$K$30</c:f>
              <c:numCache>
                <c:formatCode>0_ </c:formatCode>
                <c:ptCount val="9"/>
                <c:pt idx="0">
                  <c:v>45.399055577799295</c:v>
                </c:pt>
                <c:pt idx="1">
                  <c:v>48.607053919414398</c:v>
                </c:pt>
                <c:pt idx="2">
                  <c:v>49.156933196926502</c:v>
                </c:pt>
                <c:pt idx="3">
                  <c:v>49.593730562698397</c:v>
                </c:pt>
                <c:pt idx="4">
                  <c:v>56.22448083618103</c:v>
                </c:pt>
                <c:pt idx="5">
                  <c:v>66.692950256480287</c:v>
                </c:pt>
                <c:pt idx="6">
                  <c:v>92.301999769770475</c:v>
                </c:pt>
                <c:pt idx="7">
                  <c:v>129.109810837298</c:v>
                </c:pt>
                <c:pt idx="8">
                  <c:v>158.06924957683401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MinMax_Quad!$N$22:$N$30</c:f>
              <c:numCache>
                <c:formatCode>0_ </c:formatCode>
                <c:ptCount val="9"/>
                <c:pt idx="0">
                  <c:v>-201.55350026749599</c:v>
                </c:pt>
                <c:pt idx="1">
                  <c:v>-163.61855238133188</c:v>
                </c:pt>
                <c:pt idx="2">
                  <c:v>-121.181674596165</c:v>
                </c:pt>
                <c:pt idx="3">
                  <c:v>-77.089881407264542</c:v>
                </c:pt>
                <c:pt idx="4">
                  <c:v>-24.594752399379981</c:v>
                </c:pt>
                <c:pt idx="5">
                  <c:v>-14.9305553774008</c:v>
                </c:pt>
                <c:pt idx="6">
                  <c:v>-13.928424619688107</c:v>
                </c:pt>
                <c:pt idx="7">
                  <c:v>-16.396053876682</c:v>
                </c:pt>
                <c:pt idx="8">
                  <c:v>-20.103083642217399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MinMax_Quad!$Q$22:$Q$30</c:f>
              <c:numCache>
                <c:formatCode>0_ </c:formatCode>
                <c:ptCount val="9"/>
                <c:pt idx="0">
                  <c:v>-267.90426263933352</c:v>
                </c:pt>
                <c:pt idx="1">
                  <c:v>-223.64127245797201</c:v>
                </c:pt>
                <c:pt idx="2">
                  <c:v>-175.89864914502212</c:v>
                </c:pt>
                <c:pt idx="3">
                  <c:v>-125.88331833765385</c:v>
                </c:pt>
                <c:pt idx="4">
                  <c:v>-80.120721403766908</c:v>
                </c:pt>
                <c:pt idx="5">
                  <c:v>-86.656211518079758</c:v>
                </c:pt>
                <c:pt idx="6">
                  <c:v>-115.44605259434105</c:v>
                </c:pt>
                <c:pt idx="7">
                  <c:v>-131.27988799859688</c:v>
                </c:pt>
                <c:pt idx="8">
                  <c:v>-138.563248869446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MinMax_Quad!$T$22:$T$30</c:f>
              <c:numCache>
                <c:formatCode>0_ </c:formatCode>
                <c:ptCount val="9"/>
                <c:pt idx="0">
                  <c:v>-758.04534291660673</c:v>
                </c:pt>
                <c:pt idx="1">
                  <c:v>-647.22270343365744</c:v>
                </c:pt>
                <c:pt idx="2">
                  <c:v>-521.15740565261308</c:v>
                </c:pt>
                <c:pt idx="3">
                  <c:v>-382.70982775343498</c:v>
                </c:pt>
                <c:pt idx="4">
                  <c:v>-245.66330446017889</c:v>
                </c:pt>
                <c:pt idx="5">
                  <c:v>-286.44602061349502</c:v>
                </c:pt>
                <c:pt idx="6">
                  <c:v>-404.84612978416396</c:v>
                </c:pt>
                <c:pt idx="7">
                  <c:v>-507.80763565212197</c:v>
                </c:pt>
                <c:pt idx="8">
                  <c:v>-592.28126622115451</c:v>
                </c:pt>
              </c:numCache>
            </c:numRef>
          </c:yVal>
        </c:ser>
        <c:axId val="58919552"/>
        <c:axId val="58927360"/>
      </c:scatterChart>
      <c:valAx>
        <c:axId val="5891955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58927360"/>
        <c:crossesAt val="-1000"/>
        <c:crossBetween val="midCat"/>
      </c:valAx>
      <c:valAx>
        <c:axId val="58927360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58919552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870793650793665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MinMax_Quad!$C$12:$C$20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 formatCode="General">
                  <c:v>0</c:v>
                </c:pt>
                <c:pt idx="5" formatCode="General">
                  <c:v>10</c:v>
                </c:pt>
                <c:pt idx="6" formatCode="General">
                  <c:v>20</c:v>
                </c:pt>
                <c:pt idx="7" formatCode="General">
                  <c:v>30</c:v>
                </c:pt>
                <c:pt idx="8" formatCode="General">
                  <c:v>40</c:v>
                </c:pt>
              </c:numCache>
            </c:numRef>
          </c:cat>
          <c:val>
            <c:numRef>
              <c:f>MinMax_Quad!$AE$12:$AE$20</c:f>
              <c:numCache>
                <c:formatCode>0_ </c:formatCode>
                <c:ptCount val="9"/>
                <c:pt idx="0">
                  <c:v>1.2115342000000001E-8</c:v>
                </c:pt>
                <c:pt idx="1">
                  <c:v>5.3262190000000111E-9</c:v>
                </c:pt>
                <c:pt idx="2">
                  <c:v>8.303175000000016E-9</c:v>
                </c:pt>
                <c:pt idx="3">
                  <c:v>6.2425230000000134E-9</c:v>
                </c:pt>
                <c:pt idx="4">
                  <c:v>3.8946620000000059E-9</c:v>
                </c:pt>
                <c:pt idx="5">
                  <c:v>34.242051821664596</c:v>
                </c:pt>
                <c:pt idx="6">
                  <c:v>151.05123983447919</c:v>
                </c:pt>
                <c:pt idx="7">
                  <c:v>264.24261608574636</c:v>
                </c:pt>
                <c:pt idx="8">
                  <c:v>368.37550415122399</c:v>
                </c:pt>
              </c:numCache>
            </c:numRef>
          </c:val>
        </c:ser>
        <c:axId val="102388480"/>
        <c:axId val="102390016"/>
      </c:barChart>
      <c:catAx>
        <c:axId val="102388480"/>
        <c:scaling>
          <c:orientation val="minMax"/>
        </c:scaling>
        <c:axPos val="b"/>
        <c:numFmt formatCode="0_ " sourceLinked="1"/>
        <c:tickLblPos val="nextTo"/>
        <c:crossAx val="102390016"/>
        <c:crossesAt val="0"/>
        <c:auto val="1"/>
        <c:lblAlgn val="ctr"/>
        <c:lblOffset val="100"/>
        <c:tickLblSkip val="2"/>
      </c:catAx>
      <c:valAx>
        <c:axId val="102390016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388480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6364246031746061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MinMax_Quad!$C$22:$C$30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MinMax_Quad!$AE$22:$AE$30</c:f>
              <c:numCache>
                <c:formatCode>0_ </c:formatCode>
                <c:ptCount val="9"/>
                <c:pt idx="0">
                  <c:v>2.1696485000000027E-8</c:v>
                </c:pt>
                <c:pt idx="1">
                  <c:v>3.1949250000000057E-8</c:v>
                </c:pt>
                <c:pt idx="2">
                  <c:v>3.382917000000007E-9</c:v>
                </c:pt>
                <c:pt idx="3">
                  <c:v>3.3562580000000028E-9</c:v>
                </c:pt>
                <c:pt idx="4">
                  <c:v>3.2446650000000064E-9</c:v>
                </c:pt>
                <c:pt idx="5">
                  <c:v>2.499713900000004E-8</c:v>
                </c:pt>
                <c:pt idx="6">
                  <c:v>40.515080315548801</c:v>
                </c:pt>
                <c:pt idx="7">
                  <c:v>97.620155383783242</c:v>
                </c:pt>
                <c:pt idx="8">
                  <c:v>148.016813140426</c:v>
                </c:pt>
              </c:numCache>
            </c:numRef>
          </c:val>
        </c:ser>
        <c:axId val="102413440"/>
        <c:axId val="102414976"/>
      </c:barChart>
      <c:catAx>
        <c:axId val="102413440"/>
        <c:scaling>
          <c:orientation val="minMax"/>
        </c:scaling>
        <c:axPos val="b"/>
        <c:numFmt formatCode="General" sourceLinked="1"/>
        <c:tickLblPos val="nextTo"/>
        <c:crossAx val="102414976"/>
        <c:crossesAt val="0"/>
        <c:auto val="1"/>
        <c:lblAlgn val="ctr"/>
        <c:lblOffset val="100"/>
        <c:tickLblSkip val="2"/>
      </c:catAx>
      <c:valAx>
        <c:axId val="102414976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413440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86573214285714251"/>
        </c:manualLayout>
      </c:layout>
      <c:barChart>
        <c:barDir val="col"/>
        <c:grouping val="clustered"/>
        <c:ser>
          <c:idx val="1"/>
          <c:order val="0"/>
          <c:tx>
            <c:v>Rectus Abdominis</c:v>
          </c:tx>
          <c:cat>
            <c:numRef>
              <c:f>MinMax_Quad!$C$32:$C$40</c:f>
              <c:numCache>
                <c:formatCode>General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cat>
          <c:val>
            <c:numRef>
              <c:f>MinMax_Quad!$AE$32:$AE$40</c:f>
              <c:numCache>
                <c:formatCode>0_ </c:formatCode>
                <c:ptCount val="9"/>
                <c:pt idx="0">
                  <c:v>4.0985987000000072E-8</c:v>
                </c:pt>
                <c:pt idx="1">
                  <c:v>1.0627423000000025E-8</c:v>
                </c:pt>
                <c:pt idx="2">
                  <c:v>1.359970200000002E-8</c:v>
                </c:pt>
                <c:pt idx="3">
                  <c:v>2.846369000000005E-9</c:v>
                </c:pt>
                <c:pt idx="4">
                  <c:v>3.24333100000001E-9</c:v>
                </c:pt>
                <c:pt idx="5">
                  <c:v>4.9828450000000108E-9</c:v>
                </c:pt>
                <c:pt idx="6">
                  <c:v>3.069878700000005E-8</c:v>
                </c:pt>
                <c:pt idx="7">
                  <c:v>6.4520790000000141E-9</c:v>
                </c:pt>
                <c:pt idx="8">
                  <c:v>1.0015460000000008E-7</c:v>
                </c:pt>
              </c:numCache>
            </c:numRef>
          </c:val>
        </c:ser>
        <c:axId val="102426112"/>
        <c:axId val="102427648"/>
      </c:barChart>
      <c:catAx>
        <c:axId val="102426112"/>
        <c:scaling>
          <c:orientation val="minMax"/>
        </c:scaling>
        <c:axPos val="b"/>
        <c:numFmt formatCode="General" sourceLinked="1"/>
        <c:tickLblPos val="nextTo"/>
        <c:crossAx val="102427648"/>
        <c:crossesAt val="0"/>
        <c:auto val="1"/>
        <c:lblAlgn val="ctr"/>
        <c:lblOffset val="100"/>
        <c:tickLblSkip val="2"/>
      </c:catAx>
      <c:valAx>
        <c:axId val="102427648"/>
        <c:scaling>
          <c:orientation val="minMax"/>
          <c:max val="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2426112"/>
        <c:crossesAt val="-60"/>
        <c:crossBetween val="between"/>
        <c:majorUnit val="1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MinMax_Quad!$H$32:$H$40</c:f>
              <c:numCache>
                <c:formatCode>0_ </c:formatCode>
                <c:ptCount val="9"/>
                <c:pt idx="0">
                  <c:v>208.144127967554</c:v>
                </c:pt>
                <c:pt idx="1">
                  <c:v>186.644309988282</c:v>
                </c:pt>
                <c:pt idx="2">
                  <c:v>157.79077723005088</c:v>
                </c:pt>
                <c:pt idx="3">
                  <c:v>128.68824921491012</c:v>
                </c:pt>
                <c:pt idx="4">
                  <c:v>107.44970545231806</c:v>
                </c:pt>
                <c:pt idx="5">
                  <c:v>128.62421272510787</c:v>
                </c:pt>
                <c:pt idx="6">
                  <c:v>159.36577166516489</c:v>
                </c:pt>
                <c:pt idx="7">
                  <c:v>187.747405954069</c:v>
                </c:pt>
                <c:pt idx="8">
                  <c:v>210.09633909083504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MinMax_Quad!$K$32:$K$40</c:f>
              <c:numCache>
                <c:formatCode>0_ </c:formatCode>
                <c:ptCount val="9"/>
                <c:pt idx="0">
                  <c:v>60.560650651607894</c:v>
                </c:pt>
                <c:pt idx="1">
                  <c:v>60.831612755230452</c:v>
                </c:pt>
                <c:pt idx="2">
                  <c:v>61.833803010208371</c:v>
                </c:pt>
                <c:pt idx="3">
                  <c:v>57.865336705149403</c:v>
                </c:pt>
                <c:pt idx="4">
                  <c:v>56.224459813613798</c:v>
                </c:pt>
                <c:pt idx="5">
                  <c:v>59.034759749326298</c:v>
                </c:pt>
                <c:pt idx="6">
                  <c:v>61.437648011600253</c:v>
                </c:pt>
                <c:pt idx="7">
                  <c:v>64.469788886342499</c:v>
                </c:pt>
                <c:pt idx="8">
                  <c:v>66.944644543216214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MinMax_Quad!$N$32:$N$40</c:f>
              <c:numCache>
                <c:formatCode>0_ </c:formatCode>
                <c:ptCount val="9"/>
                <c:pt idx="0">
                  <c:v>-130.33283944537516</c:v>
                </c:pt>
                <c:pt idx="1">
                  <c:v>-107.99253836065692</c:v>
                </c:pt>
                <c:pt idx="2">
                  <c:v>-84.407385555198601</c:v>
                </c:pt>
                <c:pt idx="3">
                  <c:v>-59.069063166593899</c:v>
                </c:pt>
                <c:pt idx="4">
                  <c:v>-24.5947446590115</c:v>
                </c:pt>
                <c:pt idx="5">
                  <c:v>-54.688600945176013</c:v>
                </c:pt>
                <c:pt idx="6">
                  <c:v>-71.771500599155601</c:v>
                </c:pt>
                <c:pt idx="7">
                  <c:v>-94.823767418578541</c:v>
                </c:pt>
                <c:pt idx="8">
                  <c:v>-112.99682258013711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MinMax_Quad!$Q$32:$Q$40</c:f>
              <c:numCache>
                <c:formatCode>0_ </c:formatCode>
                <c:ptCount val="9"/>
                <c:pt idx="0">
                  <c:v>-232.5263272756581</c:v>
                </c:pt>
                <c:pt idx="1">
                  <c:v>-199.65708874136598</c:v>
                </c:pt>
                <c:pt idx="2">
                  <c:v>-157.69596854859401</c:v>
                </c:pt>
                <c:pt idx="3">
                  <c:v>-111.72094394141899</c:v>
                </c:pt>
                <c:pt idx="4">
                  <c:v>-80.120704816671989</c:v>
                </c:pt>
                <c:pt idx="5">
                  <c:v>-108.64591645621998</c:v>
                </c:pt>
                <c:pt idx="6">
                  <c:v>-154.99989317021598</c:v>
                </c:pt>
                <c:pt idx="7">
                  <c:v>-191.22577194672598</c:v>
                </c:pt>
                <c:pt idx="8">
                  <c:v>-218.62728866450399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MinMax_Quad!$T$32:$T$40</c:f>
              <c:numCache>
                <c:formatCode>0_ </c:formatCode>
                <c:ptCount val="9"/>
                <c:pt idx="0">
                  <c:v>-652.8939180846935</c:v>
                </c:pt>
                <c:pt idx="1">
                  <c:v>-570.12163240493828</c:v>
                </c:pt>
                <c:pt idx="2">
                  <c:v>-461.86349119413222</c:v>
                </c:pt>
                <c:pt idx="3">
                  <c:v>-346.74315542209058</c:v>
                </c:pt>
                <c:pt idx="4">
                  <c:v>-245.66324131557101</c:v>
                </c:pt>
                <c:pt idx="5">
                  <c:v>-339.56853122183099</c:v>
                </c:pt>
                <c:pt idx="6">
                  <c:v>-452.7673132579518</c:v>
                </c:pt>
                <c:pt idx="7">
                  <c:v>-549.41134178038396</c:v>
                </c:pt>
                <c:pt idx="8">
                  <c:v>-626.82824833652603</c:v>
                </c:pt>
              </c:numCache>
            </c:numRef>
          </c:yVal>
        </c:ser>
        <c:axId val="91285760"/>
        <c:axId val="91329280"/>
      </c:scatterChart>
      <c:valAx>
        <c:axId val="91285760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91329280"/>
        <c:crossesAt val="-1000"/>
        <c:crossBetween val="midCat"/>
      </c:valAx>
      <c:valAx>
        <c:axId val="91329280"/>
        <c:scaling>
          <c:orientation val="minMax"/>
          <c:max val="500"/>
          <c:min val="-10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91285760"/>
        <c:crossesAt val="-60"/>
        <c:crossBetween val="midCat"/>
        <c:majorUnit val="300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MinMax_Quad!$I$2:$I$10</c:f>
              <c:numCache>
                <c:formatCode>0_ </c:formatCode>
                <c:ptCount val="9"/>
                <c:pt idx="0">
                  <c:v>1589.7753621906108</c:v>
                </c:pt>
                <c:pt idx="1">
                  <c:v>1392.1494869383084</c:v>
                </c:pt>
                <c:pt idx="2">
                  <c:v>1155.4299693059509</c:v>
                </c:pt>
                <c:pt idx="3">
                  <c:v>889.34362124191557</c:v>
                </c:pt>
                <c:pt idx="4">
                  <c:v>608.44686356458203</c:v>
                </c:pt>
                <c:pt idx="5">
                  <c:v>713.3942633645479</c:v>
                </c:pt>
                <c:pt idx="6">
                  <c:v>1134.8990149347699</c:v>
                </c:pt>
                <c:pt idx="7">
                  <c:v>1497.4648670209901</c:v>
                </c:pt>
                <c:pt idx="8">
                  <c:v>1818.5736510847109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MinMax_Quad!$L$2:$L$10</c:f>
              <c:numCache>
                <c:formatCode>0_ </c:formatCode>
                <c:ptCount val="9"/>
                <c:pt idx="0">
                  <c:v>1564.8754849432501</c:v>
                </c:pt>
                <c:pt idx="1">
                  <c:v>1355.4430483609399</c:v>
                </c:pt>
                <c:pt idx="2">
                  <c:v>1107.83858101748</c:v>
                </c:pt>
                <c:pt idx="3">
                  <c:v>831.46004324988303</c:v>
                </c:pt>
                <c:pt idx="4">
                  <c:v>548.59644014781145</c:v>
                </c:pt>
                <c:pt idx="5">
                  <c:v>662.2152620358886</c:v>
                </c:pt>
                <c:pt idx="6">
                  <c:v>1074.6583316938591</c:v>
                </c:pt>
                <c:pt idx="7">
                  <c:v>1452.322125037459</c:v>
                </c:pt>
                <c:pt idx="8">
                  <c:v>1788.5179054107109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MinMax_Quad!$O$2:$O$10</c:f>
              <c:numCache>
                <c:formatCode>0_ </c:formatCode>
                <c:ptCount val="9"/>
                <c:pt idx="0">
                  <c:v>1543.7136435668599</c:v>
                </c:pt>
                <c:pt idx="1">
                  <c:v>1330.6391488888487</c:v>
                </c:pt>
                <c:pt idx="2">
                  <c:v>1079.7916544913101</c:v>
                </c:pt>
                <c:pt idx="3">
                  <c:v>799.74785792032901</c:v>
                </c:pt>
                <c:pt idx="4">
                  <c:v>511.70570532001398</c:v>
                </c:pt>
                <c:pt idx="5">
                  <c:v>666.98370856846464</c:v>
                </c:pt>
                <c:pt idx="6">
                  <c:v>1093.9188649652012</c:v>
                </c:pt>
                <c:pt idx="7">
                  <c:v>1520.3565281726301</c:v>
                </c:pt>
                <c:pt idx="8">
                  <c:v>1905.6131706540898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MinMax_Quad!$R$2:$R$10</c:f>
              <c:numCache>
                <c:formatCode>0_ </c:formatCode>
                <c:ptCount val="9"/>
                <c:pt idx="0">
                  <c:v>1614.2456822269901</c:v>
                </c:pt>
                <c:pt idx="1">
                  <c:v>1390.15195836667</c:v>
                </c:pt>
                <c:pt idx="2">
                  <c:v>1125.8966924354299</c:v>
                </c:pt>
                <c:pt idx="3">
                  <c:v>829.95041880709789</c:v>
                </c:pt>
                <c:pt idx="4">
                  <c:v>525.1964591446681</c:v>
                </c:pt>
                <c:pt idx="5">
                  <c:v>690.62056379770456</c:v>
                </c:pt>
                <c:pt idx="6">
                  <c:v>1130.9206395495901</c:v>
                </c:pt>
                <c:pt idx="7">
                  <c:v>1565.4986476014901</c:v>
                </c:pt>
                <c:pt idx="8">
                  <c:v>1957.4941493893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MinMax_Quad!$U$2:$U$10</c:f>
              <c:numCache>
                <c:formatCode>0_ </c:formatCode>
                <c:ptCount val="9"/>
                <c:pt idx="0">
                  <c:v>1642.1914990601399</c:v>
                </c:pt>
                <c:pt idx="1">
                  <c:v>1418.0704108293489</c:v>
                </c:pt>
                <c:pt idx="2">
                  <c:v>1152.4280171747509</c:v>
                </c:pt>
                <c:pt idx="3">
                  <c:v>854.38539617276899</c:v>
                </c:pt>
                <c:pt idx="4">
                  <c:v>546.97596869464098</c:v>
                </c:pt>
                <c:pt idx="5">
                  <c:v>694.68458405647573</c:v>
                </c:pt>
                <c:pt idx="6">
                  <c:v>1109.0114026772599</c:v>
                </c:pt>
                <c:pt idx="7">
                  <c:v>1520.0522860580791</c:v>
                </c:pt>
                <c:pt idx="8">
                  <c:v>1890.084019273389</c:v>
                </c:pt>
              </c:numCache>
            </c:numRef>
          </c:yVal>
        </c:ser>
        <c:axId val="93932928"/>
        <c:axId val="93943296"/>
      </c:scatterChart>
      <c:valAx>
        <c:axId val="93932928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93943296"/>
        <c:crossesAt val="0"/>
        <c:crossBetween val="midCat"/>
      </c:valAx>
      <c:valAx>
        <c:axId val="93943296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93932928"/>
        <c:crossesAt val="-60"/>
        <c:crossBetween val="midCat"/>
      </c:valAx>
    </c:plotArea>
    <c:legend>
      <c:legendPos val="r"/>
      <c:layout>
        <c:manualLayout>
          <c:xMode val="edge"/>
          <c:yMode val="edge"/>
          <c:x val="0.28673148148148125"/>
          <c:y val="0.10895634920634922"/>
          <c:w val="0.50773726851851864"/>
          <c:h val="0.30028095238095276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MinMax_Quad!$I$12:$I$20</c:f>
              <c:numCache>
                <c:formatCode>0_ </c:formatCode>
                <c:ptCount val="9"/>
                <c:pt idx="0">
                  <c:v>1673.4769256914601</c:v>
                </c:pt>
                <c:pt idx="1">
                  <c:v>1446.6939039293591</c:v>
                </c:pt>
                <c:pt idx="2">
                  <c:v>1182.65953408728</c:v>
                </c:pt>
                <c:pt idx="3">
                  <c:v>898.46023997902898</c:v>
                </c:pt>
                <c:pt idx="4">
                  <c:v>608.4463540749606</c:v>
                </c:pt>
                <c:pt idx="5">
                  <c:v>672.38833518369643</c:v>
                </c:pt>
                <c:pt idx="6">
                  <c:v>1082.5504028421999</c:v>
                </c:pt>
                <c:pt idx="7">
                  <c:v>1449.75999673819</c:v>
                </c:pt>
                <c:pt idx="8">
                  <c:v>1766.998679580561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MinMax_Quad!$L$12:$L$20</c:f>
              <c:numCache>
                <c:formatCode>0_ </c:formatCode>
                <c:ptCount val="9"/>
                <c:pt idx="0">
                  <c:v>1668.1630179869999</c:v>
                </c:pt>
                <c:pt idx="1">
                  <c:v>1429.1065303207808</c:v>
                </c:pt>
                <c:pt idx="2">
                  <c:v>1150.7857116361508</c:v>
                </c:pt>
                <c:pt idx="3">
                  <c:v>852.11815551420898</c:v>
                </c:pt>
                <c:pt idx="4">
                  <c:v>548.59592595725644</c:v>
                </c:pt>
                <c:pt idx="5">
                  <c:v>630.72681529382101</c:v>
                </c:pt>
                <c:pt idx="6">
                  <c:v>1018.8872559483</c:v>
                </c:pt>
                <c:pt idx="7">
                  <c:v>1378.4735465413798</c:v>
                </c:pt>
                <c:pt idx="8">
                  <c:v>1693.2835559997709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MinMax_Quad!$O$12:$O$20</c:f>
              <c:numCache>
                <c:formatCode>0_ </c:formatCode>
                <c:ptCount val="9"/>
                <c:pt idx="0">
                  <c:v>1677.10593528765</c:v>
                </c:pt>
                <c:pt idx="1">
                  <c:v>1428.8154705547199</c:v>
                </c:pt>
                <c:pt idx="2">
                  <c:v>1138.4800939059501</c:v>
                </c:pt>
                <c:pt idx="3">
                  <c:v>826.38968445673004</c:v>
                </c:pt>
                <c:pt idx="4">
                  <c:v>511.70521197013193</c:v>
                </c:pt>
                <c:pt idx="5">
                  <c:v>639.79261095358311</c:v>
                </c:pt>
                <c:pt idx="6">
                  <c:v>1032.82884969621</c:v>
                </c:pt>
                <c:pt idx="7">
                  <c:v>1410.68859183367</c:v>
                </c:pt>
                <c:pt idx="8">
                  <c:v>1750.10281466423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MinMax_Quad!$R$12:$R$20</c:f>
              <c:numCache>
                <c:formatCode>0_ </c:formatCode>
                <c:ptCount val="9"/>
                <c:pt idx="0">
                  <c:v>1765.6281369101998</c:v>
                </c:pt>
                <c:pt idx="1">
                  <c:v>1501.7787845916</c:v>
                </c:pt>
                <c:pt idx="2">
                  <c:v>1193.4527413004</c:v>
                </c:pt>
                <c:pt idx="3">
                  <c:v>862.65090212395057</c:v>
                </c:pt>
                <c:pt idx="4">
                  <c:v>525.19598336994773</c:v>
                </c:pt>
                <c:pt idx="5">
                  <c:v>657.97424515145201</c:v>
                </c:pt>
                <c:pt idx="6">
                  <c:v>1064.1755819336609</c:v>
                </c:pt>
                <c:pt idx="7">
                  <c:v>1448.488309979</c:v>
                </c:pt>
                <c:pt idx="8">
                  <c:v>1793.29835660603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MinMax_Quad!$U$12:$U$20</c:f>
              <c:numCache>
                <c:formatCode>0_ </c:formatCode>
                <c:ptCount val="9"/>
                <c:pt idx="0">
                  <c:v>1794.8927795311799</c:v>
                </c:pt>
                <c:pt idx="1">
                  <c:v>1529.8996226929598</c:v>
                </c:pt>
                <c:pt idx="2">
                  <c:v>1220.48931849313</c:v>
                </c:pt>
                <c:pt idx="3">
                  <c:v>887.0749979945781</c:v>
                </c:pt>
                <c:pt idx="4">
                  <c:v>546.97551632738646</c:v>
                </c:pt>
                <c:pt idx="5">
                  <c:v>667.19408673728674</c:v>
                </c:pt>
                <c:pt idx="6">
                  <c:v>1047.8522256223898</c:v>
                </c:pt>
                <c:pt idx="7">
                  <c:v>1410.98810069302</c:v>
                </c:pt>
                <c:pt idx="8">
                  <c:v>1736.6235449249498</c:v>
                </c:pt>
              </c:numCache>
            </c:numRef>
          </c:yVal>
        </c:ser>
        <c:axId val="94691712"/>
        <c:axId val="96257152"/>
      </c:scatterChart>
      <c:valAx>
        <c:axId val="94691712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96257152"/>
        <c:crossesAt val="0"/>
        <c:crossBetween val="midCat"/>
      </c:valAx>
      <c:valAx>
        <c:axId val="96257152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94691712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3.0238095238095241E-2"/>
          <c:w val="0.89780460032448706"/>
          <c:h val="0.85860277777777783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MinMax_Quad!$I$22:$I$30</c:f>
              <c:numCache>
                <c:formatCode>0_ </c:formatCode>
                <c:ptCount val="9"/>
                <c:pt idx="0">
                  <c:v>1564.4682418589798</c:v>
                </c:pt>
                <c:pt idx="1">
                  <c:v>1362.7753233042608</c:v>
                </c:pt>
                <c:pt idx="2">
                  <c:v>1121.3953190514098</c:v>
                </c:pt>
                <c:pt idx="3">
                  <c:v>852.38345574475795</c:v>
                </c:pt>
                <c:pt idx="4">
                  <c:v>608.44655065132292</c:v>
                </c:pt>
                <c:pt idx="5">
                  <c:v>646.93368692906745</c:v>
                </c:pt>
                <c:pt idx="6">
                  <c:v>889.59355092580495</c:v>
                </c:pt>
                <c:pt idx="7">
                  <c:v>1153.50604987015</c:v>
                </c:pt>
                <c:pt idx="8">
                  <c:v>1376.5401301877801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MinMax_Quad!$L$22:$L$30</c:f>
              <c:numCache>
                <c:formatCode>0_ </c:formatCode>
                <c:ptCount val="9"/>
                <c:pt idx="0">
                  <c:v>1557.2747957624701</c:v>
                </c:pt>
                <c:pt idx="1">
                  <c:v>1343.0609055842999</c:v>
                </c:pt>
                <c:pt idx="2">
                  <c:v>1089.2051554760512</c:v>
                </c:pt>
                <c:pt idx="3">
                  <c:v>808.32582541271427</c:v>
                </c:pt>
                <c:pt idx="4">
                  <c:v>548.59608516180242</c:v>
                </c:pt>
                <c:pt idx="5">
                  <c:v>601.03733836120807</c:v>
                </c:pt>
                <c:pt idx="6">
                  <c:v>867.01269283604199</c:v>
                </c:pt>
                <c:pt idx="7">
                  <c:v>1123.4592278107</c:v>
                </c:pt>
                <c:pt idx="8">
                  <c:v>1343.82065639747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MinMax_Quad!$O$22:$O$30</c:f>
              <c:numCache>
                <c:formatCode>0_ </c:formatCode>
                <c:ptCount val="9"/>
                <c:pt idx="0">
                  <c:v>1592.8139113479999</c:v>
                </c:pt>
                <c:pt idx="1">
                  <c:v>1363.6461874369099</c:v>
                </c:pt>
                <c:pt idx="2">
                  <c:v>1091.1345688986999</c:v>
                </c:pt>
                <c:pt idx="3">
                  <c:v>790.15503280261601</c:v>
                </c:pt>
                <c:pt idx="4">
                  <c:v>511.70535980142978</c:v>
                </c:pt>
                <c:pt idx="5">
                  <c:v>581.34334155022395</c:v>
                </c:pt>
                <c:pt idx="6">
                  <c:v>878.60183279149203</c:v>
                </c:pt>
                <c:pt idx="7">
                  <c:v>1144.8703977581299</c:v>
                </c:pt>
                <c:pt idx="8">
                  <c:v>1375.03454944852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MinMax_Quad!$R$22:$R$30</c:f>
              <c:numCache>
                <c:formatCode>0_ </c:formatCode>
                <c:ptCount val="9"/>
                <c:pt idx="0">
                  <c:v>1688.16385569212</c:v>
                </c:pt>
                <c:pt idx="1">
                  <c:v>1441.7868377957909</c:v>
                </c:pt>
                <c:pt idx="2">
                  <c:v>1148.0839645658898</c:v>
                </c:pt>
                <c:pt idx="3">
                  <c:v>827.19475391761875</c:v>
                </c:pt>
                <c:pt idx="4">
                  <c:v>525.19612733798397</c:v>
                </c:pt>
                <c:pt idx="5">
                  <c:v>594.45410611132058</c:v>
                </c:pt>
                <c:pt idx="6">
                  <c:v>892.63523216293856</c:v>
                </c:pt>
                <c:pt idx="7">
                  <c:v>1159.2917476693099</c:v>
                </c:pt>
                <c:pt idx="8">
                  <c:v>1390.09585865954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MinMax_Quad!$U$22:$U$30</c:f>
              <c:numCache>
                <c:formatCode>0_ </c:formatCode>
                <c:ptCount val="9"/>
                <c:pt idx="0">
                  <c:v>1718.7153125288899</c:v>
                </c:pt>
                <c:pt idx="1">
                  <c:v>1470.1029490055698</c:v>
                </c:pt>
                <c:pt idx="2">
                  <c:v>1174.3028485237098</c:v>
                </c:pt>
                <c:pt idx="3">
                  <c:v>851.36510364261096</c:v>
                </c:pt>
                <c:pt idx="4">
                  <c:v>546.97566036973001</c:v>
                </c:pt>
                <c:pt idx="5">
                  <c:v>614.10874437368375</c:v>
                </c:pt>
                <c:pt idx="6">
                  <c:v>904.10771646787543</c:v>
                </c:pt>
                <c:pt idx="7">
                  <c:v>1161.88069670913</c:v>
                </c:pt>
                <c:pt idx="8">
                  <c:v>1382.43649095561</c:v>
                </c:pt>
              </c:numCache>
            </c:numRef>
          </c:yVal>
        </c:ser>
        <c:axId val="103463936"/>
        <c:axId val="113219072"/>
      </c:scatterChart>
      <c:valAx>
        <c:axId val="103463936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13219072"/>
        <c:crossesAt val="0"/>
        <c:crossBetween val="midCat"/>
      </c:valAx>
      <c:valAx>
        <c:axId val="113219072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03463936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MinMax_Quad!$I$32:$I$40</c:f>
              <c:numCache>
                <c:formatCode>0_ </c:formatCode>
                <c:ptCount val="9"/>
                <c:pt idx="0">
                  <c:v>1306.6158443863399</c:v>
                </c:pt>
                <c:pt idx="1">
                  <c:v>1150.7343962544689</c:v>
                </c:pt>
                <c:pt idx="2">
                  <c:v>957.60191989530529</c:v>
                </c:pt>
                <c:pt idx="3">
                  <c:v>765.88850175085145</c:v>
                </c:pt>
                <c:pt idx="4">
                  <c:v>608.44634097037147</c:v>
                </c:pt>
                <c:pt idx="5">
                  <c:v>751.0504016596276</c:v>
                </c:pt>
                <c:pt idx="6">
                  <c:v>938.82828356243999</c:v>
                </c:pt>
                <c:pt idx="7">
                  <c:v>1122.7161584695909</c:v>
                </c:pt>
                <c:pt idx="8">
                  <c:v>1268.2985697723209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MinMax_Quad!$L$32:$L$40</c:f>
              <c:numCache>
                <c:formatCode>0_ </c:formatCode>
                <c:ptCount val="9"/>
                <c:pt idx="0">
                  <c:v>1293.4823330679799</c:v>
                </c:pt>
                <c:pt idx="1">
                  <c:v>1128.0503888269898</c:v>
                </c:pt>
                <c:pt idx="2">
                  <c:v>922.65451254396999</c:v>
                </c:pt>
                <c:pt idx="3">
                  <c:v>716.31852779018698</c:v>
                </c:pt>
                <c:pt idx="4">
                  <c:v>548.59591182294696</c:v>
                </c:pt>
                <c:pt idx="5">
                  <c:v>701.08393503909372</c:v>
                </c:pt>
                <c:pt idx="6">
                  <c:v>904.25322875729103</c:v>
                </c:pt>
                <c:pt idx="7">
                  <c:v>1096.94207152943</c:v>
                </c:pt>
                <c:pt idx="8">
                  <c:v>1250.43373293326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MinMax_Quad!$O$32:$O$40</c:f>
              <c:numCache>
                <c:formatCode>0_ </c:formatCode>
                <c:ptCount val="9"/>
                <c:pt idx="0">
                  <c:v>1306.4050071345509</c:v>
                </c:pt>
                <c:pt idx="1">
                  <c:v>1133.1228992003198</c:v>
                </c:pt>
                <c:pt idx="2">
                  <c:v>920.43140421757505</c:v>
                </c:pt>
                <c:pt idx="3">
                  <c:v>698.84115413014842</c:v>
                </c:pt>
                <c:pt idx="4">
                  <c:v>511.70519881225778</c:v>
                </c:pt>
                <c:pt idx="5">
                  <c:v>682.49666614359955</c:v>
                </c:pt>
                <c:pt idx="6">
                  <c:v>895.60274413591696</c:v>
                </c:pt>
                <c:pt idx="7">
                  <c:v>1094.03561815134</c:v>
                </c:pt>
                <c:pt idx="8">
                  <c:v>1254.8094150953298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MinMax_Quad!$R$32:$R$40</c:f>
              <c:numCache>
                <c:formatCode>0_ </c:formatCode>
                <c:ptCount val="9"/>
                <c:pt idx="0">
                  <c:v>1373.8423987940598</c:v>
                </c:pt>
                <c:pt idx="1">
                  <c:v>1191.355242265309</c:v>
                </c:pt>
                <c:pt idx="2">
                  <c:v>967.5651985948216</c:v>
                </c:pt>
                <c:pt idx="3">
                  <c:v>730.01820086817145</c:v>
                </c:pt>
                <c:pt idx="4">
                  <c:v>525.19597137514177</c:v>
                </c:pt>
                <c:pt idx="5">
                  <c:v>712.09227344689305</c:v>
                </c:pt>
                <c:pt idx="6">
                  <c:v>936.5987717128329</c:v>
                </c:pt>
                <c:pt idx="7">
                  <c:v>1144.652412309089</c:v>
                </c:pt>
                <c:pt idx="8">
                  <c:v>1313.0751847615309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MinMax_Quad!$U$32:$U$40</c:f>
              <c:numCache>
                <c:formatCode>0_ </c:formatCode>
                <c:ptCount val="9"/>
                <c:pt idx="0">
                  <c:v>1403.8054888873698</c:v>
                </c:pt>
                <c:pt idx="1">
                  <c:v>1221.1290639061801</c:v>
                </c:pt>
                <c:pt idx="2">
                  <c:v>995.346480427031</c:v>
                </c:pt>
                <c:pt idx="3">
                  <c:v>753.37315985506996</c:v>
                </c:pt>
                <c:pt idx="4">
                  <c:v>546.97550540607642</c:v>
                </c:pt>
                <c:pt idx="5">
                  <c:v>735.06276355594696</c:v>
                </c:pt>
                <c:pt idx="6">
                  <c:v>964.21255363877503</c:v>
                </c:pt>
                <c:pt idx="7">
                  <c:v>1172.47321196342</c:v>
                </c:pt>
                <c:pt idx="8">
                  <c:v>1340.5256806836712</c:v>
                </c:pt>
              </c:numCache>
            </c:numRef>
          </c:yVal>
        </c:ser>
        <c:axId val="113668864"/>
        <c:axId val="113670784"/>
      </c:scatterChart>
      <c:valAx>
        <c:axId val="11366886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13670784"/>
        <c:crossesAt val="0"/>
        <c:crossBetween val="midCat"/>
      </c:valAx>
      <c:valAx>
        <c:axId val="113670784"/>
        <c:scaling>
          <c:orientation val="minMax"/>
          <c:max val="25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one"/>
        <c:crossAx val="113668864"/>
        <c:crossesAt val="-60"/>
        <c:crossBetween val="midCat"/>
      </c:valAx>
    </c:plotArea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120007743810736E-2"/>
          <c:y val="2.91344730522087E-2"/>
          <c:w val="0.89780460032448706"/>
          <c:h val="0.90101009758857054"/>
        </c:manualLayout>
      </c:layout>
      <c:scatterChart>
        <c:scatterStyle val="lineMarker"/>
        <c:ser>
          <c:idx val="0"/>
          <c:order val="0"/>
          <c:tx>
            <c:v>L1-L2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MinMax_Quad!$J$2:$J$10</c:f>
              <c:numCache>
                <c:formatCode>0_ </c:formatCode>
                <c:ptCount val="9"/>
                <c:pt idx="0">
                  <c:v>3.4591770153440012E-3</c:v>
                </c:pt>
                <c:pt idx="1">
                  <c:v>3.1402785534360017E-3</c:v>
                </c:pt>
                <c:pt idx="2">
                  <c:v>3.090879999817E-3</c:v>
                </c:pt>
                <c:pt idx="3">
                  <c:v>3.7047057664800053E-4</c:v>
                </c:pt>
                <c:pt idx="4">
                  <c:v>1.6905804304910026E-3</c:v>
                </c:pt>
                <c:pt idx="5">
                  <c:v>-4.9552225508200038E-3</c:v>
                </c:pt>
                <c:pt idx="6">
                  <c:v>-1.0586707244411015E-2</c:v>
                </c:pt>
                <c:pt idx="7">
                  <c:v>-1.1430803441512018E-2</c:v>
                </c:pt>
                <c:pt idx="8">
                  <c:v>-1.3875367133683999E-2</c:v>
                </c:pt>
              </c:numCache>
            </c:numRef>
          </c:yVal>
        </c:ser>
        <c:ser>
          <c:idx val="1"/>
          <c:order val="1"/>
          <c:tx>
            <c:v>L2-L3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MinMax_Quad!$M$2:$M$10</c:f>
              <c:numCache>
                <c:formatCode>0_ </c:formatCode>
                <c:ptCount val="9"/>
                <c:pt idx="0">
                  <c:v>7.877147555180005E-4</c:v>
                </c:pt>
                <c:pt idx="1">
                  <c:v>3.9102185975900024E-4</c:v>
                </c:pt>
                <c:pt idx="2">
                  <c:v>2.0172277865500036E-4</c:v>
                </c:pt>
                <c:pt idx="3">
                  <c:v>-7.9947796620600045E-4</c:v>
                </c:pt>
                <c:pt idx="4">
                  <c:v>1.0818232778579992E-3</c:v>
                </c:pt>
                <c:pt idx="5">
                  <c:v>-5.0963424192080071E-3</c:v>
                </c:pt>
                <c:pt idx="6">
                  <c:v>-9.9609264263500006E-3</c:v>
                </c:pt>
                <c:pt idx="7">
                  <c:v>-1.1225705992243009E-2</c:v>
                </c:pt>
                <c:pt idx="8">
                  <c:v>-1.3626482378711008E-2</c:v>
                </c:pt>
              </c:numCache>
            </c:numRef>
          </c:yVal>
        </c:ser>
        <c:ser>
          <c:idx val="3"/>
          <c:order val="2"/>
          <c:tx>
            <c:v>L3-L4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MinMax_Quad!$P$2:$P$10</c:f>
              <c:numCache>
                <c:formatCode>0_ </c:formatCode>
                <c:ptCount val="9"/>
                <c:pt idx="0">
                  <c:v>-1.5535940740960001E-3</c:v>
                </c:pt>
                <c:pt idx="1">
                  <c:v>-1.9280811608980027E-3</c:v>
                </c:pt>
                <c:pt idx="2">
                  <c:v>-2.0519357706520018E-3</c:v>
                </c:pt>
                <c:pt idx="3">
                  <c:v>-3.2445191495880034E-3</c:v>
                </c:pt>
                <c:pt idx="4">
                  <c:v>4.8956928647200034E-4</c:v>
                </c:pt>
                <c:pt idx="5">
                  <c:v>-6.1141891420110001E-3</c:v>
                </c:pt>
                <c:pt idx="6">
                  <c:v>-1.1595424137062018E-2</c:v>
                </c:pt>
                <c:pt idx="7">
                  <c:v>-9.1979875433460048E-3</c:v>
                </c:pt>
                <c:pt idx="8">
                  <c:v>-1.1165485465494005E-2</c:v>
                </c:pt>
              </c:numCache>
            </c:numRef>
          </c:yVal>
        </c:ser>
        <c:ser>
          <c:idx val="2"/>
          <c:order val="3"/>
          <c:tx>
            <c:v>L4-L5</c:v>
          </c:tx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MinMax_Quad!$S$2:$S$10</c:f>
              <c:numCache>
                <c:formatCode>0_ </c:formatCode>
                <c:ptCount val="9"/>
                <c:pt idx="0">
                  <c:v>-2.5509379615580017E-3</c:v>
                </c:pt>
                <c:pt idx="1">
                  <c:v>-2.8870500255340002E-3</c:v>
                </c:pt>
                <c:pt idx="2">
                  <c:v>-2.9974965641490002E-3</c:v>
                </c:pt>
                <c:pt idx="3">
                  <c:v>-2.8134937101100019E-3</c:v>
                </c:pt>
                <c:pt idx="4">
                  <c:v>-2.1413799389300019E-4</c:v>
                </c:pt>
                <c:pt idx="5">
                  <c:v>-1.7570381653090009E-3</c:v>
                </c:pt>
                <c:pt idx="6">
                  <c:v>-3.8292554497580001E-3</c:v>
                </c:pt>
                <c:pt idx="7">
                  <c:v>-4.9976058922630035E-3</c:v>
                </c:pt>
                <c:pt idx="8">
                  <c:v>-6.0666165961799998E-3</c:v>
                </c:pt>
              </c:numCache>
            </c:numRef>
          </c:yVal>
        </c:ser>
        <c:ser>
          <c:idx val="4"/>
          <c:order val="4"/>
          <c:tx>
            <c:v>L5-Sa</c:v>
          </c:tx>
          <c:spPr>
            <a:ln w="28575"/>
          </c:spPr>
          <c:xVal>
            <c:numRef>
              <c:f>MinMax_Quad!$C$2:$C$10</c:f>
              <c:numCache>
                <c:formatCode>0_ </c:formatCode>
                <c:ptCount val="9"/>
                <c:pt idx="0">
                  <c:v>-40</c:v>
                </c:pt>
                <c:pt idx="1">
                  <c:v>-30</c:v>
                </c:pt>
                <c:pt idx="2">
                  <c:v>-20</c:v>
                </c:pt>
                <c:pt idx="3">
                  <c:v>-10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</c:numCache>
            </c:numRef>
          </c:xVal>
          <c:yVal>
            <c:numRef>
              <c:f>MinMax_Quad!$V$2:$V$10</c:f>
              <c:numCache>
                <c:formatCode>0_ </c:formatCode>
                <c:ptCount val="9"/>
                <c:pt idx="0">
                  <c:v>-2.1867612558140034E-3</c:v>
                </c:pt>
                <c:pt idx="1">
                  <c:v>-2.5403543689640033E-3</c:v>
                </c:pt>
                <c:pt idx="2">
                  <c:v>-2.6886628585890029E-3</c:v>
                </c:pt>
                <c:pt idx="3">
                  <c:v>-2.6064390981750019E-3</c:v>
                </c:pt>
                <c:pt idx="4">
                  <c:v>-8.9006850022600162E-4</c:v>
                </c:pt>
                <c:pt idx="5">
                  <c:v>1.4867231206630008E-3</c:v>
                </c:pt>
                <c:pt idx="6">
                  <c:v>2.2347250913050012E-3</c:v>
                </c:pt>
                <c:pt idx="7">
                  <c:v>1.6467881327470017E-3</c:v>
                </c:pt>
                <c:pt idx="8">
                  <c:v>1.9984551892740033E-3</c:v>
                </c:pt>
              </c:numCache>
            </c:numRef>
          </c:yVal>
        </c:ser>
        <c:axId val="116822784"/>
        <c:axId val="116830976"/>
      </c:scatterChart>
      <c:valAx>
        <c:axId val="116822784"/>
        <c:scaling>
          <c:orientation val="minMax"/>
          <c:max val="40"/>
          <c:min val="-40"/>
        </c:scaling>
        <c:axPos val="b"/>
        <c:numFmt formatCode="0_ " sourceLinked="1"/>
        <c:tickLblPos val="nextTo"/>
        <c:crossAx val="116830976"/>
        <c:crossesAt val="-100"/>
        <c:crossBetween val="midCat"/>
      </c:valAx>
      <c:valAx>
        <c:axId val="116830976"/>
        <c:scaling>
          <c:orientation val="minMax"/>
          <c:max val="100"/>
          <c:min val="-100"/>
        </c:scaling>
        <c:axPos val="l"/>
        <c:majorGridlines>
          <c:spPr>
            <a:ln>
              <a:solidFill>
                <a:schemeClr val="tx1">
                  <a:alpha val="20000"/>
                </a:schemeClr>
              </a:solidFill>
            </a:ln>
          </c:spPr>
        </c:majorGridlines>
        <c:numFmt formatCode="0_ " sourceLinked="1"/>
        <c:tickLblPos val="nextTo"/>
        <c:crossAx val="116822784"/>
        <c:crossesAt val="-40"/>
        <c:crossBetween val="midCat"/>
        <c:majorUnit val="50"/>
      </c:valAx>
    </c:plotArea>
    <c:legend>
      <c:legendPos val="r"/>
      <c:layout>
        <c:manualLayout>
          <c:xMode val="edge"/>
          <c:yMode val="edge"/>
          <c:x val="0.26223302469135767"/>
          <c:y val="8.3757936507936628E-2"/>
          <c:w val="0.56163387345679083"/>
          <c:h val="0.24988412698412699"/>
        </c:manualLayout>
      </c:layout>
    </c:legend>
    <c:plotVisOnly val="1"/>
    <c:dispBlanksAs val="gap"/>
  </c:chart>
  <c:txPr>
    <a:bodyPr/>
    <a:lstStyle/>
    <a:p>
      <a:pPr>
        <a:defRPr sz="1000" b="1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4806-C211-4D31-BFE8-A6B55A2DE373}" type="datetimeFigureOut">
              <a:rPr lang="ko-KR" altLang="en-US" smtClean="0"/>
              <a:pPr/>
              <a:t>2012-10-28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61D1-439C-4097-A163-90E0839465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8242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4AFB0C-8FF8-40A0-8763-DB8442A71E77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6FB80D-8306-49C7-B994-6DF3B74CF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Sharma</a:t>
            </a:r>
            <a:r>
              <a:rPr lang="en-US" altLang="ko-KR" baseline="0" dirty="0" smtClean="0"/>
              <a:t> et al. (1995)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3F49D-8726-4020-A48B-DE5F46D9C4A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76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0" y="3933827"/>
            <a:ext cx="9144000" cy="752475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0" y="4652965"/>
            <a:ext cx="9153525" cy="712787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0" y="5364163"/>
            <a:ext cx="9153525" cy="512762"/>
          </a:xfrm>
          <a:prstGeom prst="rect">
            <a:avLst/>
          </a:prstGeom>
          <a:solidFill>
            <a:srgbClr val="C4C8F2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0" y="5876927"/>
            <a:ext cx="9153525" cy="981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7" descr="넓은 상향 대각선"/>
          <p:cNvSpPr>
            <a:spLocks noChangeArrowheads="1"/>
          </p:cNvSpPr>
          <p:nvPr userDrawn="1"/>
        </p:nvSpPr>
        <p:spPr bwMode="auto">
          <a:xfrm>
            <a:off x="-7937" y="2420938"/>
            <a:ext cx="9144001" cy="647700"/>
          </a:xfrm>
          <a:prstGeom prst="rect">
            <a:avLst/>
          </a:prstGeom>
          <a:pattFill prst="wdUpDiag">
            <a:fgClr>
              <a:srgbClr val="0066FF">
                <a:alpha val="50195"/>
              </a:srgbClr>
            </a:fgClr>
            <a:bgClr>
              <a:srgbClr val="003399">
                <a:alpha val="50195"/>
              </a:srgbClr>
            </a:bgClr>
          </a:patt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-9525" y="2420938"/>
            <a:ext cx="9153525" cy="6477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9"/>
          <p:cNvSpPr>
            <a:spLocks noChangeArrowheads="1"/>
          </p:cNvSpPr>
          <p:nvPr userDrawn="1"/>
        </p:nvSpPr>
        <p:spPr bwMode="auto">
          <a:xfrm flipV="1">
            <a:off x="0" y="522922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0"/>
          <p:cNvSpPr>
            <a:spLocks noChangeArrowheads="1"/>
          </p:cNvSpPr>
          <p:nvPr userDrawn="1"/>
        </p:nvSpPr>
        <p:spPr bwMode="auto">
          <a:xfrm flipV="1">
            <a:off x="0" y="2852740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1"/>
          <p:cNvSpPr>
            <a:spLocks noChangeArrowheads="1"/>
          </p:cNvSpPr>
          <p:nvPr userDrawn="1"/>
        </p:nvSpPr>
        <p:spPr bwMode="auto">
          <a:xfrm flipV="1">
            <a:off x="0" y="2276477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2"/>
          <p:cNvSpPr>
            <a:spLocks noChangeArrowheads="1"/>
          </p:cNvSpPr>
          <p:nvPr userDrawn="1"/>
        </p:nvSpPr>
        <p:spPr bwMode="auto">
          <a:xfrm flipV="1">
            <a:off x="0" y="4437064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3"/>
          <p:cNvSpPr>
            <a:spLocks noChangeArrowheads="1"/>
          </p:cNvSpPr>
          <p:nvPr userDrawn="1"/>
        </p:nvSpPr>
        <p:spPr bwMode="auto">
          <a:xfrm flipV="1">
            <a:off x="0" y="5734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54"/>
          <p:cNvSpPr>
            <a:spLocks noChangeArrowheads="1"/>
          </p:cNvSpPr>
          <p:nvPr userDrawn="1"/>
        </p:nvSpPr>
        <p:spPr bwMode="auto">
          <a:xfrm flipV="1">
            <a:off x="0" y="3500440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Rectangle 55"/>
          <p:cNvSpPr>
            <a:spLocks noChangeArrowheads="1"/>
          </p:cNvSpPr>
          <p:nvPr userDrawn="1"/>
        </p:nvSpPr>
        <p:spPr bwMode="auto">
          <a:xfrm rot="10800000" flipV="1">
            <a:off x="0" y="3068638"/>
            <a:ext cx="9144000" cy="360362"/>
          </a:xfrm>
          <a:prstGeom prst="rect">
            <a:avLst/>
          </a:prstGeom>
          <a:gradFill rotWithShape="1">
            <a:gsLst>
              <a:gs pos="0">
                <a:srgbClr val="000000">
                  <a:alpha val="29999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6"/>
          <p:cNvSpPr>
            <a:spLocks noChangeArrowheads="1"/>
          </p:cNvSpPr>
          <p:nvPr userDrawn="1"/>
        </p:nvSpPr>
        <p:spPr bwMode="auto">
          <a:xfrm flipV="1">
            <a:off x="-7937" y="3870325"/>
            <a:ext cx="9144001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57"/>
          <p:cNvSpPr>
            <a:spLocks noChangeArrowheads="1"/>
          </p:cNvSpPr>
          <p:nvPr userDrawn="1"/>
        </p:nvSpPr>
        <p:spPr bwMode="auto">
          <a:xfrm flipV="1">
            <a:off x="0" y="2420940"/>
            <a:ext cx="9144000" cy="71437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20" name="Picture 62" descr="Charite-mod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3" descr="Kne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341" y="3068640"/>
            <a:ext cx="809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5" descr="spin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4277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6" descr="TK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0052" y="3068638"/>
            <a:ext cx="8175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0"/>
          <p:cNvSpPr txBox="1"/>
          <p:nvPr userDrawn="1"/>
        </p:nvSpPr>
        <p:spPr>
          <a:xfrm>
            <a:off x="1220789" y="4768852"/>
            <a:ext cx="673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6656"/>
            <a:ext cx="6400800" cy="5350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81276"/>
            <a:ext cx="777686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C3A55B-5563-439D-9A4E-C865AF37F0C3}" type="datetimeFigureOut">
              <a:rPr lang="ko-KR" altLang="en-US"/>
              <a:pPr>
                <a:defRPr/>
              </a:pPr>
              <a:t>2012-10-28</a:t>
            </a:fld>
            <a:endParaRPr lang="ko-KR" alt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74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74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F8678A-5608-4A5E-ACFD-BECCF74775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31098-23B4-4318-A2F6-D37E870EC2DD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580602-7510-4535-8DBE-1D95FA39A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933497-B946-4C33-A4A2-49616CF4A93F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2C658-DBB9-48D2-9018-8634FC0C2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8B3883-B601-463B-94BE-A713637A56A0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2BF05-6B42-4389-8FA3-71B67DD29C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187CB7-E418-4E56-B125-D3C9DFC8B1BF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AC98F-D0DA-4BD1-B743-B90BF87B59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887EAC-3630-4B55-9525-9174246E9AFE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25863-231C-4FDB-9348-BD3EA47F7A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E23FFB-3B64-4B3B-A808-11D321AEA9CD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60A7EA-3553-49E9-8092-4F219808A0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A26478-0FCA-44D5-8662-37610AC7137D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D34494-FBB2-4FB5-9CC7-2143E3A0E9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A95EF-E363-4C2F-8100-DB3DA86EA9D0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89BD12-4C8B-4C91-99AD-5B9278D2330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A79EC4-53C2-47F3-AD8A-FBB66DEC21E6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777FE-1E17-432C-A90F-04349EB1C3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4557E-FB8A-4A89-844C-C8B8EFB3D23E}" type="datetimeFigureOut">
              <a:rPr lang="ko-KR" altLang="en-US"/>
              <a:pPr>
                <a:defRPr/>
              </a:pPr>
              <a:t>2012-10-28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13111165"/>
            <a:ext cx="2895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13111165"/>
            <a:ext cx="2133600" cy="365125"/>
          </a:xfrm>
          <a:prstGeom prst="rect">
            <a:avLst/>
          </a:prstGeom>
        </p:spPr>
        <p:txBody>
          <a:bodyPr/>
          <a:lstStyle>
            <a:lvl1pPr fontAlgn="auto" latinLnBrk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A60818-ECD1-4754-8C1D-D51580AE1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rt-com.co.kr/online/ppt_gallery_1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6" y="0"/>
            <a:ext cx="916305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908052"/>
            <a:ext cx="9144000" cy="144463"/>
          </a:xfrm>
          <a:prstGeom prst="rect">
            <a:avLst/>
          </a:prstGeom>
          <a:solidFill>
            <a:srgbClr val="5A66DA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1052515"/>
            <a:ext cx="9153525" cy="73025"/>
          </a:xfrm>
          <a:prstGeom prst="rect">
            <a:avLst/>
          </a:prstGeom>
          <a:solidFill>
            <a:srgbClr val="939BE7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1125540"/>
            <a:ext cx="9144000" cy="539908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4098927" y="6516531"/>
            <a:ext cx="982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kumimoji="0" sz="1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909597-495B-43C6-A184-C4B4019AA3C4}" type="slidenum">
              <a:rPr lang="en-US" altLang="ko-K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 flipV="1">
            <a:off x="0" y="692152"/>
            <a:ext cx="9144000" cy="2159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 flipV="1">
            <a:off x="0" y="908052"/>
            <a:ext cx="9144000" cy="144463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 flipV="1">
            <a:off x="-17461" y="1052515"/>
            <a:ext cx="9144001" cy="73025"/>
          </a:xfrm>
          <a:prstGeom prst="rect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 flipV="1">
            <a:off x="0" y="6381750"/>
            <a:ext cx="9153525" cy="152400"/>
          </a:xfrm>
          <a:prstGeom prst="rect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6659563" y="6515101"/>
            <a:ext cx="2474912" cy="330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+mn-cs"/>
              </a:rPr>
              <a:t>http://www.khu.ac.kr/~vbeslab</a:t>
            </a:r>
          </a:p>
        </p:txBody>
      </p:sp>
      <p:sp>
        <p:nvSpPr>
          <p:cNvPr id="17" name="Text Box 12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85724" y="6524627"/>
            <a:ext cx="276389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1pPr>
            <a:lvl2pPr marL="742950" indent="-28575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2pPr>
            <a:lvl3pPr marL="11430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3pPr>
            <a:lvl4pPr marL="16002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4pPr>
            <a:lvl5pPr marL="2057400" indent="-228600" eaLnBrk="0" hangingPunct="0"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rgbClr val="CC3300"/>
                </a:solidFill>
                <a:latin typeface="Verdana" pitchFamily="34" charset="0"/>
                <a:ea typeface="HY헤드라인M" pitchFamily="18" charset="-127"/>
              </a:defRPr>
            </a:lvl9pPr>
          </a:lstStyle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Kyung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Hee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Univ. </a:t>
            </a:r>
            <a:r>
              <a:rPr lang="en-US" altLang="ko-KR" sz="1200" baseline="0" dirty="0" err="1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BioMechanics</a:t>
            </a:r>
            <a:r>
              <a:rPr lang="en-US" altLang="ko-KR" sz="1200" baseline="0" dirty="0">
                <a:solidFill>
                  <a:schemeClr val="bg1"/>
                </a:solidFill>
                <a:latin typeface="굴림" charset="-127"/>
                <a:ea typeface="굴림" charset="-127"/>
                <a:cs typeface="+mn-cs"/>
              </a:rPr>
              <a:t> Lab.</a:t>
            </a:r>
          </a:p>
        </p:txBody>
      </p: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ko-KR" altLang="en-US" smtClean="0"/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5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휴먼모음T" pitchFamily="18" charset="-127"/>
          <a:ea typeface="휴먼모음T" pitchFamily="18" charset="-127"/>
          <a:cs typeface="휴먼모음T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휴먼모음T"/>
          <a:ea typeface="휴먼모음T"/>
          <a:cs typeface="휴먼모음T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chart" Target="../charts/chart4.xml"/><Relationship Id="rId2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tiff"/><Relationship Id="rId7" Type="http://schemas.openxmlformats.org/officeDocument/2006/relationships/chart" Target="../charts/chart8.xml"/><Relationship Id="rId2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tiff"/><Relationship Id="rId7" Type="http://schemas.openxmlformats.org/officeDocument/2006/relationships/chart" Target="../charts/chart12.xml"/><Relationship Id="rId2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../media/image1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image" Target="../media/image17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image" Target="../media/image1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17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Research\Documents\Publications\Journal\2012\Core%20muscle%20strengthening\Tables%20and%20Figures\Researchreport_CMS_20120917_hanks_2.pptx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052"/>
            <a:ext cx="8856983" cy="16568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000" dirty="0">
                <a:cs typeface="+mj-cs"/>
              </a:rPr>
              <a:t>척추 안정화 운동시 척추 근력과 </a:t>
            </a:r>
            <a:r>
              <a:rPr lang="en-US" altLang="ko-KR" sz="4000" dirty="0" smtClean="0">
                <a:cs typeface="+mj-cs"/>
              </a:rPr>
              <a:t/>
            </a:r>
            <a:br>
              <a:rPr lang="en-US" altLang="ko-KR" sz="4000" dirty="0" smtClean="0">
                <a:cs typeface="+mj-cs"/>
              </a:rPr>
            </a:br>
            <a:r>
              <a:rPr lang="ko-KR" altLang="en-US" sz="4000" dirty="0" err="1" smtClean="0">
                <a:cs typeface="+mj-cs"/>
              </a:rPr>
              <a:t>관절력의</a:t>
            </a:r>
            <a:r>
              <a:rPr lang="ko-KR" altLang="en-US" sz="4000" dirty="0" smtClean="0">
                <a:cs typeface="+mj-cs"/>
              </a:rPr>
              <a:t> 변화 분석 </a:t>
            </a:r>
            <a:r>
              <a:rPr lang="en-US" altLang="ko-KR" sz="4000" dirty="0" smtClean="0">
                <a:cs typeface="+mj-cs"/>
              </a:rPr>
              <a:t>: </a:t>
            </a:r>
            <a:r>
              <a:rPr lang="ko-KR" altLang="en-US" sz="4000" dirty="0" err="1" smtClean="0">
                <a:cs typeface="+mj-cs"/>
              </a:rPr>
              <a:t>근골격</a:t>
            </a:r>
            <a:r>
              <a:rPr lang="ko-KR" altLang="en-US" sz="4000" dirty="0" smtClean="0">
                <a:cs typeface="+mj-cs"/>
              </a:rPr>
              <a:t> 시뮬레이션 연구</a:t>
            </a:r>
            <a:endParaRPr lang="ko-KR" altLang="en-US" sz="4000" dirty="0"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725144"/>
            <a:ext cx="64008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김 윤 혁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altLang="ko-K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ko-KR" alt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경희대학교</a:t>
            </a:r>
            <a:r>
              <a:rPr lang="ko-KR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기계공학과 생체공학 연구실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05064"/>
            <a:ext cx="6400800" cy="5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2012.10.22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Joint resultant force</a:t>
            </a:r>
          </a:p>
          <a:p>
            <a:r>
              <a:rPr lang="en-US" altLang="ko-KR" sz="2400" b="1" dirty="0" smtClean="0"/>
              <a:t>– X 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Fx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25" name="그룹 24"/>
          <p:cNvGrpSpPr>
            <a:grpSpLocks noChangeAspect="1"/>
          </p:cNvGrpSpPr>
          <p:nvPr/>
        </p:nvGrpSpPr>
        <p:grpSpPr>
          <a:xfrm>
            <a:off x="5858841" y="1211490"/>
            <a:ext cx="1905327" cy="1800000"/>
            <a:chOff x="5570980" y="2146177"/>
            <a:chExt cx="2768215" cy="2615188"/>
          </a:xfrm>
        </p:grpSpPr>
        <p:pic>
          <p:nvPicPr>
            <p:cNvPr id="26" name="Picture 2" descr="D:\Research\Documents\Publications\Journal\2012\Core muscle strengthening\Tables and Figures\Pictures\Halfbody\Figure_Sideview.tiff">
              <a:hlinkClick r:id="rId2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그룹 26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32" name="직선 화살표 연결선 31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sp>
          <p:nvSpPr>
            <p:cNvPr id="31" name="순서도: 연결자 30"/>
            <p:cNvSpPr>
              <a:spLocks noChangeAspect="1"/>
            </p:cNvSpPr>
            <p:nvPr/>
          </p:nvSpPr>
          <p:spPr>
            <a:xfrm>
              <a:off x="7164288" y="2978960"/>
              <a:ext cx="90000" cy="9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-49737" y="3397895"/>
            <a:ext cx="9243475" cy="2520000"/>
            <a:chOff x="-49737" y="2169000"/>
            <a:chExt cx="9243475" cy="2520000"/>
          </a:xfrm>
        </p:grpSpPr>
        <p:graphicFrame>
          <p:nvGraphicFramePr>
            <p:cNvPr id="20" name="차트 1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93691991"/>
                </p:ext>
              </p:extLst>
            </p:nvPr>
          </p:nvGraphicFramePr>
          <p:xfrm>
            <a:off x="-49737" y="216900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74759797"/>
                </p:ext>
              </p:extLst>
            </p:nvPr>
          </p:nvGraphicFramePr>
          <p:xfrm>
            <a:off x="2353242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512990278"/>
                </p:ext>
              </p:extLst>
            </p:nvPr>
          </p:nvGraphicFramePr>
          <p:xfrm>
            <a:off x="4585490" y="216900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241824570"/>
                </p:ext>
              </p:extLst>
            </p:nvPr>
          </p:nvGraphicFramePr>
          <p:xfrm>
            <a:off x="6817738" y="224100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102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그룹 50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57" name="직선 화살표 연결선 5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1" name="직선 화살표 연결선 6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65" name="직선 화살표 연결선 6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61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</a:t>
            </a:r>
            <a:r>
              <a:rPr lang="en-US" altLang="ko-KR" sz="2400" b="1" dirty="0" smtClean="0"/>
              <a:t>resultant force </a:t>
            </a:r>
          </a:p>
          <a:p>
            <a:r>
              <a:rPr lang="en-US" altLang="ko-KR" sz="2400" b="1" dirty="0" smtClean="0"/>
              <a:t>– Y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Fy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4" name="그룹 3"/>
          <p:cNvGrpSpPr/>
          <p:nvPr/>
        </p:nvGrpSpPr>
        <p:grpSpPr>
          <a:xfrm>
            <a:off x="5858841" y="1054977"/>
            <a:ext cx="1868603" cy="1956513"/>
            <a:chOff x="5858841" y="1054977"/>
            <a:chExt cx="1868603" cy="1956513"/>
          </a:xfrm>
        </p:grpSpPr>
        <p:pic>
          <p:nvPicPr>
            <p:cNvPr id="26" name="Picture 2" descr="D:\Research\Documents\Publications\Journal\2012\Core muscle strengthening\Tables and Figures\Pictures\Halfbody\Figure_Sideview.tiff">
              <a:hlinkClick r:id="rId2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841" y="1211490"/>
              <a:ext cx="18686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그룹 26"/>
            <p:cNvGrpSpPr/>
            <p:nvPr/>
          </p:nvGrpSpPr>
          <p:grpSpPr>
            <a:xfrm>
              <a:off x="6984224" y="1318011"/>
              <a:ext cx="505913" cy="518692"/>
              <a:chOff x="4860032" y="2132856"/>
              <a:chExt cx="874018" cy="896094"/>
            </a:xfrm>
          </p:grpSpPr>
          <p:cxnSp>
            <p:nvCxnSpPr>
              <p:cNvPr id="32" name="직선 화살표 연결선 31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804248" y="105497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sp>
          <p:nvSpPr>
            <p:cNvPr id="31" name="순서도: 연결자 30"/>
            <p:cNvSpPr>
              <a:spLocks noChangeAspect="1"/>
            </p:cNvSpPr>
            <p:nvPr/>
          </p:nvSpPr>
          <p:spPr>
            <a:xfrm>
              <a:off x="6955495" y="1784684"/>
              <a:ext cx="61946" cy="6194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045" y="3429280"/>
            <a:ext cx="9243475" cy="2520000"/>
            <a:chOff x="9045" y="3429280"/>
            <a:chExt cx="9243475" cy="2520000"/>
          </a:xfrm>
        </p:grpSpPr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65547934"/>
                </p:ext>
              </p:extLst>
            </p:nvPr>
          </p:nvGraphicFramePr>
          <p:xfrm>
            <a:off x="9045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345297730"/>
                </p:ext>
              </p:extLst>
            </p:nvPr>
          </p:nvGraphicFramePr>
          <p:xfrm>
            <a:off x="2412024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25301632"/>
                </p:ext>
              </p:extLst>
            </p:nvPr>
          </p:nvGraphicFramePr>
          <p:xfrm>
            <a:off x="464427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016085"/>
                </p:ext>
              </p:extLst>
            </p:nvPr>
          </p:nvGraphicFramePr>
          <p:xfrm>
            <a:off x="6876520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그룹 69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7" name="직선 화살표 연결선 86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75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Joint </a:t>
            </a:r>
            <a:r>
              <a:rPr lang="en-US" altLang="ko-KR" sz="2400" b="1" dirty="0" smtClean="0"/>
              <a:t>resultant force </a:t>
            </a:r>
          </a:p>
          <a:p>
            <a:r>
              <a:rPr lang="ko-KR" altLang="en-US" sz="2400" b="1" dirty="0" smtClean="0"/>
              <a:t> </a:t>
            </a:r>
            <a:r>
              <a:rPr lang="en-US" altLang="ko-KR" sz="2400" b="1" dirty="0"/>
              <a:t>– </a:t>
            </a:r>
            <a:r>
              <a:rPr lang="en-US" altLang="ko-KR" sz="2400" b="1" dirty="0" smtClean="0"/>
              <a:t>Z </a:t>
            </a:r>
            <a:r>
              <a:rPr lang="en-US" altLang="ko-KR" sz="2400" b="1" dirty="0"/>
              <a:t>direction (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Fz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5858841" y="1211490"/>
            <a:ext cx="1868603" cy="1800000"/>
            <a:chOff x="5858841" y="1211490"/>
            <a:chExt cx="1868603" cy="1800000"/>
          </a:xfrm>
        </p:grpSpPr>
        <p:pic>
          <p:nvPicPr>
            <p:cNvPr id="26" name="Picture 2" descr="D:\Research\Documents\Publications\Journal\2012\Core muscle strengthening\Tables and Figures\Pictures\Halfbody\Figure_Sideview.tiff">
              <a:hlinkClick r:id="rId2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841" y="1211490"/>
              <a:ext cx="18686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그룹 26"/>
            <p:cNvGrpSpPr/>
            <p:nvPr/>
          </p:nvGrpSpPr>
          <p:grpSpPr>
            <a:xfrm>
              <a:off x="6984224" y="1318011"/>
              <a:ext cx="505913" cy="518692"/>
              <a:chOff x="4860032" y="2132856"/>
              <a:chExt cx="874018" cy="896094"/>
            </a:xfrm>
          </p:grpSpPr>
          <p:cxnSp>
            <p:nvCxnSpPr>
              <p:cNvPr id="32" name="직선 화살표 연결선 31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732240" y="176352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sp>
          <p:nvSpPr>
            <p:cNvPr id="31" name="순서도: 연결자 30"/>
            <p:cNvSpPr>
              <a:spLocks noChangeAspect="1"/>
            </p:cNvSpPr>
            <p:nvPr/>
          </p:nvSpPr>
          <p:spPr>
            <a:xfrm>
              <a:off x="6955495" y="1784684"/>
              <a:ext cx="61946" cy="61946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-36512" y="3429280"/>
            <a:ext cx="9243475" cy="2520000"/>
            <a:chOff x="-36512" y="3429280"/>
            <a:chExt cx="9243475" cy="2520000"/>
          </a:xfrm>
        </p:grpSpPr>
        <p:graphicFrame>
          <p:nvGraphicFramePr>
            <p:cNvPr id="29" name="차트 2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965089465"/>
                </p:ext>
              </p:extLst>
            </p:nvPr>
          </p:nvGraphicFramePr>
          <p:xfrm>
            <a:off x="-36512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차트 2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938399536"/>
                </p:ext>
              </p:extLst>
            </p:nvPr>
          </p:nvGraphicFramePr>
          <p:xfrm>
            <a:off x="2366467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84801308"/>
                </p:ext>
              </p:extLst>
            </p:nvPr>
          </p:nvGraphicFramePr>
          <p:xfrm>
            <a:off x="4598715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70725444"/>
                </p:ext>
              </p:extLst>
            </p:nvPr>
          </p:nvGraphicFramePr>
          <p:xfrm>
            <a:off x="6830963" y="3501288"/>
            <a:ext cx="2376000" cy="2447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0" name="그룹 39"/>
          <p:cNvGrpSpPr/>
          <p:nvPr/>
        </p:nvGrpSpPr>
        <p:grpSpPr>
          <a:xfrm>
            <a:off x="525519" y="5843839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780928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10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그룹 86"/>
          <p:cNvGrpSpPr/>
          <p:nvPr/>
        </p:nvGrpSpPr>
        <p:grpSpPr>
          <a:xfrm>
            <a:off x="1178494" y="2348880"/>
            <a:ext cx="7439442" cy="926692"/>
            <a:chOff x="1178494" y="2780928"/>
            <a:chExt cx="7439442" cy="926692"/>
          </a:xfrm>
        </p:grpSpPr>
        <p:pic>
          <p:nvPicPr>
            <p:cNvPr id="88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그룹 91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9" name="직선 화살표 연결선 108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6" name="직선 화살표 연결선 105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4" name="그룹 93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3" name="직선 화살표 연결선 102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100" name="직선 화살표 연결선 99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-49737" y="2997232"/>
            <a:ext cx="9243475" cy="2520000"/>
            <a:chOff x="-49737" y="3429280"/>
            <a:chExt cx="9243475" cy="2520000"/>
          </a:xfrm>
        </p:grpSpPr>
        <p:graphicFrame>
          <p:nvGraphicFramePr>
            <p:cNvPr id="77" name="차트 76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77183498"/>
                </p:ext>
              </p:extLst>
            </p:nvPr>
          </p:nvGraphicFramePr>
          <p:xfrm>
            <a:off x="-49737" y="3429280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8" name="차트 7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559647772"/>
                </p:ext>
              </p:extLst>
            </p:nvPr>
          </p:nvGraphicFramePr>
          <p:xfrm>
            <a:off x="2353242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9" name="차트 7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49719411"/>
                </p:ext>
              </p:extLst>
            </p:nvPr>
          </p:nvGraphicFramePr>
          <p:xfrm>
            <a:off x="4585490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80" name="차트 7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14103468"/>
                </p:ext>
              </p:extLst>
            </p:nvPr>
          </p:nvGraphicFramePr>
          <p:xfrm>
            <a:off x="6817738" y="3429280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(</a:t>
            </a:r>
            <a:r>
              <a:rPr lang="ko-KR" altLang="en-US" sz="2400" b="1" dirty="0" smtClean="0"/>
              <a:t>근력</a:t>
            </a:r>
            <a:r>
              <a:rPr lang="en-US" altLang="ko-KR" sz="2400" b="1" dirty="0" smtClean="0"/>
              <a:t>) – Erector </a:t>
            </a:r>
            <a:r>
              <a:rPr lang="en-US" altLang="ko-KR" sz="2400" b="1" dirty="0" err="1" smtClean="0"/>
              <a:t>Spinae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411791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0779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2996952"/>
            <a:ext cx="9243475" cy="2520000"/>
            <a:chOff x="-49737" y="299695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2177078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965247810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34623616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763658381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(</a:t>
            </a:r>
            <a:r>
              <a:rPr lang="ko-KR" altLang="en-US" sz="2400" b="1" dirty="0" smtClean="0"/>
              <a:t>근력</a:t>
            </a:r>
            <a:r>
              <a:rPr lang="en-US" altLang="ko-KR" sz="2400" b="1" dirty="0" smtClean="0"/>
              <a:t>) – Lumbar </a:t>
            </a:r>
            <a:r>
              <a:rPr lang="en-US" altLang="ko-KR" sz="2400" b="1" dirty="0" err="1"/>
              <a:t>M</a:t>
            </a:r>
            <a:r>
              <a:rPr lang="en-US" altLang="ko-KR" sz="2400" b="1" dirty="0" err="1" smtClean="0"/>
              <a:t>ultifidi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411791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348880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156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2997232"/>
            <a:ext cx="9243475" cy="2520000"/>
            <a:chOff x="-49737" y="299723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303470612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00122755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560778446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243445674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(</a:t>
            </a:r>
            <a:r>
              <a:rPr lang="ko-KR" altLang="en-US" sz="2400" b="1" dirty="0" smtClean="0"/>
              <a:t>근력</a:t>
            </a:r>
            <a:r>
              <a:rPr lang="en-US" altLang="ko-KR" sz="2400" b="1" dirty="0" smtClean="0"/>
              <a:t>) – Front muscles </a:t>
            </a:r>
            <a:r>
              <a:rPr lang="en-US" altLang="ko-KR" sz="2400" b="1" dirty="0"/>
              <a:t>(</a:t>
            </a:r>
            <a:r>
              <a:rPr lang="en-US" altLang="ko-KR" b="1" dirty="0"/>
              <a:t>rectus </a:t>
            </a:r>
            <a:r>
              <a:rPr lang="en-US" altLang="ko-KR" b="1" dirty="0" err="1"/>
              <a:t>abdominis</a:t>
            </a:r>
            <a:r>
              <a:rPr lang="en-US" altLang="ko-KR" b="1" dirty="0"/>
              <a:t>, psoas major, </a:t>
            </a:r>
            <a:r>
              <a:rPr lang="en-US" altLang="ko-KR" b="1" dirty="0" err="1"/>
              <a:t>quadratus</a:t>
            </a:r>
            <a:r>
              <a:rPr lang="en-US" altLang="ko-KR" b="1" dirty="0"/>
              <a:t> </a:t>
            </a:r>
            <a:r>
              <a:rPr lang="en-US" altLang="ko-KR" b="1" dirty="0" err="1"/>
              <a:t>lumborum</a:t>
            </a:r>
            <a:r>
              <a:rPr lang="en-US" altLang="ko-KR" b="1" dirty="0"/>
              <a:t>, and internal and external </a:t>
            </a:r>
            <a:r>
              <a:rPr lang="en-US" altLang="ko-KR" b="1" dirty="0" err="1" smtClean="0"/>
              <a:t>obliques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411791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348880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44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-49737" y="2996952"/>
            <a:ext cx="9243475" cy="2520000"/>
            <a:chOff x="-49737" y="2996952"/>
            <a:chExt cx="9243475" cy="2520000"/>
          </a:xfrm>
        </p:grpSpPr>
        <p:graphicFrame>
          <p:nvGraphicFramePr>
            <p:cNvPr id="42" name="차트 41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614644107"/>
                </p:ext>
              </p:extLst>
            </p:nvPr>
          </p:nvGraphicFramePr>
          <p:xfrm>
            <a:off x="-49737" y="299695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3" name="차트 4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421977452"/>
                </p:ext>
              </p:extLst>
            </p:nvPr>
          </p:nvGraphicFramePr>
          <p:xfrm>
            <a:off x="2353242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4" name="차트 4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616638124"/>
                </p:ext>
              </p:extLst>
            </p:nvPr>
          </p:nvGraphicFramePr>
          <p:xfrm>
            <a:off x="4585490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5" name="차트 4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655934266"/>
                </p:ext>
              </p:extLst>
            </p:nvPr>
          </p:nvGraphicFramePr>
          <p:xfrm>
            <a:off x="6817738" y="299695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(</a:t>
            </a:r>
            <a:r>
              <a:rPr lang="ko-KR" altLang="en-US" sz="2400" b="1" dirty="0" smtClean="0"/>
              <a:t>근력</a:t>
            </a:r>
            <a:r>
              <a:rPr lang="en-US" altLang="ko-KR" sz="2400" b="1" dirty="0" smtClean="0"/>
              <a:t>) – Short </a:t>
            </a:r>
            <a:r>
              <a:rPr lang="en-US" altLang="ko-KR" sz="2400" b="1" dirty="0"/>
              <a:t>muscles (</a:t>
            </a:r>
            <a:r>
              <a:rPr lang="en-US" altLang="ko-KR" b="1" dirty="0" err="1"/>
              <a:t>interspinales</a:t>
            </a:r>
            <a:r>
              <a:rPr lang="en-US" altLang="ko-KR" b="1" dirty="0"/>
              <a:t>, </a:t>
            </a:r>
            <a:r>
              <a:rPr lang="en-US" altLang="ko-KR" b="1" dirty="0" err="1"/>
              <a:t>intertransversarii</a:t>
            </a:r>
            <a:r>
              <a:rPr lang="en-US" altLang="ko-KR" b="1" dirty="0"/>
              <a:t> and </a:t>
            </a:r>
            <a:r>
              <a:rPr lang="en-US" altLang="ko-KR" b="1" dirty="0" err="1" smtClean="0"/>
              <a:t>rotatores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525519" y="5411791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그룹 33"/>
          <p:cNvGrpSpPr/>
          <p:nvPr/>
        </p:nvGrpSpPr>
        <p:grpSpPr>
          <a:xfrm>
            <a:off x="1178494" y="2348880"/>
            <a:ext cx="7439442" cy="926692"/>
            <a:chOff x="1178494" y="2780928"/>
            <a:chExt cx="7439442" cy="926692"/>
          </a:xfrm>
        </p:grpSpPr>
        <p:pic>
          <p:nvPicPr>
            <p:cNvPr id="3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887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49737" y="2997232"/>
            <a:ext cx="9243475" cy="2520000"/>
            <a:chOff x="-49737" y="2997232"/>
            <a:chExt cx="9243475" cy="2520000"/>
          </a:xfrm>
        </p:grpSpPr>
        <p:graphicFrame>
          <p:nvGraphicFramePr>
            <p:cNvPr id="34" name="차트 33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818465891"/>
                </p:ext>
              </p:extLst>
            </p:nvPr>
          </p:nvGraphicFramePr>
          <p:xfrm>
            <a:off x="-49737" y="2997232"/>
            <a:ext cx="2592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차트 3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388908084"/>
                </p:ext>
              </p:extLst>
            </p:nvPr>
          </p:nvGraphicFramePr>
          <p:xfrm>
            <a:off x="2353242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차트 3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072174085"/>
                </p:ext>
              </p:extLst>
            </p:nvPr>
          </p:nvGraphicFramePr>
          <p:xfrm>
            <a:off x="4585490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9" name="차트 3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679300070"/>
                </p:ext>
              </p:extLst>
            </p:nvPr>
          </p:nvGraphicFramePr>
          <p:xfrm>
            <a:off x="6817738" y="2997232"/>
            <a:ext cx="2376000" cy="25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Muscle force (</a:t>
            </a:r>
            <a:r>
              <a:rPr lang="ko-KR" altLang="en-US" sz="2400" b="1" dirty="0" smtClean="0"/>
              <a:t>근력</a:t>
            </a:r>
            <a:r>
              <a:rPr lang="en-US" altLang="ko-KR" sz="2400" b="1" dirty="0" smtClean="0"/>
              <a:t>) – Rectus </a:t>
            </a:r>
            <a:r>
              <a:rPr lang="en-US" altLang="ko-KR" sz="2400" b="1" dirty="0" err="1" smtClean="0"/>
              <a:t>Abdominis</a:t>
            </a:r>
            <a:endParaRPr lang="en-US" altLang="ko-KR" sz="2400" b="1" dirty="0" smtClean="0"/>
          </a:p>
        </p:txBody>
      </p:sp>
      <p:grpSp>
        <p:nvGrpSpPr>
          <p:cNvPr id="40" name="그룹 39"/>
          <p:cNvGrpSpPr/>
          <p:nvPr/>
        </p:nvGrpSpPr>
        <p:grpSpPr>
          <a:xfrm>
            <a:off x="525519" y="5411791"/>
            <a:ext cx="1817514" cy="537489"/>
            <a:chOff x="525519" y="5556715"/>
            <a:chExt cx="1817514" cy="537489"/>
          </a:xfrm>
        </p:grpSpPr>
        <p:pic>
          <p:nvPicPr>
            <p:cNvPr id="1026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0000">
              <a:off x="2181703" y="5556715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D:\Research\Documents\Publications\Journal\2012\Core muscle strengthening\Tables and Figures\Hanmed\Pictures\Wholebody\Neutral_Sideview_3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0">
              <a:off x="525519" y="5631051"/>
              <a:ext cx="161330" cy="4631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41"/>
          <p:cNvGrpSpPr/>
          <p:nvPr/>
        </p:nvGrpSpPr>
        <p:grpSpPr>
          <a:xfrm>
            <a:off x="1178494" y="2348880"/>
            <a:ext cx="7439442" cy="926692"/>
            <a:chOff x="1178494" y="2780928"/>
            <a:chExt cx="7439442" cy="926692"/>
          </a:xfrm>
        </p:grpSpPr>
        <p:pic>
          <p:nvPicPr>
            <p:cNvPr id="43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9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3275856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5508104" y="3097482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D:\Research\Documents\Publications\Journal\2012\Core muscle strengthening\Tables and Figures\Hanmed\Pictures\Wholebody\Neutral_Topview_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39546" y="3100243"/>
              <a:ext cx="467622" cy="2647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118762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4" name="직선 화살표 연결선 83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32895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5511473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8" name="직선 화살표 연결선 77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7842364" y="2780928"/>
              <a:ext cx="461986" cy="926692"/>
              <a:chOff x="1187624" y="2780928"/>
              <a:chExt cx="461986" cy="926692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412305" y="2961008"/>
                <a:ext cx="0" cy="540000"/>
              </a:xfrm>
              <a:prstGeom prst="straightConnector1">
                <a:avLst/>
              </a:prstGeom>
              <a:ln w="25400"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7624" y="2780928"/>
                <a:ext cx="46198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-40D</a:t>
                </a:r>
                <a:endParaRPr lang="ko-KR" altLang="en-US" sz="1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00968" y="3461399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b="1" dirty="0" smtClean="0"/>
                  <a:t>40D</a:t>
                </a:r>
                <a:endParaRPr lang="ko-KR" altLang="en-US" sz="10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619672" y="3110771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0D</a:t>
              </a:r>
              <a:endParaRPr lang="ko-KR" altLang="en-US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1550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30D</a:t>
              </a:r>
              <a:endParaRPr lang="ko-KR" altLang="en-US" sz="1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58841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60D</a:t>
              </a:r>
              <a:endParaRPr lang="ko-KR" altLang="en-US" sz="1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232" y="3110771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90D</a:t>
              </a:r>
              <a:endParaRPr lang="ko-KR" altLang="en-US" sz="1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67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세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성분중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X </a:t>
            </a:r>
            <a:r>
              <a:rPr lang="ko-KR" altLang="en-US" dirty="0" smtClean="0"/>
              <a:t>방향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Fx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 </a:t>
            </a:r>
            <a:r>
              <a:rPr lang="ko-KR" altLang="en-US" dirty="0" err="1" smtClean="0"/>
              <a:t>결합시</a:t>
            </a:r>
            <a:r>
              <a:rPr lang="en-US" altLang="ko-KR" dirty="0" smtClean="0"/>
              <a:t> L5-Sa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(512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Y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 smtClean="0"/>
              <a:t>Fy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en-US" altLang="ko-KR" dirty="0"/>
              <a:t>40</a:t>
            </a:r>
            <a:r>
              <a:rPr lang="ko-KR" altLang="en-US" dirty="0"/>
              <a:t>도 </a:t>
            </a:r>
            <a:r>
              <a:rPr lang="ko-KR" altLang="en-US" dirty="0" err="1" smtClean="0"/>
              <a:t>기울기시</a:t>
            </a:r>
            <a:r>
              <a:rPr lang="en-US" altLang="ko-KR" dirty="0" smtClean="0"/>
              <a:t> L4-L5 </a:t>
            </a:r>
            <a:r>
              <a:rPr lang="ko-KR" altLang="en-US" dirty="0" smtClean="0"/>
              <a:t>관절에서 가장 </a:t>
            </a:r>
            <a:r>
              <a:rPr lang="ko-KR" altLang="en-US" dirty="0"/>
              <a:t>큰 </a:t>
            </a:r>
            <a:r>
              <a:rPr lang="ko-KR" altLang="en-US" dirty="0" err="1"/>
              <a:t>관절력</a:t>
            </a:r>
            <a:r>
              <a:rPr lang="ko-KR" altLang="en-US" dirty="0"/>
              <a:t> 변화 </a:t>
            </a:r>
            <a:r>
              <a:rPr lang="en-US" altLang="ko-KR" dirty="0" smtClean="0"/>
              <a:t>(1432 N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보였다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Z </a:t>
            </a:r>
            <a:r>
              <a:rPr lang="ko-KR" altLang="en-US" dirty="0"/>
              <a:t>방향 </a:t>
            </a:r>
            <a:r>
              <a:rPr lang="en-US" altLang="ko-KR" dirty="0"/>
              <a:t>(</a:t>
            </a:r>
            <a:r>
              <a:rPr lang="en-US" altLang="ko-KR" dirty="0" err="1"/>
              <a:t>Fz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60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경우가 </a:t>
            </a:r>
            <a:r>
              <a:rPr lang="en-US" altLang="ko-KR" dirty="0" smtClean="0"/>
              <a:t>L1-L2 </a:t>
            </a:r>
            <a:r>
              <a:rPr lang="ko-KR" altLang="en-US" dirty="0" smtClean="0"/>
              <a:t>관절에서 가장 큰 </a:t>
            </a:r>
            <a:r>
              <a:rPr lang="ko-KR" altLang="en-US" dirty="0" err="1" smtClean="0"/>
              <a:t>관절력</a:t>
            </a:r>
            <a:r>
              <a:rPr lang="ko-KR" altLang="en-US" dirty="0" smtClean="0"/>
              <a:t> 변화 </a:t>
            </a:r>
            <a:r>
              <a:rPr lang="en-US" altLang="ko-KR" dirty="0" smtClean="0"/>
              <a:t>(88 N)</a:t>
            </a:r>
            <a:r>
              <a:rPr lang="ko-KR" altLang="en-US" dirty="0" smtClean="0"/>
              <a:t>를 보였다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근력의 경우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도 회전과 </a:t>
            </a:r>
            <a:r>
              <a:rPr lang="ko-KR" altLang="en-US" dirty="0" err="1" smtClean="0"/>
              <a:t>전방향</a:t>
            </a:r>
            <a:r>
              <a:rPr lang="ko-KR" altLang="en-US" dirty="0" smtClean="0"/>
              <a:t>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기울기를 결합한 경우에 양쪽 </a:t>
            </a:r>
            <a:r>
              <a:rPr lang="en-US" altLang="ko-KR" dirty="0" smtClean="0"/>
              <a:t>erector </a:t>
            </a:r>
            <a:r>
              <a:rPr lang="en-US" altLang="ko-KR" dirty="0" err="1" smtClean="0"/>
              <a:t>spinae</a:t>
            </a:r>
            <a:r>
              <a:rPr lang="en-US" altLang="ko-KR" dirty="0" smtClean="0"/>
              <a:t> (934 N)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multifidi</a:t>
            </a:r>
            <a:r>
              <a:rPr lang="en-US" altLang="ko-KR" dirty="0" smtClean="0"/>
              <a:t> (111 N) </a:t>
            </a:r>
            <a:r>
              <a:rPr lang="ko-KR" altLang="en-US" dirty="0" smtClean="0"/>
              <a:t>에서 가장 큰 근력이 예측 되었다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smtClean="0"/>
              <a:t>전방근육</a:t>
            </a:r>
            <a:r>
              <a:rPr lang="en-US" altLang="ko-KR" dirty="0" smtClean="0"/>
              <a:t>(front muscle, 919 N)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, 60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축방향</a:t>
            </a:r>
            <a:r>
              <a:rPr lang="ko-KR" altLang="en-US" dirty="0" smtClean="0"/>
              <a:t> 회전과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기울기를 결합한 경우에서 우측 근력에 가장 큰 영향을 받았다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/>
              <a:t>Rectus </a:t>
            </a:r>
            <a:r>
              <a:rPr lang="en-US" altLang="ko-KR" dirty="0" err="1" smtClean="0"/>
              <a:t>Abdominis</a:t>
            </a:r>
            <a:r>
              <a:rPr lang="en-US" altLang="ko-KR" dirty="0" smtClean="0"/>
              <a:t>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후방향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기울기시</a:t>
            </a:r>
            <a:r>
              <a:rPr lang="ko-KR" altLang="en-US" dirty="0" smtClean="0"/>
              <a:t> 가장 큰 힘 </a:t>
            </a:r>
            <a:r>
              <a:rPr lang="en-US" altLang="ko-KR" dirty="0" smtClean="0"/>
              <a:t>(473 N)</a:t>
            </a:r>
            <a:r>
              <a:rPr lang="ko-KR" altLang="en-US" dirty="0" smtClean="0"/>
              <a:t>을 발휘 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47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2656" y="1331640"/>
            <a:ext cx="8487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기구의 </a:t>
            </a:r>
            <a:r>
              <a:rPr lang="ko-KR" altLang="en-US" sz="2000" dirty="0" err="1" smtClean="0"/>
              <a:t>축방향</a:t>
            </a:r>
            <a:r>
              <a:rPr lang="ko-KR" altLang="en-US" sz="2000" dirty="0" smtClean="0"/>
              <a:t> 회전과 전후 방향으로 기울기를 </a:t>
            </a:r>
            <a:r>
              <a:rPr lang="ko-KR" altLang="en-US" sz="2000" dirty="0" err="1" smtClean="0"/>
              <a:t>결합시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각 </a:t>
            </a:r>
            <a:r>
              <a:rPr lang="ko-KR" altLang="en-US" sz="2000" dirty="0" err="1" smtClean="0"/>
              <a:t>관절력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힘성분에</a:t>
            </a:r>
            <a:r>
              <a:rPr lang="ko-KR" altLang="en-US" sz="2000" dirty="0" smtClean="0"/>
              <a:t> 영향이 커졌다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또한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각각의 회전과 기울기가 증가할수록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근력에도 크게 변화 하였다</a:t>
            </a:r>
            <a:r>
              <a:rPr lang="en-US" altLang="ko-KR" sz="2000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본 연구에서 기기</a:t>
            </a:r>
            <a:r>
              <a:rPr lang="ko-KR" altLang="en-US" sz="2000" dirty="0"/>
              <a:t>를 </a:t>
            </a:r>
            <a:r>
              <a:rPr lang="ko-KR" altLang="en-US" sz="2000" dirty="0" smtClean="0"/>
              <a:t>이용한 척추 안정화 운동이 척추 </a:t>
            </a:r>
            <a:r>
              <a:rPr lang="ko-KR" altLang="en-US" sz="2000" dirty="0" err="1" smtClean="0"/>
              <a:t>관절력과</a:t>
            </a:r>
            <a:r>
              <a:rPr lang="ko-KR" altLang="en-US" sz="2000" dirty="0" smtClean="0"/>
              <a:t> 근력에 크게 영향을 미칠 수 있음을 관찰할 수 있었다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249415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/>
              <a:t>As the transverse rotation of the body increased, A-P shear decreased with an increase of lateral shear during sagittal rotation.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/>
              <a:t>Muscle activation was concentrated on certain muscles such as </a:t>
            </a:r>
            <a:r>
              <a:rPr lang="en-US" altLang="ko-KR" sz="1600" dirty="0" err="1" smtClean="0"/>
              <a:t>longissimus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iliocostalis</a:t>
            </a:r>
            <a:r>
              <a:rPr lang="en-US" altLang="ko-KR" sz="1600" dirty="0" smtClean="0"/>
              <a:t>, Psoas Major when the body was right in the center (TR </a:t>
            </a:r>
            <a:r>
              <a:rPr lang="en-US" altLang="ko-KR" sz="1600" dirty="0" err="1" smtClean="0"/>
              <a:t>roation</a:t>
            </a:r>
            <a:r>
              <a:rPr lang="en-US" altLang="ko-KR" sz="1600" dirty="0" smtClean="0"/>
              <a:t> 0°) but several muscles started to involve to balance the body as the transverse rotation increased while either of sagittal rotation angle changes.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/>
              <a:t>Rectus </a:t>
            </a:r>
            <a:r>
              <a:rPr lang="en-US" altLang="ko-KR" sz="1600" dirty="0" err="1" smtClean="0"/>
              <a:t>abdominis</a:t>
            </a:r>
            <a:r>
              <a:rPr lang="en-US" altLang="ko-KR" sz="1600" dirty="0" smtClean="0"/>
              <a:t> decreased considerably as the transverse rotation angle increased.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/>
              <a:t>In general, combined rotations of the body induced increase of shear forces and more recruitment of muscles to keep the posture, concurrently.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/>
              <a:t>The considerable exercise effect in the muscles were observed via the 3-D Newton device. 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414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요통에 따른 사회적 비용으로 매년 수십억 달러가 소요되는 것으로 </a:t>
            </a:r>
            <a:r>
              <a:rPr lang="ko-KR" altLang="en-US" dirty="0" smtClean="0"/>
              <a:t>추산된다</a:t>
            </a:r>
            <a:endParaRPr lang="ko-KR" alt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물리치료</a:t>
            </a:r>
            <a:r>
              <a:rPr lang="en-US" altLang="ko-KR" dirty="0"/>
              <a:t>, </a:t>
            </a:r>
            <a:r>
              <a:rPr lang="ko-KR" altLang="en-US" dirty="0"/>
              <a:t>수중 치료</a:t>
            </a:r>
            <a:r>
              <a:rPr lang="en-US" altLang="ko-KR" dirty="0"/>
              <a:t>, </a:t>
            </a:r>
            <a:r>
              <a:rPr lang="ko-KR" altLang="en-US" dirty="0"/>
              <a:t>근력 강화 </a:t>
            </a:r>
            <a:r>
              <a:rPr lang="ko-KR" altLang="en-US" dirty="0" err="1"/>
              <a:t>운동등</a:t>
            </a:r>
            <a:r>
              <a:rPr lang="ko-KR" altLang="en-US" dirty="0"/>
              <a:t> 다양한 종류의 치료방법이 요통을 경감시키고</a:t>
            </a:r>
            <a:r>
              <a:rPr lang="en-US" altLang="ko-KR" dirty="0"/>
              <a:t>, </a:t>
            </a:r>
            <a:r>
              <a:rPr lang="ko-KR" altLang="en-US" dirty="0"/>
              <a:t>수술 전후 재활과 근력강화 등을 위하여 사용되고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만성 요통이나 수술을 받은 </a:t>
            </a:r>
            <a:r>
              <a:rPr lang="ko-KR" altLang="en-US" dirty="0" smtClean="0"/>
              <a:t>환자 또는 노인들의 </a:t>
            </a:r>
            <a:r>
              <a:rPr lang="ko-KR" altLang="en-US" dirty="0"/>
              <a:t>경우 </a:t>
            </a:r>
            <a:r>
              <a:rPr lang="ko-KR" altLang="en-US" dirty="0" smtClean="0"/>
              <a:t>기존의 근력 </a:t>
            </a:r>
            <a:r>
              <a:rPr lang="ko-KR" altLang="en-US" dirty="0"/>
              <a:t>강화 훈련에는 많은 제약이 따른다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척추 안정화 훈련은 정적 자세를 유지하면서 척추 근력을 강화시키기 때문에 노인이나 척추 수술 환자들을 위한 근력 강화 훈련으로 매우 유용하게 활용될 수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</a:t>
            </a:r>
            <a:r>
              <a:rPr lang="en-US" altLang="ko-KR" dirty="0"/>
              <a:t>CTT </a:t>
            </a:r>
            <a:r>
              <a:rPr lang="en-US" altLang="ko-KR" dirty="0" smtClean="0"/>
              <a:t>Centaur (</a:t>
            </a:r>
            <a:r>
              <a:rPr lang="en-US" altLang="ko-KR" dirty="0"/>
              <a:t>BFMC, Germany)</a:t>
            </a:r>
            <a:r>
              <a:rPr lang="ko-KR" altLang="en-US" dirty="0" smtClean="0"/>
              <a:t>나 </a:t>
            </a:r>
            <a:r>
              <a:rPr lang="en-US" altLang="ko-KR" dirty="0"/>
              <a:t>3D </a:t>
            </a:r>
            <a:r>
              <a:rPr lang="en-US" altLang="ko-KR" dirty="0" smtClean="0"/>
              <a:t>Newton (</a:t>
            </a:r>
            <a:r>
              <a:rPr lang="en-US" altLang="ko-KR" dirty="0" err="1"/>
              <a:t>Hanmed</a:t>
            </a:r>
            <a:r>
              <a:rPr lang="en-US" altLang="ko-KR" dirty="0"/>
              <a:t>. Co., Ltd., Korea) </a:t>
            </a:r>
            <a:r>
              <a:rPr lang="ko-KR" altLang="en-US" dirty="0" smtClean="0"/>
              <a:t>과 </a:t>
            </a:r>
            <a:r>
              <a:rPr lang="ko-KR" altLang="en-US" dirty="0"/>
              <a:t>같은 </a:t>
            </a:r>
            <a:r>
              <a:rPr lang="en-US" altLang="ko-KR" dirty="0"/>
              <a:t>3</a:t>
            </a:r>
            <a:r>
              <a:rPr lang="ko-KR" altLang="en-US" dirty="0"/>
              <a:t>차원 척추 안정화 </a:t>
            </a:r>
            <a:r>
              <a:rPr lang="ko-KR" altLang="en-US" dirty="0" smtClean="0"/>
              <a:t>운동기기가 </a:t>
            </a:r>
            <a:r>
              <a:rPr lang="ko-KR" altLang="en-US" dirty="0"/>
              <a:t>현재 </a:t>
            </a:r>
            <a:r>
              <a:rPr lang="ko-KR" altLang="en-US" dirty="0" err="1"/>
              <a:t>병원등에서</a:t>
            </a:r>
            <a:r>
              <a:rPr lang="ko-KR" altLang="en-US" dirty="0"/>
              <a:t> 활용되고 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하지만 아직까지 이러한 운동을 수행하는 동안 척추 근력의 변화</a:t>
            </a:r>
            <a:r>
              <a:rPr lang="en-US" altLang="ko-KR" dirty="0"/>
              <a:t>, </a:t>
            </a:r>
            <a:r>
              <a:rPr lang="ko-KR" altLang="en-US" dirty="0"/>
              <a:t>척추 근육의 </a:t>
            </a:r>
            <a:r>
              <a:rPr lang="ko-KR" altLang="en-US" dirty="0" err="1"/>
              <a:t>협응</a:t>
            </a:r>
            <a:r>
              <a:rPr lang="ko-KR" altLang="en-US" dirty="0"/>
              <a:t> 작용 등 척추 안정화 훈련이 척추에 미치는 영향에 대한 분석은 아직까지 이루어 지지 않았다</a:t>
            </a:r>
            <a:r>
              <a:rPr lang="en-US" altLang="ko-KR" dirty="0"/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4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08173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0000"/>
                </a:solidFill>
              </a:rPr>
              <a:t>이에 </a:t>
            </a:r>
            <a:r>
              <a:rPr lang="ko-KR" altLang="en-US" sz="2400" dirty="0">
                <a:solidFill>
                  <a:srgbClr val="FF0000"/>
                </a:solidFill>
              </a:rPr>
              <a:t>본 연구에서는 </a:t>
            </a:r>
            <a:r>
              <a:rPr lang="ko-KR" altLang="en-US" sz="2400" dirty="0" smtClean="0">
                <a:solidFill>
                  <a:srgbClr val="FF0000"/>
                </a:solidFill>
              </a:rPr>
              <a:t>㈜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한메드</a:t>
            </a:r>
            <a:r>
              <a:rPr lang="ko-KR" altLang="en-US" sz="2400" dirty="0" smtClean="0">
                <a:solidFill>
                  <a:srgbClr val="FF0000"/>
                </a:solidFill>
              </a:rPr>
              <a:t> 척추안정화 운동기기인 </a:t>
            </a:r>
            <a:r>
              <a:rPr lang="en-US" altLang="ko-KR" sz="2400" dirty="0" smtClean="0">
                <a:solidFill>
                  <a:srgbClr val="FF0000"/>
                </a:solidFill>
              </a:rPr>
              <a:t>3D-Newton</a:t>
            </a:r>
            <a:r>
              <a:rPr lang="ko-KR" altLang="en-US" sz="2400" dirty="0" smtClean="0">
                <a:solidFill>
                  <a:srgbClr val="FF0000"/>
                </a:solidFill>
              </a:rPr>
              <a:t>를 이용하여 척추 </a:t>
            </a:r>
            <a:r>
              <a:rPr lang="ko-KR" altLang="en-US" sz="2400" dirty="0">
                <a:solidFill>
                  <a:srgbClr val="FF0000"/>
                </a:solidFill>
              </a:rPr>
              <a:t>안정화 운동을 하는 동안 척추 근력과 </a:t>
            </a:r>
            <a:r>
              <a:rPr lang="ko-KR" altLang="en-US" sz="2400" dirty="0" err="1">
                <a:solidFill>
                  <a:srgbClr val="FF0000"/>
                </a:solidFill>
              </a:rPr>
              <a:t>관절력의</a:t>
            </a:r>
            <a:r>
              <a:rPr lang="ko-KR" altLang="en-US" sz="2400" dirty="0">
                <a:solidFill>
                  <a:srgbClr val="FF0000"/>
                </a:solidFill>
              </a:rPr>
              <a:t> 변화를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근골격</a:t>
            </a:r>
            <a:r>
              <a:rPr lang="ko-KR" altLang="en-US" sz="2400" dirty="0" smtClean="0">
                <a:solidFill>
                  <a:srgbClr val="FF0000"/>
                </a:solidFill>
              </a:rPr>
              <a:t> 시뮬레이션 </a:t>
            </a:r>
            <a:r>
              <a:rPr lang="en-US" altLang="ko-KR" sz="2400" dirty="0" smtClean="0">
                <a:solidFill>
                  <a:srgbClr val="FF0000"/>
                </a:solidFill>
              </a:rPr>
              <a:t>SW ANYBODY </a:t>
            </a:r>
            <a:r>
              <a:rPr lang="ko-KR" altLang="en-US" sz="2400" dirty="0" smtClean="0">
                <a:solidFill>
                  <a:srgbClr val="FF0000"/>
                </a:solidFill>
              </a:rPr>
              <a:t>를 사용하여 해석하였다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6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Objective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4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4"/>
            <a:ext cx="861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3D </a:t>
            </a:r>
            <a:r>
              <a:rPr lang="en-US" altLang="ko-KR" sz="2400" b="1" dirty="0" smtClean="0"/>
              <a:t>Newton</a:t>
            </a:r>
            <a:r>
              <a:rPr lang="ko-KR" altLang="en-US" sz="2400" b="1" dirty="0"/>
              <a:t>을 이용한 척추 안정화 </a:t>
            </a:r>
            <a:r>
              <a:rPr lang="ko-KR" altLang="en-US" sz="2400" b="1" dirty="0" smtClean="0"/>
              <a:t>운동 </a:t>
            </a:r>
            <a:r>
              <a:rPr lang="en-US" altLang="ko-KR" sz="2400" b="1" dirty="0" smtClean="0"/>
              <a:t>(</a:t>
            </a:r>
            <a:r>
              <a:rPr lang="en-US" altLang="ko-KR" b="1" dirty="0" err="1" smtClean="0"/>
              <a:t>Hanmed</a:t>
            </a:r>
            <a:r>
              <a:rPr lang="en-US" altLang="ko-KR" b="1" dirty="0" smtClean="0"/>
              <a:t> </a:t>
            </a:r>
            <a:r>
              <a:rPr lang="en-US" altLang="ko-KR" b="1" dirty="0"/>
              <a:t>Co., Ltd</a:t>
            </a:r>
            <a:r>
              <a:rPr lang="en-US" altLang="ko-KR" b="1" dirty="0" smtClean="0"/>
              <a:t>. </a:t>
            </a:r>
            <a:r>
              <a:rPr lang="en-US" altLang="ko-KR" b="1" dirty="0"/>
              <a:t>Korea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691682" y="4800575"/>
            <a:ext cx="6357937" cy="428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1-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기울기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10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,20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30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 40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회전</a:t>
            </a:r>
            <a:r>
              <a:rPr lang="en-US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360</a:t>
            </a:r>
            <a:r>
              <a:rPr lang="ko-KR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도에서의 신체 근육의 부하량 요소 계산</a:t>
            </a:r>
            <a:endParaRPr lang="en-US" altLang="ko-KR" sz="12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099" name="Picture 3" descr="D:\Research\KHUrelated\Research\Hanmed - 3D Newton\3DNewton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14" y="1658419"/>
            <a:ext cx="3073730" cy="313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Research\KHUrelated\Research\Hanmed - 3D Newton\3DNewton0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55" y="1772816"/>
            <a:ext cx="2985186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3951" y="5373216"/>
            <a:ext cx="8284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운동 기기에 의하여 신체가 기울어 지게 되면</a:t>
            </a:r>
            <a:r>
              <a:rPr lang="en-US" altLang="ko-KR" dirty="0"/>
              <a:t>, </a:t>
            </a:r>
            <a:r>
              <a:rPr lang="ko-KR" altLang="en-US" dirty="0"/>
              <a:t>운동자는 상체의 자세 유지하기 위하여 척추 근육을 사용하게 된다</a:t>
            </a:r>
            <a:r>
              <a:rPr lang="en-US" altLang="ko-KR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/>
              <a:t>이에 따라</a:t>
            </a:r>
            <a:r>
              <a:rPr lang="en-US" altLang="ko-KR" dirty="0"/>
              <a:t>, </a:t>
            </a:r>
            <a:r>
              <a:rPr lang="ko-KR" altLang="en-US" dirty="0"/>
              <a:t>척추 근력과 자중에 의한 하중이 척추에 부가된다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86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Method</a:t>
            </a:r>
            <a:endParaRPr lang="ko-KR" alt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1844824"/>
            <a:ext cx="7918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본 연구에서는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Anybody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Modeling 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system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</a:t>
            </a:r>
            <a:r>
              <a:rPr lang="en-GB" altLang="ko-KR" sz="2000" dirty="0" err="1">
                <a:solidFill>
                  <a:schemeClr val="tx1"/>
                </a:solidFill>
                <a:ea typeface="굴림" charset="-127"/>
              </a:rPr>
              <a:t>AnyBody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 Technology, Aalborg, Denmark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을 이용하여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검증한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요추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근골격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 </a:t>
            </a:r>
            <a:r>
              <a:rPr lang="en-GB" altLang="ko-KR" sz="2000" dirty="0">
                <a:solidFill>
                  <a:schemeClr val="tx1"/>
                </a:solidFill>
                <a:ea typeface="굴림" charset="-127"/>
              </a:rPr>
              <a:t>(Han et al. </a:t>
            </a:r>
            <a:r>
              <a:rPr lang="en-GB" altLang="ko-KR" sz="2000" dirty="0" smtClean="0">
                <a:solidFill>
                  <a:schemeClr val="tx1"/>
                </a:solidFill>
                <a:ea typeface="굴림" charset="-127"/>
              </a:rPr>
              <a:t>2011)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이 사용되었다</a:t>
            </a:r>
            <a:r>
              <a:rPr lang="en-US" altLang="ko-KR" sz="2000" dirty="0" smtClean="0">
                <a:solidFill>
                  <a:schemeClr val="tx1"/>
                </a:solidFill>
                <a:ea typeface="굴림" charset="-127"/>
              </a:rPr>
              <a:t>.</a:t>
            </a:r>
            <a:endParaRPr lang="en-GB" altLang="ko-KR" sz="2000" dirty="0" smtClean="0">
              <a:solidFill>
                <a:schemeClr val="tx1"/>
              </a:solidFill>
              <a:ea typeface="굴림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3834358"/>
            <a:ext cx="5486400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 marL="177800" indent="-177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척추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모델은 척추 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부위의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258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개의 표면 및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심부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근육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각 운동분절에 </a:t>
            </a:r>
            <a:r>
              <a:rPr lang="ko-KR" altLang="en-US" sz="2000" dirty="0" err="1">
                <a:solidFill>
                  <a:schemeClr val="tx1"/>
                </a:solidFill>
                <a:ea typeface="굴림" charset="-127"/>
              </a:rPr>
              <a:t>추간판과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 인대를 대신한 적절한 운동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저항 및</a:t>
            </a:r>
            <a:endParaRPr lang="ko-KR" altLang="en-US" sz="2000" dirty="0">
              <a:solidFill>
                <a:schemeClr val="tx1"/>
              </a:solidFill>
              <a:ea typeface="굴림" charset="-127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rgbClr val="00214B"/>
              </a:buClr>
              <a:buFont typeface="Arial" charset="0"/>
              <a:buChar char="•"/>
            </a:pPr>
            <a:r>
              <a:rPr lang="ko-KR" altLang="en-US" sz="2000" dirty="0" err="1" smtClean="0">
                <a:solidFill>
                  <a:schemeClr val="tx1"/>
                </a:solidFill>
                <a:ea typeface="굴림" charset="-127"/>
              </a:rPr>
              <a:t>후관절로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구성되었다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  <p:pic>
        <p:nvPicPr>
          <p:cNvPr id="3075" name="Picture 3" descr="D:\Research\Documents\Publications\Conference\2012\CMBBE\Pictures\Spine_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80555"/>
            <a:ext cx="1419476" cy="3256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2819400" y="3300958"/>
            <a:ext cx="287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Spine model description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4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척추 </a:t>
            </a:r>
            <a:r>
              <a:rPr lang="ko-KR" altLang="en-US" sz="2400" b="1" dirty="0"/>
              <a:t>안정화 </a:t>
            </a:r>
            <a:r>
              <a:rPr lang="ko-KR" altLang="en-US" sz="2400" b="1" dirty="0" smtClean="0"/>
              <a:t>운동 구현을 위한 </a:t>
            </a:r>
            <a:r>
              <a:rPr lang="ko-KR" altLang="en-US" sz="2400" b="1" dirty="0" err="1" smtClean="0"/>
              <a:t>근골격계</a:t>
            </a:r>
            <a:r>
              <a:rPr lang="ko-KR" altLang="en-US" sz="2400" b="1" dirty="0" smtClean="0"/>
              <a:t> 모델링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806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4727" y="60119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Front view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88698" y="60119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Side view</a:t>
            </a:r>
            <a:endParaRPr lang="ko-KR" altLang="en-US" dirty="0"/>
          </a:p>
        </p:txBody>
      </p:sp>
      <p:pic>
        <p:nvPicPr>
          <p:cNvPr id="5" name="Picture 3" descr="D:\Research\Documents\Publications\Journal\2012\Core muscle strengthening\Pictures\Figure1-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7" y="2348880"/>
            <a:ext cx="2148611" cy="359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Documents\Publications\Journal\2012\Core muscle strengthening\Pictures\Figure1-2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7428"/>
            <a:ext cx="1479061" cy="3592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1268760"/>
            <a:ext cx="7918450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19BDFF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기 검증된 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모델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은</a:t>
            </a:r>
            <a:r>
              <a:rPr lang="ko-KR" altLang="en-US" sz="2000" dirty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175cm, 72kg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건강한 남성에 대한 맞춤형 모델로 변형되었다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모델에는 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90N/cm</a:t>
            </a:r>
            <a:r>
              <a:rPr lang="ko-KR" altLang="en-US" sz="2000" dirty="0">
                <a:solidFill>
                  <a:schemeClr val="tx1"/>
                </a:solidFill>
                <a:ea typeface="굴림" charset="-127"/>
              </a:rPr>
              <a:t>의 강도를 가지는 근육이 부착되었다</a:t>
            </a:r>
            <a:r>
              <a:rPr lang="en-US" altLang="ko-KR" sz="2000" dirty="0">
                <a:solidFill>
                  <a:schemeClr val="tx1"/>
                </a:solidFill>
                <a:ea typeface="굴림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5147900"/>
            <a:ext cx="403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Transverse (axial) rotation angle: 90D</a:t>
            </a:r>
            <a:endParaRPr lang="ko-KR" altLang="en-US" dirty="0"/>
          </a:p>
        </p:txBody>
      </p:sp>
      <p:grpSp>
        <p:nvGrpSpPr>
          <p:cNvPr id="5" name="그룹 4"/>
          <p:cNvGrpSpPr>
            <a:grpSpLocks noChangeAspect="1"/>
          </p:cNvGrpSpPr>
          <p:nvPr/>
        </p:nvGrpSpPr>
        <p:grpSpPr>
          <a:xfrm>
            <a:off x="5220072" y="1196752"/>
            <a:ext cx="3304445" cy="3908175"/>
            <a:chOff x="5220072" y="1465041"/>
            <a:chExt cx="3795309" cy="4488721"/>
          </a:xfrm>
        </p:grpSpPr>
        <p:pic>
          <p:nvPicPr>
            <p:cNvPr id="16" name="Picture 2" descr="D:\Research\Documents\Publications\Journal\2012\Core muscle strengthening\Tables and Figures\Pictures\Neutral_Sideview_2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452" y="2050056"/>
              <a:ext cx="836167" cy="3903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그룹 16"/>
            <p:cNvGrpSpPr/>
            <p:nvPr/>
          </p:nvGrpSpPr>
          <p:grpSpPr>
            <a:xfrm>
              <a:off x="6340352" y="1772818"/>
              <a:ext cx="1394359" cy="2429425"/>
              <a:chOff x="3373733" y="1772816"/>
              <a:chExt cx="1394359" cy="2429425"/>
            </a:xfrm>
          </p:grpSpPr>
          <p:cxnSp>
            <p:nvCxnSpPr>
              <p:cNvPr id="22" name="직선 화살표 연결선 21"/>
              <p:cNvCxnSpPr/>
              <p:nvPr/>
            </p:nvCxnSpPr>
            <p:spPr>
              <a:xfrm flipV="1">
                <a:off x="4065427" y="177281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/>
              <p:cNvCxnSpPr/>
              <p:nvPr/>
            </p:nvCxnSpPr>
            <p:spPr>
              <a:xfrm rot="1800000" flipV="1">
                <a:off x="4608184" y="191695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/>
              <p:cNvCxnSpPr/>
              <p:nvPr/>
            </p:nvCxnSpPr>
            <p:spPr>
              <a:xfrm rot="1200000" flipV="1">
                <a:off x="4443264" y="1854700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/>
              <p:cNvCxnSpPr/>
              <p:nvPr/>
            </p:nvCxnSpPr>
            <p:spPr>
              <a:xfrm rot="600000" flipV="1">
                <a:off x="4255485" y="178946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 rot="2400000" flipV="1">
                <a:off x="4768092" y="2041498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/>
              <p:cNvCxnSpPr/>
              <p:nvPr/>
            </p:nvCxnSpPr>
            <p:spPr>
              <a:xfrm rot="-1800000" flipV="1">
                <a:off x="3527824" y="1917694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rot="-1200000" flipV="1">
                <a:off x="3717246" y="1855443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 rot="-600000" flipV="1">
                <a:off x="3895445" y="1790206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/>
              <p:cNvCxnSpPr/>
              <p:nvPr/>
            </p:nvCxnSpPr>
            <p:spPr>
              <a:xfrm rot="-2400000" flipV="1">
                <a:off x="3373733" y="2042241"/>
                <a:ext cx="0" cy="2160000"/>
              </a:xfrm>
              <a:prstGeom prst="straightConnector1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8402713" y="2041105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- 40 °</a:t>
              </a:r>
              <a:endParaRPr lang="ko-KR" alt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0072" y="204110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40 °</a:t>
              </a:r>
              <a:endParaRPr lang="ko-KR" alt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0545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0582" y="162880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20 °</a:t>
              </a:r>
              <a:endParaRPr lang="ko-KR" alt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26449" y="1628802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- 20 °</a:t>
              </a:r>
              <a:endParaRPr lang="ko-KR" altLang="en-US" sz="140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92080" y="51479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Sagittal tilting angle: -40D to 40D</a:t>
            </a:r>
            <a:endParaRPr lang="ko-KR" altLang="en-US" dirty="0"/>
          </a:p>
        </p:txBody>
      </p:sp>
      <p:sp>
        <p:nvSpPr>
          <p:cNvPr id="4" name="덧셈 기호 3"/>
          <p:cNvSpPr/>
          <p:nvPr/>
        </p:nvSpPr>
        <p:spPr>
          <a:xfrm>
            <a:off x="4629718" y="2852936"/>
            <a:ext cx="863547" cy="936104"/>
          </a:xfrm>
          <a:prstGeom prst="mathPlus">
            <a:avLst>
              <a:gd name="adj1" fmla="val 113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467544" y="1196752"/>
            <a:ext cx="4069497" cy="3562001"/>
            <a:chOff x="467544" y="1465041"/>
            <a:chExt cx="4069497" cy="3562001"/>
          </a:xfrm>
        </p:grpSpPr>
        <p:grpSp>
          <p:nvGrpSpPr>
            <p:cNvPr id="50" name="그룹 49"/>
            <p:cNvGrpSpPr/>
            <p:nvPr/>
          </p:nvGrpSpPr>
          <p:grpSpPr>
            <a:xfrm>
              <a:off x="467544" y="1772816"/>
              <a:ext cx="3565835" cy="3254226"/>
              <a:chOff x="1043608" y="2492896"/>
              <a:chExt cx="3565834" cy="3254226"/>
            </a:xfrm>
          </p:grpSpPr>
          <p:pic>
            <p:nvPicPr>
              <p:cNvPr id="51" name="Picture 2" descr="D:\Research\Documents\Publications\Journal\2012\Core muscle strengthening\Tables and Figures\Pictures\Neutral_Topview_2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3717032"/>
                <a:ext cx="2809706" cy="203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그룹 51"/>
              <p:cNvGrpSpPr/>
              <p:nvPr/>
            </p:nvGrpSpPr>
            <p:grpSpPr>
              <a:xfrm>
                <a:off x="2301992" y="2492896"/>
                <a:ext cx="2307450" cy="2304135"/>
                <a:chOff x="2301992" y="2492896"/>
                <a:chExt cx="2307450" cy="2304135"/>
              </a:xfrm>
            </p:grpSpPr>
            <p:cxnSp>
              <p:nvCxnSpPr>
                <p:cNvPr id="53" name="직선 화살표 연결선 52"/>
                <p:cNvCxnSpPr/>
                <p:nvPr/>
              </p:nvCxnSpPr>
              <p:spPr>
                <a:xfrm flipV="1">
                  <a:off x="2446685" y="2492896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화살표 연결선 53"/>
                <p:cNvCxnSpPr/>
                <p:nvPr/>
              </p:nvCxnSpPr>
              <p:spPr>
                <a:xfrm rot="1800000" flipV="1">
                  <a:off x="2989442" y="2637031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직선 화살표 연결선 54"/>
                <p:cNvCxnSpPr/>
                <p:nvPr/>
              </p:nvCxnSpPr>
              <p:spPr>
                <a:xfrm rot="3600000" flipV="1">
                  <a:off x="3381992" y="3032897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화살표 연결선 55"/>
                <p:cNvCxnSpPr/>
                <p:nvPr/>
              </p:nvCxnSpPr>
              <p:spPr>
                <a:xfrm rot="5400000" flipV="1">
                  <a:off x="3529442" y="3572339"/>
                  <a:ext cx="0" cy="21600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TextBox 56"/>
            <p:cNvSpPr txBox="1"/>
            <p:nvPr/>
          </p:nvSpPr>
          <p:spPr>
            <a:xfrm>
              <a:off x="4033377" y="377893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90 °</a:t>
              </a:r>
              <a:endParaRPr lang="ko-KR" alt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0864" y="175307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3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07245" y="261716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6</a:t>
              </a:r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23210" y="1465041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0 °</a:t>
              </a:r>
              <a:endParaRPr lang="ko-KR" altLang="en-US" sz="1400" b="1" dirty="0"/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95536" y="5662989"/>
            <a:ext cx="842493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축방향</a:t>
            </a:r>
            <a:r>
              <a:rPr lang="ko-KR" altLang="en-US" dirty="0"/>
              <a:t> 회전 </a:t>
            </a:r>
            <a:r>
              <a:rPr lang="en-US" altLang="ko-KR" dirty="0"/>
              <a:t>: 0, 30, 60, 90 </a:t>
            </a:r>
            <a:r>
              <a:rPr lang="en-US" altLang="ko-KR" dirty="0" smtClean="0"/>
              <a:t>(</a:t>
            </a:r>
            <a:r>
              <a:rPr lang="en-US" altLang="ko-KR" dirty="0"/>
              <a:t>30</a:t>
            </a:r>
            <a:r>
              <a:rPr lang="ko-KR" altLang="en-US" dirty="0"/>
              <a:t>도 간격</a:t>
            </a:r>
            <a:r>
              <a:rPr lang="en-US" altLang="ko-KR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dirty="0" err="1"/>
              <a:t>전후방향</a:t>
            </a:r>
            <a:r>
              <a:rPr lang="ko-KR" altLang="en-US" dirty="0"/>
              <a:t> 기울임 </a:t>
            </a:r>
            <a:r>
              <a:rPr lang="en-US" altLang="ko-KR" dirty="0"/>
              <a:t>: -40, -30, -20, -10, 0, 10, 20, 30, 40 </a:t>
            </a:r>
            <a:r>
              <a:rPr lang="en-US" altLang="ko-KR" dirty="0" smtClean="0"/>
              <a:t>(</a:t>
            </a:r>
            <a:r>
              <a:rPr lang="en-US" altLang="ko-KR" dirty="0"/>
              <a:t>10</a:t>
            </a:r>
            <a:r>
              <a:rPr lang="ko-KR" altLang="en-US" dirty="0"/>
              <a:t>도 간격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12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8208" y="4869160"/>
            <a:ext cx="376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요추 운동 분절의 회전 중심의 위치 및 </a:t>
            </a:r>
            <a:r>
              <a:rPr lang="ko-KR" altLang="en-US" dirty="0" err="1"/>
              <a:t>관절력</a:t>
            </a:r>
            <a:r>
              <a:rPr lang="ko-KR" altLang="en-US" dirty="0"/>
              <a:t> 성분의 방향</a:t>
            </a:r>
            <a:endParaRPr lang="en-US" altLang="ko-KR" dirty="0" smtClean="0"/>
          </a:p>
        </p:txBody>
      </p:sp>
      <p:pic>
        <p:nvPicPr>
          <p:cNvPr id="2052" name="Picture 4" descr="D:\Research\Documents\Publications\Journal\2012\Core muscle strengthening\Tables and Figures\Hanmed\Pictures\Wholebody\LumbarSpine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15494" cy="4293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5570980" y="1988840"/>
            <a:ext cx="2768215" cy="2772525"/>
            <a:chOff x="5570980" y="1988840"/>
            <a:chExt cx="2768215" cy="2772525"/>
          </a:xfrm>
        </p:grpSpPr>
        <p:pic>
          <p:nvPicPr>
            <p:cNvPr id="1026" name="Picture 2" descr="D:\Research\Documents\Publications\Journal\2012\Core muscle strengthening\Tables and Figures\Pictures\Halfbody\Figure_Sideview.tiff">
              <a:hlinkClick r:id="rId3" action="ppaction://hlinkpres?slideindex=1&amp;slidetitle=Results –  Joint reaction forces"/>
              <a:hlinkHover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980" y="2146177"/>
              <a:ext cx="2714859" cy="26151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7206028" y="2300939"/>
              <a:ext cx="735032" cy="753598"/>
              <a:chOff x="4860032" y="2132856"/>
              <a:chExt cx="874018" cy="896094"/>
            </a:xfrm>
          </p:grpSpPr>
          <p:cxnSp>
            <p:nvCxnSpPr>
              <p:cNvPr id="4" name="직선 화살표 연결선 3"/>
              <p:cNvCxnSpPr/>
              <p:nvPr/>
            </p:nvCxnSpPr>
            <p:spPr>
              <a:xfrm>
                <a:off x="4860032" y="2996952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직선 화살표 연결선 6"/>
              <p:cNvCxnSpPr/>
              <p:nvPr/>
            </p:nvCxnSpPr>
            <p:spPr>
              <a:xfrm rot="-5400000">
                <a:off x="4439022" y="2553866"/>
                <a:ext cx="874018" cy="319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957415" y="2899236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Fx</a:t>
              </a:r>
              <a:endParaRPr lang="ko-KR" alt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2048" y="1988840"/>
              <a:ext cx="381780" cy="310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Fy</a:t>
              </a:r>
              <a:endParaRPr lang="ko-KR" alt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2049" y="306896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err="1" smtClean="0"/>
                <a:t>Fz</a:t>
              </a:r>
              <a:endParaRPr lang="ko-KR" altLang="en-US" b="1" dirty="0"/>
            </a:p>
          </p:txBody>
        </p:sp>
        <p:sp>
          <p:nvSpPr>
            <p:cNvPr id="12" name="순서도: 연결자 11"/>
            <p:cNvSpPr>
              <a:spLocks noChangeAspect="1"/>
            </p:cNvSpPr>
            <p:nvPr/>
          </p:nvSpPr>
          <p:spPr>
            <a:xfrm>
              <a:off x="7164288" y="2978960"/>
              <a:ext cx="90000" cy="9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</p:grpSp>
      <p:sp>
        <p:nvSpPr>
          <p:cNvPr id="13" name="타원 12"/>
          <p:cNvSpPr>
            <a:spLocks noChangeAspect="1"/>
          </p:cNvSpPr>
          <p:nvPr/>
        </p:nvSpPr>
        <p:spPr>
          <a:xfrm>
            <a:off x="2025797" y="2672916"/>
            <a:ext cx="673995" cy="14041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6"/>
          </p:cNvCxnSpPr>
          <p:nvPr/>
        </p:nvCxnSpPr>
        <p:spPr>
          <a:xfrm flipV="1">
            <a:off x="2699792" y="3209837"/>
            <a:ext cx="2736304" cy="1651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5696" y="57959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요추 모델</a:t>
            </a:r>
            <a:endParaRPr lang="en-US" altLang="ko-KR" dirty="0" smtClean="0"/>
          </a:p>
        </p:txBody>
      </p:sp>
      <p:sp>
        <p:nvSpPr>
          <p:cNvPr id="22" name="TextBox 21"/>
          <p:cNvSpPr txBox="1"/>
          <p:nvPr/>
        </p:nvSpPr>
        <p:spPr>
          <a:xfrm rot="20846591">
            <a:off x="2014431" y="21057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L2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 rot="216245">
            <a:off x="2135809" y="31814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L4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 rot="216245">
            <a:off x="1722823" y="43781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</a:t>
            </a:r>
            <a:endParaRPr lang="ko-KR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89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Methods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척추 </a:t>
            </a:r>
            <a:r>
              <a:rPr lang="ko-KR" altLang="en-US" sz="2000" dirty="0"/>
              <a:t>안정화 운동 중 척추 자세가 완벽하게 유지 되고 있다고 가정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골반을 </a:t>
            </a:r>
            <a:r>
              <a:rPr lang="ko-KR" altLang="en-US" sz="2000" dirty="0"/>
              <a:t>고정하고 있으므로</a:t>
            </a:r>
            <a:r>
              <a:rPr lang="en-US" altLang="ko-KR" sz="2000" dirty="0"/>
              <a:t>, </a:t>
            </a:r>
            <a:r>
              <a:rPr lang="ko-KR" altLang="en-US" sz="2000" dirty="0"/>
              <a:t>하지 근력의 영향은 무시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sz="2000" dirty="0" err="1" smtClean="0"/>
              <a:t>AnyBody</a:t>
            </a:r>
            <a:r>
              <a:rPr lang="en-US" altLang="ko-KR" sz="2000" dirty="0" smtClean="0"/>
              <a:t> </a:t>
            </a:r>
            <a:r>
              <a:rPr lang="ko-KR" altLang="en-US" sz="2000" dirty="0"/>
              <a:t>프로그램을 이용한 역동역학 </a:t>
            </a:r>
            <a:r>
              <a:rPr lang="ko-KR" altLang="en-US" sz="2000" dirty="0" smtClean="0"/>
              <a:t>해석</a:t>
            </a:r>
            <a:endParaRPr lang="ko-KR" alt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2000" dirty="0" smtClean="0"/>
              <a:t>복합 </a:t>
            </a:r>
            <a:r>
              <a:rPr lang="ko-KR" altLang="en-US" sz="2000" dirty="0"/>
              <a:t>목적함수 </a:t>
            </a:r>
            <a:r>
              <a:rPr lang="en-US" altLang="ko-KR" sz="2000" dirty="0"/>
              <a:t>(Min/Max and Quadratic muscle recruitment criterion)</a:t>
            </a:r>
            <a:r>
              <a:rPr lang="ko-KR" altLang="en-US" sz="2000" dirty="0"/>
              <a:t>를 이용한 최적화 기법을 통하여 근력 및 </a:t>
            </a:r>
            <a:r>
              <a:rPr lang="ko-KR" altLang="en-US" sz="2000" dirty="0" err="1" smtClean="0"/>
              <a:t>관절력을</a:t>
            </a:r>
            <a:r>
              <a:rPr lang="ko-KR" altLang="en-US" sz="2000" dirty="0" smtClean="0"/>
              <a:t> 예측하였다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687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</a:rPr>
              <a:t>해</a:t>
            </a:r>
            <a:r>
              <a:rPr lang="ko-KR" altLang="en-US" sz="2400" b="1" dirty="0">
                <a:solidFill>
                  <a:srgbClr val="0070C0"/>
                </a:solidFill>
              </a:rPr>
              <a:t>석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조건</a:t>
            </a: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9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1055</Words>
  <Application>Microsoft Office PowerPoint</Application>
  <PresentationFormat>화면 슬라이드 쇼(4:3)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Theme</vt:lpstr>
      <vt:lpstr>척추 안정화 운동시 척추 근력과  관절력의 변화 분석 : 근골격 시뮬레이션 연구</vt:lpstr>
      <vt:lpstr>Introduction</vt:lpstr>
      <vt:lpstr>Introduction</vt:lpstr>
      <vt:lpstr>Methods</vt:lpstr>
      <vt:lpstr>Method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마스터</cp:lastModifiedBy>
  <cp:revision>627</cp:revision>
  <dcterms:created xsi:type="dcterms:W3CDTF">2011-11-10T23:29:19Z</dcterms:created>
  <dcterms:modified xsi:type="dcterms:W3CDTF">2012-10-28T04:26:28Z</dcterms:modified>
</cp:coreProperties>
</file>