
<file path=[Content_Types].xml><?xml version="1.0" encoding="utf-8"?>
<Types xmlns="http://schemas.openxmlformats.org/package/2006/content-types">
  <Override PartName="/ppt/charts/chart39.xml" ContentType="application/vnd.openxmlformats-officedocument.drawingml.char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charts/chart28.xml" ContentType="application/vnd.openxmlformats-officedocument.drawingml.chart+xml"/>
  <Override PartName="/ppt/charts/chart37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26.xml" ContentType="application/vnd.openxmlformats-officedocument.drawingml.chart+xml"/>
  <Override PartName="/ppt/charts/chart35.xml" ContentType="application/vnd.openxmlformats-officedocument.drawingml.chart+xml"/>
  <Override PartName="/ppt/charts/chart44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charts/chart33.xml" ContentType="application/vnd.openxmlformats-officedocument.drawingml.chart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31.xml" ContentType="application/vnd.openxmlformats-officedocument.drawingml.chart+xml"/>
  <Override PartName="/ppt/charts/chart40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chart2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charts/chart36.xml" ContentType="application/vnd.openxmlformats-officedocument.drawingml.chart+xml"/>
  <Override PartName="/ppt/charts/chart3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charts/chart34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slideLayouts/slideLayout10.xml" ContentType="application/vnd.openxmlformats-officedocument.presentationml.slideLayout+xml"/>
  <Default Extension="tiff" ContentType="image/tiff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77" r:id="rId3"/>
    <p:sldId id="379" r:id="rId4"/>
    <p:sldId id="367" r:id="rId5"/>
    <p:sldId id="390" r:id="rId6"/>
    <p:sldId id="344" r:id="rId7"/>
    <p:sldId id="380" r:id="rId8"/>
    <p:sldId id="375" r:id="rId9"/>
    <p:sldId id="376" r:id="rId10"/>
    <p:sldId id="398" r:id="rId11"/>
    <p:sldId id="401" r:id="rId12"/>
    <p:sldId id="399" r:id="rId13"/>
    <p:sldId id="381" r:id="rId14"/>
    <p:sldId id="382" r:id="rId15"/>
    <p:sldId id="383" r:id="rId16"/>
    <p:sldId id="394" r:id="rId17"/>
    <p:sldId id="395" r:id="rId18"/>
    <p:sldId id="396" r:id="rId19"/>
    <p:sldId id="384" r:id="rId20"/>
    <p:sldId id="385" r:id="rId21"/>
    <p:sldId id="386" r:id="rId22"/>
    <p:sldId id="387" r:id="rId23"/>
    <p:sldId id="388" r:id="rId24"/>
    <p:sldId id="393" r:id="rId25"/>
    <p:sldId id="389" r:id="rId26"/>
  </p:sldIdLst>
  <p:sldSz cx="9144000" cy="6858000" type="screen4x3"/>
  <p:notesSz cx="9144000" cy="6858000"/>
  <p:defaultTextStyle>
    <a:defPPr>
      <a:defRPr lang="ko-K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/>
        <a:cs typeface="맑은 고딕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/>
        <a:cs typeface="맑은 고딕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/>
        <a:cs typeface="맑은 고딕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/>
        <a:cs typeface="맑은 고딕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/>
        <a:cs typeface="맑은 고딕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맑은 고딕"/>
        <a:cs typeface="맑은 고딕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맑은 고딕"/>
        <a:cs typeface="맑은 고딕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맑은 고딕"/>
        <a:cs typeface="맑은 고딕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맑은 고딕"/>
        <a:cs typeface="맑은 고딕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681" autoAdjust="0"/>
    <p:restoredTop sz="94125" autoAdjust="0"/>
  </p:normalViewPr>
  <p:slideViewPr>
    <p:cSldViewPr>
      <p:cViewPr varScale="1">
        <p:scale>
          <a:sx n="69" d="100"/>
          <a:sy n="69" d="100"/>
        </p:scale>
        <p:origin x="-102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ResultantF_bargraph_powerpoint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ResultantF_bargraph_powerpoint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ResultantF_bargraph_powerpoint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ResultantF_bargraph_powerpoint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NoMuscles\Local_Cord_NoMuscles_ResultantF_bargraph_powerpoint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NoMuscles\Local_Cord_NoMuscles_ResultantF_bargraph_powerpoint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NoMuscles\Local_Cord_NoMuscles_ResultantF_bargraph_powerpoint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NoMuscles\Local_Cord_NoMuscles_ResultantF_bargraph_powerpoint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NoMuscles\Local_Cord_NoMuscles_ResultantF_bargraph_powerpoint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NoMuscles\Local_Cord_NoMuscles_ResultantF_bargraph_powerpoint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NoMuscles\Local_Cord_NoMuscles_ResultantF_bargraph_powerpoin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ResultantF_bargraph_powerpoint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NoMuscles\Local_Cord_NoMuscles_ResultantF_bargraph_powerpoint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NoMuscles\Local_Cord_NoMuscles_ResultantF_bargraph_powerpoint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NoMuscles\Local_Cord_NoMuscles_ResultantF_bargraph_powerpoint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NoMuscles\Local_Cord_NoMuscles_ResultantF_bargraph_powerpoint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NoMuscles\Local_Cord_NoMuscles_ResultantF_bargraph_powerpoint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MuscleF_bargraph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MuscleF_bargraph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MuscleF_bargraph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MuscleF_bargraph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MuscleF_bargraph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ResultantF_bargraph_powerpoint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MuscleF_bargraph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MuscleF_bargraph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MuscleF_bargraph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MuscleF_bargraph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MuscleF_bargraph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MuscleF_bargraph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MuscleF_bargraph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MuscleF_bargraph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MuscleF_bargraph.xlsx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MuscleF_bargraph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ResultantF_bargraph_powerpoint.xlsx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MuscleF_bargraph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MuscleF_bargraph.xlsx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MuscleF_bargraph.xlsx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MuscleF_bargraph.xlsx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MuscleF_bargraph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ResultantF_bargraph_powerpoin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ResultantF_bargraph_powerpoin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ResultantF_bargraph_powerpoin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ResultantF_bargraph_powerpoint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ResultantF_bargraph_powerpoi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7.3120007743810764E-2"/>
          <c:y val="2.91344730522087E-2"/>
          <c:w val="0.89780460032448695"/>
          <c:h val="0.90101009758857009"/>
        </c:manualLayout>
      </c:layout>
      <c:scatterChart>
        <c:scatterStyle val="lineMarker"/>
        <c:ser>
          <c:idx val="0"/>
          <c:order val="0"/>
          <c:tx>
            <c:v>L1-L2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MinMax_Quad!$H$2:$H$10</c:f>
              <c:numCache>
                <c:formatCode>0_ </c:formatCode>
                <c:ptCount val="9"/>
                <c:pt idx="0">
                  <c:v>129.57777131056301</c:v>
                </c:pt>
                <c:pt idx="1">
                  <c:v>131.72799179921998</c:v>
                </c:pt>
                <c:pt idx="2">
                  <c:v>128.91695195476893</c:v>
                </c:pt>
                <c:pt idx="3">
                  <c:v>120.94920951910206</c:v>
                </c:pt>
                <c:pt idx="4">
                  <c:v>107.44989105171003</c:v>
                </c:pt>
                <c:pt idx="5">
                  <c:v>157.45647799664201</c:v>
                </c:pt>
                <c:pt idx="6">
                  <c:v>260.47029705828874</c:v>
                </c:pt>
                <c:pt idx="7">
                  <c:v>354.12409480899299</c:v>
                </c:pt>
                <c:pt idx="8">
                  <c:v>437.57652565086698</c:v>
                </c:pt>
              </c:numCache>
            </c:numRef>
          </c:yVal>
        </c:ser>
        <c:ser>
          <c:idx val="1"/>
          <c:order val="1"/>
          <c:tx>
            <c:v>L2-L3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MinMax_Quad!$K$2:$K$10</c:f>
              <c:numCache>
                <c:formatCode>0_ </c:formatCode>
                <c:ptCount val="9"/>
                <c:pt idx="0">
                  <c:v>32.1717552354825</c:v>
                </c:pt>
                <c:pt idx="1">
                  <c:v>39.805607363291472</c:v>
                </c:pt>
                <c:pt idx="2">
                  <c:v>46.366919476899902</c:v>
                </c:pt>
                <c:pt idx="3">
                  <c:v>52.471674321637678</c:v>
                </c:pt>
                <c:pt idx="4">
                  <c:v>56.224544982811913</c:v>
                </c:pt>
                <c:pt idx="5">
                  <c:v>95.917817565117659</c:v>
                </c:pt>
                <c:pt idx="6">
                  <c:v>158.28641742577705</c:v>
                </c:pt>
                <c:pt idx="7">
                  <c:v>218.44154441484193</c:v>
                </c:pt>
                <c:pt idx="8">
                  <c:v>272.335527680057</c:v>
                </c:pt>
              </c:numCache>
            </c:numRef>
          </c:yVal>
        </c:ser>
        <c:ser>
          <c:idx val="3"/>
          <c:order val="2"/>
          <c:tx>
            <c:v>L3-L4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MinMax_Quad!$N$2:$N$10</c:f>
              <c:numCache>
                <c:formatCode>0_ </c:formatCode>
                <c:ptCount val="9"/>
                <c:pt idx="0">
                  <c:v>-177.74708385895599</c:v>
                </c:pt>
                <c:pt idx="1">
                  <c:v>-145.86238913187401</c:v>
                </c:pt>
                <c:pt idx="2">
                  <c:v>-109.75300761466598</c:v>
                </c:pt>
                <c:pt idx="3">
                  <c:v>-69.81293371568357</c:v>
                </c:pt>
                <c:pt idx="4">
                  <c:v>-24.594891498979607</c:v>
                </c:pt>
                <c:pt idx="5">
                  <c:v>-3.0883386762366007</c:v>
                </c:pt>
                <c:pt idx="6">
                  <c:v>1.06652643920392</c:v>
                </c:pt>
                <c:pt idx="7">
                  <c:v>1.1977979157445799</c:v>
                </c:pt>
                <c:pt idx="8">
                  <c:v>-0.34131045507984931</c:v>
                </c:pt>
              </c:numCache>
            </c:numRef>
          </c:yVal>
        </c:ser>
        <c:ser>
          <c:idx val="2"/>
          <c:order val="3"/>
          <c:tx>
            <c:v>L4-L5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MinMax_Quad!$Q$2:$Q$10</c:f>
              <c:numCache>
                <c:formatCode>0_ </c:formatCode>
                <c:ptCount val="9"/>
                <c:pt idx="0">
                  <c:v>-259.72275572560193</c:v>
                </c:pt>
                <c:pt idx="1">
                  <c:v>-222.22145720958599</c:v>
                </c:pt>
                <c:pt idx="2">
                  <c:v>-177.44246084975299</c:v>
                </c:pt>
                <c:pt idx="3">
                  <c:v>-127.54488182653297</c:v>
                </c:pt>
                <c:pt idx="4">
                  <c:v>-80.120708337086114</c:v>
                </c:pt>
                <c:pt idx="5">
                  <c:v>-66.733541245701801</c:v>
                </c:pt>
                <c:pt idx="6">
                  <c:v>-71.82442430952068</c:v>
                </c:pt>
                <c:pt idx="7">
                  <c:v>-82.548793180393801</c:v>
                </c:pt>
                <c:pt idx="8">
                  <c:v>-91.929199900021601</c:v>
                </c:pt>
              </c:numCache>
            </c:numRef>
          </c:yVal>
        </c:ser>
        <c:ser>
          <c:idx val="4"/>
          <c:order val="4"/>
          <c:tx>
            <c:v>L5-Sa</c:v>
          </c:tx>
          <c:spPr>
            <a:ln w="28575"/>
          </c:spPr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MinMax_Quad!$T$2:$T$10</c:f>
              <c:numCache>
                <c:formatCode>0_ </c:formatCode>
                <c:ptCount val="9"/>
                <c:pt idx="0">
                  <c:v>-695.7931881397933</c:v>
                </c:pt>
                <c:pt idx="1">
                  <c:v>-604.3147962325562</c:v>
                </c:pt>
                <c:pt idx="2">
                  <c:v>-495.93832147583288</c:v>
                </c:pt>
                <c:pt idx="3">
                  <c:v>-373.78153140355289</c:v>
                </c:pt>
                <c:pt idx="4">
                  <c:v>-245.66349214498499</c:v>
                </c:pt>
                <c:pt idx="5">
                  <c:v>-292.45389803842397</c:v>
                </c:pt>
                <c:pt idx="6">
                  <c:v>-442.326611151733</c:v>
                </c:pt>
                <c:pt idx="7">
                  <c:v>-594.03802533173882</c:v>
                </c:pt>
                <c:pt idx="8">
                  <c:v>-730.18505917523396</c:v>
                </c:pt>
              </c:numCache>
            </c:numRef>
          </c:yVal>
        </c:ser>
        <c:axId val="90652032"/>
        <c:axId val="90670976"/>
      </c:scatterChart>
      <c:valAx>
        <c:axId val="90652032"/>
        <c:scaling>
          <c:orientation val="minMax"/>
          <c:max val="40"/>
          <c:min val="-40"/>
        </c:scaling>
        <c:axPos val="b"/>
        <c:numFmt formatCode="0_ " sourceLinked="1"/>
        <c:tickLblPos val="nextTo"/>
        <c:crossAx val="90670976"/>
        <c:crossesAt val="-1000"/>
        <c:crossBetween val="midCat"/>
      </c:valAx>
      <c:valAx>
        <c:axId val="90670976"/>
        <c:scaling>
          <c:orientation val="minMax"/>
          <c:max val="500"/>
          <c:min val="-10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extTo"/>
        <c:crossAx val="90652032"/>
        <c:crossesAt val="-40"/>
        <c:crossBetween val="midCat"/>
        <c:majorUnit val="300"/>
      </c:valAx>
    </c:plotArea>
    <c:legend>
      <c:legendPos val="r"/>
      <c:layout>
        <c:manualLayout>
          <c:xMode val="edge"/>
          <c:yMode val="edge"/>
          <c:x val="0.27693209876543212"/>
          <c:y val="0.69859920634920691"/>
          <c:w val="0.57143325617283969"/>
          <c:h val="0.18436825396825399"/>
        </c:manualLayout>
      </c:layout>
    </c:legend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7.3120007743810736E-2"/>
          <c:y val="3.0238095238095241E-2"/>
          <c:w val="0.89780460032448683"/>
          <c:h val="0.85860277777777783"/>
        </c:manualLayout>
      </c:layout>
      <c:scatterChart>
        <c:scatterStyle val="lineMarker"/>
        <c:ser>
          <c:idx val="0"/>
          <c:order val="0"/>
          <c:tx>
            <c:v>L1-L2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MinMax_Quad!$J$12:$J$20</c:f>
              <c:numCache>
                <c:formatCode>0_ </c:formatCode>
                <c:ptCount val="9"/>
                <c:pt idx="0">
                  <c:v>-58.399485162316083</c:v>
                </c:pt>
                <c:pt idx="1">
                  <c:v>-44.121509783632582</c:v>
                </c:pt>
                <c:pt idx="2">
                  <c:v>-27.9871644464877</c:v>
                </c:pt>
                <c:pt idx="3">
                  <c:v>-14.705806811722706</c:v>
                </c:pt>
                <c:pt idx="4">
                  <c:v>1.7200426402440001E-3</c:v>
                </c:pt>
                <c:pt idx="5">
                  <c:v>-2.856836881297089</c:v>
                </c:pt>
                <c:pt idx="6">
                  <c:v>-1.7066785247035405</c:v>
                </c:pt>
                <c:pt idx="7">
                  <c:v>-0.45764283700540898</c:v>
                </c:pt>
                <c:pt idx="8">
                  <c:v>0.66543088944963802</c:v>
                </c:pt>
              </c:numCache>
            </c:numRef>
          </c:yVal>
        </c:ser>
        <c:ser>
          <c:idx val="1"/>
          <c:order val="1"/>
          <c:tx>
            <c:v>L2-L3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MinMax_Quad!$M$12:$M$20</c:f>
              <c:numCache>
                <c:formatCode>0_ </c:formatCode>
                <c:ptCount val="9"/>
                <c:pt idx="0">
                  <c:v>-37.383755329800913</c:v>
                </c:pt>
                <c:pt idx="1">
                  <c:v>-27.690302317510891</c:v>
                </c:pt>
                <c:pt idx="2">
                  <c:v>-17.040267723787299</c:v>
                </c:pt>
                <c:pt idx="3">
                  <c:v>-8.6798326005144126</c:v>
                </c:pt>
                <c:pt idx="4">
                  <c:v>1.0940878742960014E-3</c:v>
                </c:pt>
                <c:pt idx="5">
                  <c:v>-0.94746213914144961</c:v>
                </c:pt>
                <c:pt idx="6">
                  <c:v>1.96032426917063</c:v>
                </c:pt>
                <c:pt idx="7">
                  <c:v>4.8321894146947217</c:v>
                </c:pt>
                <c:pt idx="8">
                  <c:v>7.4048474075951702</c:v>
                </c:pt>
              </c:numCache>
            </c:numRef>
          </c:yVal>
        </c:ser>
        <c:ser>
          <c:idx val="3"/>
          <c:order val="2"/>
          <c:tx>
            <c:v>L3-L4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MinMax_Quad!$P$12:$P$20</c:f>
              <c:numCache>
                <c:formatCode>0_ </c:formatCode>
                <c:ptCount val="9"/>
                <c:pt idx="0">
                  <c:v>-26.029639670944785</c:v>
                </c:pt>
                <c:pt idx="1">
                  <c:v>-19.324687935578194</c:v>
                </c:pt>
                <c:pt idx="2">
                  <c:v>-12.153706617818104</c:v>
                </c:pt>
                <c:pt idx="3">
                  <c:v>-6.7130294792972798</c:v>
                </c:pt>
                <c:pt idx="4">
                  <c:v>5.0501497627400036E-4</c:v>
                </c:pt>
                <c:pt idx="5">
                  <c:v>0.437865019601198</c:v>
                </c:pt>
                <c:pt idx="6">
                  <c:v>3.1924181244966081</c:v>
                </c:pt>
                <c:pt idx="7">
                  <c:v>6.3610847025436499</c:v>
                </c:pt>
                <c:pt idx="8">
                  <c:v>9.1890882063613137</c:v>
                </c:pt>
              </c:numCache>
            </c:numRef>
          </c:yVal>
        </c:ser>
        <c:ser>
          <c:idx val="2"/>
          <c:order val="3"/>
          <c:tx>
            <c:v>L4-L5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MinMax_Quad!$S$12:$S$20</c:f>
              <c:numCache>
                <c:formatCode>0_ </c:formatCode>
                <c:ptCount val="9"/>
                <c:pt idx="0">
                  <c:v>-6.8059116219278284</c:v>
                </c:pt>
                <c:pt idx="1">
                  <c:v>-5.1487813041010302</c:v>
                </c:pt>
                <c:pt idx="2">
                  <c:v>-3.3237822974317601</c:v>
                </c:pt>
                <c:pt idx="3">
                  <c:v>-1.4843121104594299</c:v>
                </c:pt>
                <c:pt idx="4">
                  <c:v>-2.0859273066200018E-4</c:v>
                </c:pt>
                <c:pt idx="5">
                  <c:v>-0.25774227354107593</c:v>
                </c:pt>
                <c:pt idx="6">
                  <c:v>0.51809727891591673</c:v>
                </c:pt>
                <c:pt idx="7">
                  <c:v>1.45849538446879</c:v>
                </c:pt>
                <c:pt idx="8">
                  <c:v>2.3034723637963501</c:v>
                </c:pt>
              </c:numCache>
            </c:numRef>
          </c:yVal>
        </c:ser>
        <c:ser>
          <c:idx val="4"/>
          <c:order val="4"/>
          <c:tx>
            <c:v>L5-Sa</c:v>
          </c:tx>
          <c:spPr>
            <a:ln w="28575"/>
          </c:spPr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MinMax_Quad!$V$12:$V$20</c:f>
              <c:numCache>
                <c:formatCode>0_ </c:formatCode>
                <c:ptCount val="9"/>
                <c:pt idx="0">
                  <c:v>-8.1568644285240097</c:v>
                </c:pt>
                <c:pt idx="1">
                  <c:v>-6.4339698027477414</c:v>
                </c:pt>
                <c:pt idx="2">
                  <c:v>-4.2507052042116102</c:v>
                </c:pt>
                <c:pt idx="3">
                  <c:v>-2.019347385131129</c:v>
                </c:pt>
                <c:pt idx="4">
                  <c:v>-8.7527401748600049E-4</c:v>
                </c:pt>
                <c:pt idx="5">
                  <c:v>2.6010666615069309</c:v>
                </c:pt>
                <c:pt idx="6">
                  <c:v>5.9605127036158203</c:v>
                </c:pt>
                <c:pt idx="7">
                  <c:v>9.03598511765653</c:v>
                </c:pt>
                <c:pt idx="8">
                  <c:v>11.7678847280942</c:v>
                </c:pt>
              </c:numCache>
            </c:numRef>
          </c:yVal>
        </c:ser>
        <c:axId val="171492096"/>
        <c:axId val="171493632"/>
      </c:scatterChart>
      <c:valAx>
        <c:axId val="171492096"/>
        <c:scaling>
          <c:orientation val="minMax"/>
          <c:max val="40"/>
          <c:min val="-40"/>
        </c:scaling>
        <c:axPos val="b"/>
        <c:numFmt formatCode="0_ " sourceLinked="1"/>
        <c:tickLblPos val="nextTo"/>
        <c:crossAx val="171493632"/>
        <c:crossesAt val="-100"/>
        <c:crossBetween val="midCat"/>
      </c:valAx>
      <c:valAx>
        <c:axId val="171493632"/>
        <c:scaling>
          <c:orientation val="minMax"/>
          <c:max val="100"/>
          <c:min val="-1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171492096"/>
        <c:crossesAt val="-60"/>
        <c:crossBetween val="midCat"/>
        <c:majorUnit val="5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3.0238095238095241E-2"/>
          <c:w val="0.89780460032448683"/>
          <c:h val="0.85860277777777783"/>
        </c:manualLayout>
      </c:layout>
      <c:scatterChart>
        <c:scatterStyle val="lineMarker"/>
        <c:ser>
          <c:idx val="0"/>
          <c:order val="0"/>
          <c:tx>
            <c:v>L1-L2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MinMax_Quad!$J$22:$J$30</c:f>
              <c:numCache>
                <c:formatCode>0_ </c:formatCode>
                <c:ptCount val="9"/>
                <c:pt idx="0">
                  <c:v>-88.132922746460764</c:v>
                </c:pt>
                <c:pt idx="1">
                  <c:v>-67.39714425129543</c:v>
                </c:pt>
                <c:pt idx="2">
                  <c:v>-43.484310355621801</c:v>
                </c:pt>
                <c:pt idx="3">
                  <c:v>-21.5028523121555</c:v>
                </c:pt>
                <c:pt idx="4">
                  <c:v>1.7163869091870005E-3</c:v>
                </c:pt>
                <c:pt idx="5">
                  <c:v>12.323577366225903</c:v>
                </c:pt>
                <c:pt idx="6">
                  <c:v>14.8281333536187</c:v>
                </c:pt>
                <c:pt idx="7">
                  <c:v>22.168848580241693</c:v>
                </c:pt>
                <c:pt idx="8">
                  <c:v>31.140208166904806</c:v>
                </c:pt>
              </c:numCache>
            </c:numRef>
          </c:yVal>
        </c:ser>
        <c:ser>
          <c:idx val="1"/>
          <c:order val="1"/>
          <c:tx>
            <c:v>L2-L3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MinMax_Quad!$M$22:$M$30</c:f>
              <c:numCache>
                <c:formatCode>0_ </c:formatCode>
                <c:ptCount val="9"/>
                <c:pt idx="0">
                  <c:v>-56.584134585719283</c:v>
                </c:pt>
                <c:pt idx="1">
                  <c:v>-42.773125135019015</c:v>
                </c:pt>
                <c:pt idx="2">
                  <c:v>-26.603974349619513</c:v>
                </c:pt>
                <c:pt idx="3">
                  <c:v>-11.845562053085605</c:v>
                </c:pt>
                <c:pt idx="4">
                  <c:v>1.0928501180680005E-3</c:v>
                </c:pt>
                <c:pt idx="5">
                  <c:v>6.0550463250261002</c:v>
                </c:pt>
                <c:pt idx="6">
                  <c:v>9.6662806104030938</c:v>
                </c:pt>
                <c:pt idx="7">
                  <c:v>16.385285107237902</c:v>
                </c:pt>
                <c:pt idx="8">
                  <c:v>24.1522996280843</c:v>
                </c:pt>
              </c:numCache>
            </c:numRef>
          </c:yVal>
        </c:ser>
        <c:ser>
          <c:idx val="3"/>
          <c:order val="2"/>
          <c:tx>
            <c:v>L3-L4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MinMax_Quad!$P$22:$P$30</c:f>
              <c:numCache>
                <c:formatCode>0_ </c:formatCode>
                <c:ptCount val="9"/>
                <c:pt idx="0">
                  <c:v>-36.788747552802185</c:v>
                </c:pt>
                <c:pt idx="1">
                  <c:v>-27.861284363962199</c:v>
                </c:pt>
                <c:pt idx="2">
                  <c:v>-17.8524852563175</c:v>
                </c:pt>
                <c:pt idx="3">
                  <c:v>-8.39737978736194</c:v>
                </c:pt>
                <c:pt idx="4">
                  <c:v>5.0412186552600032E-4</c:v>
                </c:pt>
                <c:pt idx="5">
                  <c:v>3.2436774675310707</c:v>
                </c:pt>
                <c:pt idx="6">
                  <c:v>7.4179187637188395</c:v>
                </c:pt>
                <c:pt idx="7">
                  <c:v>12.801551920629899</c:v>
                </c:pt>
                <c:pt idx="8">
                  <c:v>18.672505875268193</c:v>
                </c:pt>
              </c:numCache>
            </c:numRef>
          </c:yVal>
        </c:ser>
        <c:ser>
          <c:idx val="2"/>
          <c:order val="3"/>
          <c:tx>
            <c:v>L4-L5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MinMax_Quad!$S$22:$S$30</c:f>
              <c:numCache>
                <c:formatCode>0_ </c:formatCode>
                <c:ptCount val="9"/>
                <c:pt idx="0">
                  <c:v>-7.6282149094239964</c:v>
                </c:pt>
                <c:pt idx="1">
                  <c:v>-5.7120037533571217</c:v>
                </c:pt>
                <c:pt idx="2">
                  <c:v>-3.3972893883234501</c:v>
                </c:pt>
                <c:pt idx="3">
                  <c:v>-1.2018799991479694</c:v>
                </c:pt>
                <c:pt idx="4">
                  <c:v>-2.0910710302800002E-4</c:v>
                </c:pt>
                <c:pt idx="5">
                  <c:v>-2.0578619493663899</c:v>
                </c:pt>
                <c:pt idx="6">
                  <c:v>-0.76562870751529044</c:v>
                </c:pt>
                <c:pt idx="7">
                  <c:v>1.1679269863488699</c:v>
                </c:pt>
                <c:pt idx="8">
                  <c:v>3.1883195573742515</c:v>
                </c:pt>
              </c:numCache>
            </c:numRef>
          </c:yVal>
        </c:ser>
        <c:ser>
          <c:idx val="4"/>
          <c:order val="4"/>
          <c:tx>
            <c:v>L5-Sa</c:v>
          </c:tx>
          <c:spPr>
            <a:ln w="28575"/>
          </c:spPr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MinMax_Quad!$V$22:$V$30</c:f>
              <c:numCache>
                <c:formatCode>0_ </c:formatCode>
                <c:ptCount val="9"/>
                <c:pt idx="0">
                  <c:v>-12.382154877636504</c:v>
                </c:pt>
                <c:pt idx="1">
                  <c:v>-9.6197021029556709</c:v>
                </c:pt>
                <c:pt idx="2">
                  <c:v>-6.2561192777124477</c:v>
                </c:pt>
                <c:pt idx="3">
                  <c:v>-2.7692110685974218</c:v>
                </c:pt>
                <c:pt idx="4">
                  <c:v>-8.752780678540008E-4</c:v>
                </c:pt>
                <c:pt idx="5">
                  <c:v>4.2211863139731101</c:v>
                </c:pt>
                <c:pt idx="6">
                  <c:v>9.5146807161040297</c:v>
                </c:pt>
                <c:pt idx="7">
                  <c:v>14.389282089674904</c:v>
                </c:pt>
                <c:pt idx="8">
                  <c:v>19.208213773928986</c:v>
                </c:pt>
              </c:numCache>
            </c:numRef>
          </c:yVal>
        </c:ser>
        <c:axId val="172075264"/>
        <c:axId val="172625920"/>
      </c:scatterChart>
      <c:valAx>
        <c:axId val="172075264"/>
        <c:scaling>
          <c:orientation val="minMax"/>
          <c:max val="40"/>
          <c:min val="-40"/>
        </c:scaling>
        <c:axPos val="b"/>
        <c:numFmt formatCode="0_ " sourceLinked="1"/>
        <c:tickLblPos val="nextTo"/>
        <c:crossAx val="172625920"/>
        <c:crossesAt val="-100"/>
        <c:crossBetween val="midCat"/>
      </c:valAx>
      <c:valAx>
        <c:axId val="172625920"/>
        <c:scaling>
          <c:orientation val="minMax"/>
          <c:max val="100"/>
          <c:min val="-1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172075264"/>
        <c:crossesAt val="-60"/>
        <c:crossBetween val="midCat"/>
        <c:majorUnit val="5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2.91344730522087E-2"/>
          <c:w val="0.89780460032448683"/>
          <c:h val="0.90101009758857009"/>
        </c:manualLayout>
      </c:layout>
      <c:scatterChart>
        <c:scatterStyle val="lineMarker"/>
        <c:ser>
          <c:idx val="0"/>
          <c:order val="0"/>
          <c:tx>
            <c:v>L1-L2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MinMax_Quad!$J$32:$J$40</c:f>
              <c:numCache>
                <c:formatCode>0_ </c:formatCode>
                <c:ptCount val="9"/>
                <c:pt idx="0">
                  <c:v>-67.643125341424479</c:v>
                </c:pt>
                <c:pt idx="1">
                  <c:v>-55.563002604284399</c:v>
                </c:pt>
                <c:pt idx="2">
                  <c:v>-42.130115496234211</c:v>
                </c:pt>
                <c:pt idx="3">
                  <c:v>-21.399091068746607</c:v>
                </c:pt>
                <c:pt idx="4">
                  <c:v>1.7195342288780001E-3</c:v>
                </c:pt>
                <c:pt idx="5">
                  <c:v>20.995207178037887</c:v>
                </c:pt>
                <c:pt idx="6">
                  <c:v>37.411451235752679</c:v>
                </c:pt>
                <c:pt idx="7">
                  <c:v>48.866623803423394</c:v>
                </c:pt>
                <c:pt idx="8">
                  <c:v>61.256076459397974</c:v>
                </c:pt>
              </c:numCache>
            </c:numRef>
          </c:yVal>
        </c:ser>
        <c:ser>
          <c:idx val="1"/>
          <c:order val="1"/>
          <c:tx>
            <c:v>L2-L3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MinMax_Quad!$M$32:$M$40</c:f>
              <c:numCache>
                <c:formatCode>0_ </c:formatCode>
                <c:ptCount val="9"/>
                <c:pt idx="0">
                  <c:v>-41.541958595345896</c:v>
                </c:pt>
                <c:pt idx="1">
                  <c:v>-33.226106203629413</c:v>
                </c:pt>
                <c:pt idx="2">
                  <c:v>-24.432646666851593</c:v>
                </c:pt>
                <c:pt idx="3">
                  <c:v>-11.238606916908402</c:v>
                </c:pt>
                <c:pt idx="4">
                  <c:v>1.0939371712310009E-3</c:v>
                </c:pt>
                <c:pt idx="5">
                  <c:v>11.002507035756404</c:v>
                </c:pt>
                <c:pt idx="6">
                  <c:v>21.209328980264388</c:v>
                </c:pt>
                <c:pt idx="7">
                  <c:v>28.744884743045105</c:v>
                </c:pt>
                <c:pt idx="8">
                  <c:v>37.609075803440099</c:v>
                </c:pt>
              </c:numCache>
            </c:numRef>
          </c:yVal>
        </c:ser>
        <c:ser>
          <c:idx val="3"/>
          <c:order val="2"/>
          <c:tx>
            <c:v>L3-L4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MinMax_Quad!$P$32:$P$40</c:f>
              <c:numCache>
                <c:formatCode>0_ </c:formatCode>
                <c:ptCount val="9"/>
                <c:pt idx="0">
                  <c:v>-26.561622229499388</c:v>
                </c:pt>
                <c:pt idx="1">
                  <c:v>-21.03096216583241</c:v>
                </c:pt>
                <c:pt idx="2">
                  <c:v>-15.461815688133099</c:v>
                </c:pt>
                <c:pt idx="3">
                  <c:v>-7.1627502957758784</c:v>
                </c:pt>
                <c:pt idx="4">
                  <c:v>5.0497642035500024E-4</c:v>
                </c:pt>
                <c:pt idx="5">
                  <c:v>6.8118009681182778</c:v>
                </c:pt>
                <c:pt idx="6">
                  <c:v>12.842249337477103</c:v>
                </c:pt>
                <c:pt idx="7">
                  <c:v>17.465154499905893</c:v>
                </c:pt>
                <c:pt idx="8">
                  <c:v>23.1252012200477</c:v>
                </c:pt>
              </c:numCache>
            </c:numRef>
          </c:yVal>
        </c:ser>
        <c:ser>
          <c:idx val="2"/>
          <c:order val="3"/>
          <c:tx>
            <c:v>L4-L5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MinMax_Quad!$S$32:$S$40</c:f>
              <c:numCache>
                <c:formatCode>0_ </c:formatCode>
                <c:ptCount val="9"/>
                <c:pt idx="0">
                  <c:v>-3.3141024770880487</c:v>
                </c:pt>
                <c:pt idx="1">
                  <c:v>-2.1074703645959909</c:v>
                </c:pt>
                <c:pt idx="2">
                  <c:v>-0.7787337043753132</c:v>
                </c:pt>
                <c:pt idx="3">
                  <c:v>6.1003567493663986E-2</c:v>
                </c:pt>
                <c:pt idx="4">
                  <c:v>-2.0871994495400017E-4</c:v>
                </c:pt>
                <c:pt idx="5">
                  <c:v>-0.3220544332604553</c:v>
                </c:pt>
                <c:pt idx="6">
                  <c:v>-0.26962309056594302</c:v>
                </c:pt>
                <c:pt idx="7">
                  <c:v>0.61935072817629999</c:v>
                </c:pt>
                <c:pt idx="8">
                  <c:v>2.0635489547043999</c:v>
                </c:pt>
              </c:numCache>
            </c:numRef>
          </c:yVal>
        </c:ser>
        <c:ser>
          <c:idx val="4"/>
          <c:order val="4"/>
          <c:tx>
            <c:v>L5-Sa</c:v>
          </c:tx>
          <c:spPr>
            <a:ln w="28575"/>
          </c:spPr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MinMax_Quad!$V$32:$V$40</c:f>
              <c:numCache>
                <c:formatCode>0_ </c:formatCode>
                <c:ptCount val="9"/>
                <c:pt idx="0">
                  <c:v>-16.645456240207093</c:v>
                </c:pt>
                <c:pt idx="1">
                  <c:v>-12.614214838545102</c:v>
                </c:pt>
                <c:pt idx="2">
                  <c:v>-7.5181588387799163</c:v>
                </c:pt>
                <c:pt idx="3">
                  <c:v>-3.253906755114401</c:v>
                </c:pt>
                <c:pt idx="4">
                  <c:v>-8.7512715038700012E-4</c:v>
                </c:pt>
                <c:pt idx="5">
                  <c:v>3.4027709763482687</c:v>
                </c:pt>
                <c:pt idx="6">
                  <c:v>7.9254612206235802</c:v>
                </c:pt>
                <c:pt idx="7">
                  <c:v>13.130553858816899</c:v>
                </c:pt>
                <c:pt idx="8">
                  <c:v>17.543596289580186</c:v>
                </c:pt>
              </c:numCache>
            </c:numRef>
          </c:yVal>
        </c:ser>
        <c:axId val="177901568"/>
        <c:axId val="177903104"/>
      </c:scatterChart>
      <c:valAx>
        <c:axId val="177901568"/>
        <c:scaling>
          <c:orientation val="minMax"/>
          <c:max val="40"/>
          <c:min val="-40"/>
        </c:scaling>
        <c:axPos val="b"/>
        <c:numFmt formatCode="0_ " sourceLinked="1"/>
        <c:tickLblPos val="nextTo"/>
        <c:crossAx val="177903104"/>
        <c:crossesAt val="-100"/>
        <c:crossBetween val="midCat"/>
      </c:valAx>
      <c:valAx>
        <c:axId val="177903104"/>
        <c:scaling>
          <c:orientation val="minMax"/>
          <c:max val="100"/>
          <c:min val="-1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177901568"/>
        <c:crossesAt val="-60"/>
        <c:crossBetween val="midCat"/>
        <c:majorUnit val="5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7.3120007743810736E-2"/>
          <c:y val="2.91344730522087E-2"/>
          <c:w val="0.89780460032448683"/>
          <c:h val="0.90101009758857009"/>
        </c:manualLayout>
      </c:layout>
      <c:scatterChart>
        <c:scatterStyle val="lineMarker"/>
        <c:ser>
          <c:idx val="0"/>
          <c:order val="0"/>
          <c:tx>
            <c:v>L1-L2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MinMax_Quad!$I$2:$I$10</c:f>
              <c:numCache>
                <c:formatCode>0_ </c:formatCode>
                <c:ptCount val="9"/>
                <c:pt idx="0">
                  <c:v>278.26083722168187</c:v>
                </c:pt>
                <c:pt idx="1">
                  <c:v>292.31020905687399</c:v>
                </c:pt>
                <c:pt idx="2">
                  <c:v>297.39793262081798</c:v>
                </c:pt>
                <c:pt idx="3">
                  <c:v>293.36941899898989</c:v>
                </c:pt>
                <c:pt idx="4">
                  <c:v>280.34707306358808</c:v>
                </c:pt>
                <c:pt idx="5">
                  <c:v>258.72656668543101</c:v>
                </c:pt>
                <c:pt idx="6">
                  <c:v>229.164845316938</c:v>
                </c:pt>
                <c:pt idx="7">
                  <c:v>192.56010812233799</c:v>
                </c:pt>
                <c:pt idx="8">
                  <c:v>150.02457844100198</c:v>
                </c:pt>
              </c:numCache>
            </c:numRef>
          </c:yVal>
        </c:ser>
        <c:ser>
          <c:idx val="1"/>
          <c:order val="1"/>
          <c:tx>
            <c:v>L2-L3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MinMax_Quad!$L$2:$L$10</c:f>
              <c:numCache>
                <c:formatCode>0_ </c:formatCode>
                <c:ptCount val="9"/>
                <c:pt idx="0">
                  <c:v>274.330668655019</c:v>
                </c:pt>
                <c:pt idx="1">
                  <c:v>297.47330335015988</c:v>
                </c:pt>
                <c:pt idx="2">
                  <c:v>311.46194735885803</c:v>
                </c:pt>
                <c:pt idx="3">
                  <c:v>315.87156057383402</c:v>
                </c:pt>
                <c:pt idx="4">
                  <c:v>310.56816029253793</c:v>
                </c:pt>
                <c:pt idx="5">
                  <c:v>295.71288363719111</c:v>
                </c:pt>
                <c:pt idx="6">
                  <c:v>271.75711305462693</c:v>
                </c:pt>
                <c:pt idx="7">
                  <c:v>239.42871896277606</c:v>
                </c:pt>
                <c:pt idx="8">
                  <c:v>199.70998820968194</c:v>
                </c:pt>
              </c:numCache>
            </c:numRef>
          </c:yVal>
        </c:ser>
        <c:ser>
          <c:idx val="3"/>
          <c:order val="2"/>
          <c:tx>
            <c:v>L3-L4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MinMax_Quad!$O$2:$O$10</c:f>
              <c:numCache>
                <c:formatCode>0_ </c:formatCode>
                <c:ptCount val="9"/>
                <c:pt idx="0">
                  <c:v>254.01199666694095</c:v>
                </c:pt>
                <c:pt idx="1">
                  <c:v>288.86189657498301</c:v>
                </c:pt>
                <c:pt idx="2">
                  <c:v>314.8838266422199</c:v>
                </c:pt>
                <c:pt idx="3">
                  <c:v>331.28711994651871</c:v>
                </c:pt>
                <c:pt idx="4">
                  <c:v>337.57337266886697</c:v>
                </c:pt>
                <c:pt idx="5">
                  <c:v>333.55157826919788</c:v>
                </c:pt>
                <c:pt idx="6">
                  <c:v>319.34394255388401</c:v>
                </c:pt>
                <c:pt idx="7">
                  <c:v>295.38215099891693</c:v>
                </c:pt>
                <c:pt idx="8">
                  <c:v>262.39427275998793</c:v>
                </c:pt>
              </c:numCache>
            </c:numRef>
          </c:yVal>
        </c:ser>
        <c:ser>
          <c:idx val="2"/>
          <c:order val="3"/>
          <c:tx>
            <c:v>L4-L5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MinMax_Quad!$R$2:$R$10</c:f>
              <c:numCache>
                <c:formatCode>0_ </c:formatCode>
                <c:ptCount val="9"/>
                <c:pt idx="0">
                  <c:v>217.10948316999693</c:v>
                </c:pt>
                <c:pt idx="1">
                  <c:v>263.09297528462099</c:v>
                </c:pt>
                <c:pt idx="2">
                  <c:v>301.00968534232311</c:v>
                </c:pt>
                <c:pt idx="3">
                  <c:v>329.70752823947203</c:v>
                </c:pt>
                <c:pt idx="4">
                  <c:v>348.31453717108491</c:v>
                </c:pt>
                <c:pt idx="5">
                  <c:v>356.26534774682699</c:v>
                </c:pt>
                <c:pt idx="6">
                  <c:v>353.31837745077684</c:v>
                </c:pt>
                <c:pt idx="7">
                  <c:v>339.56316937003396</c:v>
                </c:pt>
                <c:pt idx="8">
                  <c:v>315.41766807305311</c:v>
                </c:pt>
              </c:numCache>
            </c:numRef>
          </c:yVal>
        </c:ser>
        <c:ser>
          <c:idx val="4"/>
          <c:order val="4"/>
          <c:tx>
            <c:v>L5-Sa</c:v>
          </c:tx>
          <c:spPr>
            <a:ln w="28575"/>
          </c:spPr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MinMax_Quad!$U$2:$U$10</c:f>
              <c:numCache>
                <c:formatCode>0_ </c:formatCode>
                <c:ptCount val="9"/>
                <c:pt idx="0">
                  <c:v>116.24515699781503</c:v>
                </c:pt>
                <c:pt idx="1">
                  <c:v>176.51499718717901</c:v>
                </c:pt>
                <c:pt idx="2">
                  <c:v>231.20162018392401</c:v>
                </c:pt>
                <c:pt idx="3">
                  <c:v>278.64339506222291</c:v>
                </c:pt>
                <c:pt idx="4">
                  <c:v>317.39882985560087</c:v>
                </c:pt>
                <c:pt idx="5">
                  <c:v>346.29036426662884</c:v>
                </c:pt>
                <c:pt idx="6">
                  <c:v>364.44013142200885</c:v>
                </c:pt>
                <c:pt idx="7">
                  <c:v>371.2966725473778</c:v>
                </c:pt>
                <c:pt idx="8">
                  <c:v>366.65165021304216</c:v>
                </c:pt>
              </c:numCache>
            </c:numRef>
          </c:yVal>
        </c:ser>
        <c:axId val="177987584"/>
        <c:axId val="177989120"/>
      </c:scatterChart>
      <c:valAx>
        <c:axId val="177987584"/>
        <c:scaling>
          <c:orientation val="minMax"/>
          <c:max val="40"/>
          <c:min val="-40"/>
        </c:scaling>
        <c:axPos val="b"/>
        <c:numFmt formatCode="0_ " sourceLinked="1"/>
        <c:tickLblPos val="nextTo"/>
        <c:crossAx val="177989120"/>
        <c:crossesAt val="0"/>
        <c:crossBetween val="midCat"/>
      </c:valAx>
      <c:valAx>
        <c:axId val="177989120"/>
        <c:scaling>
          <c:orientation val="minMax"/>
          <c:max val="4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extTo"/>
        <c:crossAx val="177987584"/>
        <c:crossesAt val="-60"/>
        <c:crossBetween val="midCat"/>
        <c:majorUnit val="100"/>
      </c:valAx>
    </c:plotArea>
    <c:legend>
      <c:legendPos val="r"/>
      <c:layout>
        <c:manualLayout>
          <c:xMode val="edge"/>
          <c:yMode val="edge"/>
          <c:x val="0.27693209876543212"/>
          <c:y val="0.62804365079365099"/>
          <c:w val="0.61063078703703699"/>
          <c:h val="0.19948730158730177"/>
        </c:manualLayout>
      </c:layout>
    </c:legend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7.3120007743810736E-2"/>
          <c:y val="3.0238095238095241E-2"/>
          <c:w val="0.89780460032448683"/>
          <c:h val="0.85860277777777783"/>
        </c:manualLayout>
      </c:layout>
      <c:scatterChart>
        <c:scatterStyle val="lineMarker"/>
        <c:ser>
          <c:idx val="0"/>
          <c:order val="0"/>
          <c:tx>
            <c:v>L1-L2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MinMax_Quad!$I$12:$I$20</c:f>
              <c:numCache>
                <c:formatCode>0_ </c:formatCode>
                <c:ptCount val="9"/>
                <c:pt idx="0">
                  <c:v>269.67063828133797</c:v>
                </c:pt>
                <c:pt idx="1">
                  <c:v>285.628219814798</c:v>
                </c:pt>
                <c:pt idx="2">
                  <c:v>292.82718278127476</c:v>
                </c:pt>
                <c:pt idx="3">
                  <c:v>291.04878832249801</c:v>
                </c:pt>
                <c:pt idx="4">
                  <c:v>280.34707341645611</c:v>
                </c:pt>
                <c:pt idx="5">
                  <c:v>261.0472035013351</c:v>
                </c:pt>
                <c:pt idx="6">
                  <c:v>233.73559536481488</c:v>
                </c:pt>
                <c:pt idx="7">
                  <c:v>199.242097436622</c:v>
                </c:pt>
                <c:pt idx="8">
                  <c:v>158.61478067794292</c:v>
                </c:pt>
              </c:numCache>
            </c:numRef>
          </c:yVal>
        </c:ser>
        <c:ser>
          <c:idx val="1"/>
          <c:order val="1"/>
          <c:tx>
            <c:v>L2-L3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MinMax_Quad!$L$12:$L$20</c:f>
              <c:numCache>
                <c:formatCode>0_ </c:formatCode>
                <c:ptCount val="9"/>
                <c:pt idx="0">
                  <c:v>269.33203268033111</c:v>
                </c:pt>
                <c:pt idx="1">
                  <c:v>293.58505390082695</c:v>
                </c:pt>
                <c:pt idx="2">
                  <c:v>308.80222782922209</c:v>
                </c:pt>
                <c:pt idx="3">
                  <c:v>314.52118560709891</c:v>
                </c:pt>
                <c:pt idx="4">
                  <c:v>310.56816048994898</c:v>
                </c:pt>
                <c:pt idx="5">
                  <c:v>297.06326303689502</c:v>
                </c:pt>
                <c:pt idx="6">
                  <c:v>274.41683254730185</c:v>
                </c:pt>
                <c:pt idx="7">
                  <c:v>243.316968303137</c:v>
                </c:pt>
                <c:pt idx="8">
                  <c:v>204.70862747662306</c:v>
                </c:pt>
              </c:numCache>
            </c:numRef>
          </c:yVal>
        </c:ser>
        <c:ser>
          <c:idx val="3"/>
          <c:order val="2"/>
          <c:tx>
            <c:v>L3-L4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MinMax_Quad!$O$12:$O$20</c:f>
              <c:numCache>
                <c:formatCode>0_ </c:formatCode>
                <c:ptCount val="9"/>
                <c:pt idx="0">
                  <c:v>254.57350470404683</c:v>
                </c:pt>
                <c:pt idx="1">
                  <c:v>289.298671116327</c:v>
                </c:pt>
                <c:pt idx="2">
                  <c:v>315.18259742893287</c:v>
                </c:pt>
                <c:pt idx="3">
                  <c:v>331.43881013926705</c:v>
                </c:pt>
                <c:pt idx="4">
                  <c:v>337.57337264100789</c:v>
                </c:pt>
                <c:pt idx="5">
                  <c:v>333.3998901431201</c:v>
                </c:pt>
                <c:pt idx="6">
                  <c:v>319.04517140641696</c:v>
                </c:pt>
                <c:pt idx="7">
                  <c:v>294.94537613498704</c:v>
                </c:pt>
                <c:pt idx="8">
                  <c:v>261.83276785956701</c:v>
                </c:pt>
              </c:numCache>
            </c:numRef>
          </c:yVal>
        </c:ser>
        <c:ser>
          <c:idx val="2"/>
          <c:order val="3"/>
          <c:tx>
            <c:v>L4-L5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MinMax_Quad!$R$12:$R$20</c:f>
              <c:numCache>
                <c:formatCode>0_ </c:formatCode>
                <c:ptCount val="9"/>
                <c:pt idx="0">
                  <c:v>223.6948850230429</c:v>
                </c:pt>
                <c:pt idx="1">
                  <c:v>268.21550716277699</c:v>
                </c:pt>
                <c:pt idx="2">
                  <c:v>304.51370292682986</c:v>
                </c:pt>
                <c:pt idx="3">
                  <c:v>331.48656505421184</c:v>
                </c:pt>
                <c:pt idx="4">
                  <c:v>348.31453689887286</c:v>
                </c:pt>
                <c:pt idx="5">
                  <c:v>354.48631063421288</c:v>
                </c:pt>
                <c:pt idx="6">
                  <c:v>349.81435951093999</c:v>
                </c:pt>
                <c:pt idx="7">
                  <c:v>334.44063697147385</c:v>
                </c:pt>
                <c:pt idx="8">
                  <c:v>308.83226901341612</c:v>
                </c:pt>
              </c:numCache>
            </c:numRef>
          </c:yVal>
        </c:ser>
        <c:ser>
          <c:idx val="4"/>
          <c:order val="4"/>
          <c:tx>
            <c:v>L5-Sa</c:v>
          </c:tx>
          <c:spPr>
            <a:ln w="28575"/>
          </c:spPr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MinMax_Quad!$U$12:$U$20</c:f>
              <c:numCache>
                <c:formatCode>0_ </c:formatCode>
                <c:ptCount val="9"/>
                <c:pt idx="0">
                  <c:v>133.01921359145493</c:v>
                </c:pt>
                <c:pt idx="1">
                  <c:v>189.56289528212901</c:v>
                </c:pt>
                <c:pt idx="2">
                  <c:v>240.12690802236799</c:v>
                </c:pt>
                <c:pt idx="3">
                  <c:v>283.17488286789512</c:v>
                </c:pt>
                <c:pt idx="4">
                  <c:v>317.39882918044202</c:v>
                </c:pt>
                <c:pt idx="5">
                  <c:v>341.75887213795011</c:v>
                </c:pt>
                <c:pt idx="6">
                  <c:v>355.51484366201998</c:v>
                </c:pt>
                <c:pt idx="7">
                  <c:v>358.24877367318999</c:v>
                </c:pt>
                <c:pt idx="8">
                  <c:v>349.877595521339</c:v>
                </c:pt>
              </c:numCache>
            </c:numRef>
          </c:yVal>
        </c:ser>
        <c:axId val="178030848"/>
        <c:axId val="178040832"/>
      </c:scatterChart>
      <c:valAx>
        <c:axId val="178030848"/>
        <c:scaling>
          <c:orientation val="minMax"/>
          <c:max val="40"/>
          <c:min val="-40"/>
        </c:scaling>
        <c:axPos val="b"/>
        <c:numFmt formatCode="0_ " sourceLinked="1"/>
        <c:tickLblPos val="nextTo"/>
        <c:crossAx val="178040832"/>
        <c:crossesAt val="0"/>
        <c:crossBetween val="midCat"/>
      </c:valAx>
      <c:valAx>
        <c:axId val="178040832"/>
        <c:scaling>
          <c:orientation val="minMax"/>
          <c:max val="4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178030848"/>
        <c:crossesAt val="-60"/>
        <c:crossBetween val="midCat"/>
        <c:majorUnit val="10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7.3120007743810736E-2"/>
          <c:y val="3.0238095238095241E-2"/>
          <c:w val="0.89780460032448683"/>
          <c:h val="0.85860277777777783"/>
        </c:manualLayout>
      </c:layout>
      <c:scatterChart>
        <c:scatterStyle val="lineMarker"/>
        <c:ser>
          <c:idx val="0"/>
          <c:order val="0"/>
          <c:tx>
            <c:v>L1-L2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MinMax_Quad!$I$22:$I$30</c:f>
              <c:numCache>
                <c:formatCode>0_ </c:formatCode>
                <c:ptCount val="9"/>
                <c:pt idx="0">
                  <c:v>246.20177402131492</c:v>
                </c:pt>
                <c:pt idx="1">
                  <c:v>267.37268150119297</c:v>
                </c:pt>
                <c:pt idx="2">
                  <c:v>280.33966016846216</c:v>
                </c:pt>
                <c:pt idx="3">
                  <c:v>284.70870784230988</c:v>
                </c:pt>
                <c:pt idx="4">
                  <c:v>280.34707317140311</c:v>
                </c:pt>
                <c:pt idx="5">
                  <c:v>267.38728377171401</c:v>
                </c:pt>
                <c:pt idx="6">
                  <c:v>246.22311768103799</c:v>
                </c:pt>
                <c:pt idx="7">
                  <c:v>217.497634119917</c:v>
                </c:pt>
                <c:pt idx="8">
                  <c:v>182.08364524790798</c:v>
                </c:pt>
              </c:numCache>
            </c:numRef>
          </c:yVal>
        </c:ser>
        <c:ser>
          <c:idx val="1"/>
          <c:order val="1"/>
          <c:tx>
            <c:v>L2-L3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MinMax_Quad!$L$22:$L$30</c:f>
              <c:numCache>
                <c:formatCode>0_ </c:formatCode>
                <c:ptCount val="9"/>
                <c:pt idx="0">
                  <c:v>255.67550027660891</c:v>
                </c:pt>
                <c:pt idx="1">
                  <c:v>282.9621548560599</c:v>
                </c:pt>
                <c:pt idx="2">
                  <c:v>301.53573808019286</c:v>
                </c:pt>
                <c:pt idx="3">
                  <c:v>310.831892870459</c:v>
                </c:pt>
                <c:pt idx="4">
                  <c:v>310.56816028302597</c:v>
                </c:pt>
                <c:pt idx="5">
                  <c:v>300.752555532011</c:v>
                </c:pt>
                <c:pt idx="6">
                  <c:v>281.68332220047603</c:v>
                </c:pt>
                <c:pt idx="7">
                  <c:v>253.93986585214896</c:v>
                </c:pt>
                <c:pt idx="8">
                  <c:v>218.365160470517</c:v>
                </c:pt>
              </c:numCache>
            </c:numRef>
          </c:yVal>
        </c:ser>
        <c:ser>
          <c:idx val="3"/>
          <c:order val="2"/>
          <c:tx>
            <c:v>L3-L4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MinMax_Quad!$O$22:$O$30</c:f>
              <c:numCache>
                <c:formatCode>0_ </c:formatCode>
                <c:ptCount val="9"/>
                <c:pt idx="0">
                  <c:v>256.10756766782811</c:v>
                </c:pt>
                <c:pt idx="1">
                  <c:v>290.49195781251683</c:v>
                </c:pt>
                <c:pt idx="2">
                  <c:v>315.99885485314491</c:v>
                </c:pt>
                <c:pt idx="3">
                  <c:v>331.85323549527186</c:v>
                </c:pt>
                <c:pt idx="4">
                  <c:v>337.57337238342905</c:v>
                </c:pt>
                <c:pt idx="5">
                  <c:v>332.98546453106997</c:v>
                </c:pt>
                <c:pt idx="6">
                  <c:v>318.22891415977989</c:v>
                </c:pt>
                <c:pt idx="7">
                  <c:v>293.75208820651397</c:v>
                </c:pt>
                <c:pt idx="8">
                  <c:v>260.29870585667078</c:v>
                </c:pt>
              </c:numCache>
            </c:numRef>
          </c:yVal>
        </c:ser>
        <c:ser>
          <c:idx val="2"/>
          <c:order val="3"/>
          <c:tx>
            <c:v>L4-L5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MinMax_Quad!$R$22:$R$30</c:f>
              <c:numCache>
                <c:formatCode>0_ </c:formatCode>
                <c:ptCount val="9"/>
                <c:pt idx="0">
                  <c:v>241.686531533899</c:v>
                </c:pt>
                <c:pt idx="1">
                  <c:v>282.21052155181093</c:v>
                </c:pt>
                <c:pt idx="2">
                  <c:v>314.08685756887377</c:v>
                </c:pt>
                <c:pt idx="3">
                  <c:v>336.34698350175813</c:v>
                </c:pt>
                <c:pt idx="4">
                  <c:v>348.31453600006995</c:v>
                </c:pt>
                <c:pt idx="5">
                  <c:v>349.6258919156661</c:v>
                </c:pt>
                <c:pt idx="6">
                  <c:v>340.24120499895793</c:v>
                </c:pt>
                <c:pt idx="7">
                  <c:v>320.44562176566996</c:v>
                </c:pt>
                <c:pt idx="8">
                  <c:v>290.84062385666113</c:v>
                </c:pt>
              </c:numCache>
            </c:numRef>
          </c:yVal>
        </c:ser>
        <c:ser>
          <c:idx val="4"/>
          <c:order val="4"/>
          <c:tx>
            <c:v>L5-Sa</c:v>
          </c:tx>
          <c:spPr>
            <a:ln w="28575"/>
          </c:spPr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MinMax_Quad!$U$22:$U$30</c:f>
              <c:numCache>
                <c:formatCode>0_ </c:formatCode>
                <c:ptCount val="9"/>
                <c:pt idx="0">
                  <c:v>178.84678252658193</c:v>
                </c:pt>
                <c:pt idx="1">
                  <c:v>225.210412783984</c:v>
                </c:pt>
                <c:pt idx="2">
                  <c:v>264.51124752679101</c:v>
                </c:pt>
                <c:pt idx="3">
                  <c:v>295.55513673486701</c:v>
                </c:pt>
                <c:pt idx="4">
                  <c:v>317.39882701905202</c:v>
                </c:pt>
                <c:pt idx="5">
                  <c:v>329.37861815965999</c:v>
                </c:pt>
                <c:pt idx="6">
                  <c:v>331.13050392841586</c:v>
                </c:pt>
                <c:pt idx="7">
                  <c:v>322.6012547088099</c:v>
                </c:pt>
                <c:pt idx="8">
                  <c:v>304.05002856483401</c:v>
                </c:pt>
              </c:numCache>
            </c:numRef>
          </c:yVal>
        </c:ser>
        <c:axId val="178094464"/>
        <c:axId val="178096000"/>
      </c:scatterChart>
      <c:valAx>
        <c:axId val="178094464"/>
        <c:scaling>
          <c:orientation val="minMax"/>
          <c:max val="40"/>
          <c:min val="-40"/>
        </c:scaling>
        <c:axPos val="b"/>
        <c:numFmt formatCode="0_ " sourceLinked="1"/>
        <c:tickLblPos val="nextTo"/>
        <c:crossAx val="178096000"/>
        <c:crossesAt val="0"/>
        <c:crossBetween val="midCat"/>
      </c:valAx>
      <c:valAx>
        <c:axId val="178096000"/>
        <c:scaling>
          <c:orientation val="minMax"/>
          <c:max val="4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178094464"/>
        <c:crossesAt val="-60"/>
        <c:crossBetween val="midCat"/>
        <c:majorUnit val="10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7.3120007743810736E-2"/>
          <c:y val="2.5198412698412692E-2"/>
          <c:w val="0.89780460032448683"/>
          <c:h val="0.87374761904761922"/>
        </c:manualLayout>
      </c:layout>
      <c:scatterChart>
        <c:scatterStyle val="lineMarker"/>
        <c:ser>
          <c:idx val="0"/>
          <c:order val="0"/>
          <c:tx>
            <c:v>L1-L2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MinMax_Quad!$I$32:$I$40</c:f>
              <c:numCache>
                <c:formatCode>0_ </c:formatCode>
                <c:ptCount val="9"/>
                <c:pt idx="0">
                  <c:v>216.38040683336311</c:v>
                </c:pt>
                <c:pt idx="1">
                  <c:v>244.17577009255888</c:v>
                </c:pt>
                <c:pt idx="2">
                  <c:v>264.47203936254186</c:v>
                </c:pt>
                <c:pt idx="3">
                  <c:v>276.65250503155011</c:v>
                </c:pt>
                <c:pt idx="4">
                  <c:v>280.347073041508</c:v>
                </c:pt>
                <c:pt idx="5">
                  <c:v>275.44348657437808</c:v>
                </c:pt>
                <c:pt idx="6">
                  <c:v>262.09073783997894</c:v>
                </c:pt>
                <c:pt idx="7">
                  <c:v>240.69455153305393</c:v>
                </c:pt>
                <c:pt idx="8">
                  <c:v>211.90501722367699</c:v>
                </c:pt>
              </c:numCache>
            </c:numRef>
          </c:yVal>
        </c:ser>
        <c:ser>
          <c:idx val="1"/>
          <c:order val="1"/>
          <c:tx>
            <c:v>L2-L3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MinMax_Quad!$L$32:$L$40</c:f>
              <c:numCache>
                <c:formatCode>0_ </c:formatCode>
                <c:ptCount val="9"/>
                <c:pt idx="0">
                  <c:v>238.32244969852806</c:v>
                </c:pt>
                <c:pt idx="1">
                  <c:v>269.463873921821</c:v>
                </c:pt>
                <c:pt idx="2">
                  <c:v>292.30236963157108</c:v>
                </c:pt>
                <c:pt idx="3">
                  <c:v>306.14398827641998</c:v>
                </c:pt>
                <c:pt idx="4">
                  <c:v>310.56816028048593</c:v>
                </c:pt>
                <c:pt idx="5">
                  <c:v>305.44046023143011</c:v>
                </c:pt>
                <c:pt idx="6">
                  <c:v>290.91668987619391</c:v>
                </c:pt>
                <c:pt idx="7">
                  <c:v>267.43815215081685</c:v>
                </c:pt>
                <c:pt idx="8">
                  <c:v>235.718214712449</c:v>
                </c:pt>
              </c:numCache>
            </c:numRef>
          </c:yVal>
        </c:ser>
        <c:ser>
          <c:idx val="3"/>
          <c:order val="2"/>
          <c:tx>
            <c:v>L3-L4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MinMax_Quad!$O$32:$O$40</c:f>
              <c:numCache>
                <c:formatCode>0_ </c:formatCode>
                <c:ptCount val="9"/>
                <c:pt idx="0">
                  <c:v>258.05687553692002</c:v>
                </c:pt>
                <c:pt idx="1">
                  <c:v>292.008249017965</c:v>
                </c:pt>
                <c:pt idx="2">
                  <c:v>317.036056585366</c:v>
                </c:pt>
                <c:pt idx="3">
                  <c:v>332.37983610265098</c:v>
                </c:pt>
                <c:pt idx="4">
                  <c:v>337.57337266998894</c:v>
                </c:pt>
                <c:pt idx="5">
                  <c:v>332.458864215039</c:v>
                </c:pt>
                <c:pt idx="6">
                  <c:v>317.19171153888885</c:v>
                </c:pt>
                <c:pt idx="7">
                  <c:v>292.23580131861399</c:v>
                </c:pt>
                <c:pt idx="8">
                  <c:v>258.34940295711397</c:v>
                </c:pt>
              </c:numCache>
            </c:numRef>
          </c:yVal>
        </c:ser>
        <c:ser>
          <c:idx val="2"/>
          <c:order val="3"/>
          <c:tx>
            <c:v>L4-L5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MinMax_Quad!$R$32:$R$40</c:f>
              <c:numCache>
                <c:formatCode>0_ </c:formatCode>
                <c:ptCount val="9"/>
                <c:pt idx="0">
                  <c:v>264.5481320188199</c:v>
                </c:pt>
                <c:pt idx="1">
                  <c:v>299.99369098630899</c:v>
                </c:pt>
                <c:pt idx="2">
                  <c:v>326.25125761168391</c:v>
                </c:pt>
                <c:pt idx="3">
                  <c:v>342.52301088172601</c:v>
                </c:pt>
                <c:pt idx="4">
                  <c:v>348.31453718459704</c:v>
                </c:pt>
                <c:pt idx="5">
                  <c:v>343.44986529929997</c:v>
                </c:pt>
                <c:pt idx="6">
                  <c:v>328.07680373607286</c:v>
                </c:pt>
                <c:pt idx="7">
                  <c:v>302.66245513450122</c:v>
                </c:pt>
                <c:pt idx="8">
                  <c:v>267.97902957876897</c:v>
                </c:pt>
              </c:numCache>
            </c:numRef>
          </c:yVal>
        </c:ser>
        <c:ser>
          <c:idx val="4"/>
          <c:order val="4"/>
          <c:tx>
            <c:v>L5-Sa</c:v>
          </c:tx>
          <c:spPr>
            <a:ln w="28575"/>
          </c:spPr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MinMax_Quad!$U$32:$U$40</c:f>
              <c:numCache>
                <c:formatCode>0_ </c:formatCode>
                <c:ptCount val="9"/>
                <c:pt idx="0">
                  <c:v>237.07888166204094</c:v>
                </c:pt>
                <c:pt idx="1">
                  <c:v>270.50694948785394</c:v>
                </c:pt>
                <c:pt idx="2">
                  <c:v>295.49589701283696</c:v>
                </c:pt>
                <c:pt idx="3">
                  <c:v>311.28645547718571</c:v>
                </c:pt>
                <c:pt idx="4">
                  <c:v>317.39882988834398</c:v>
                </c:pt>
                <c:pt idx="5">
                  <c:v>313.64730101022298</c:v>
                </c:pt>
                <c:pt idx="6">
                  <c:v>300.14585305977016</c:v>
                </c:pt>
                <c:pt idx="7">
                  <c:v>277.30471760740704</c:v>
                </c:pt>
                <c:pt idx="8">
                  <c:v>245.81793672950798</c:v>
                </c:pt>
              </c:numCache>
            </c:numRef>
          </c:yVal>
        </c:ser>
        <c:axId val="178809088"/>
        <c:axId val="184594432"/>
      </c:scatterChart>
      <c:valAx>
        <c:axId val="178809088"/>
        <c:scaling>
          <c:orientation val="minMax"/>
          <c:max val="40"/>
          <c:min val="-40"/>
        </c:scaling>
        <c:axPos val="b"/>
        <c:numFmt formatCode="0_ " sourceLinked="1"/>
        <c:tickLblPos val="nextTo"/>
        <c:crossAx val="184594432"/>
        <c:crossesAt val="0"/>
        <c:crossBetween val="midCat"/>
      </c:valAx>
      <c:valAx>
        <c:axId val="184594432"/>
        <c:scaling>
          <c:orientation val="minMax"/>
          <c:max val="4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178809088"/>
        <c:crossesAt val="-60"/>
        <c:crossBetween val="midCat"/>
        <c:majorUnit val="10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2.91344730522087E-2"/>
          <c:w val="0.89780460032448683"/>
          <c:h val="0.90101009758857009"/>
        </c:manualLayout>
      </c:layout>
      <c:scatterChart>
        <c:scatterStyle val="lineMarker"/>
        <c:ser>
          <c:idx val="0"/>
          <c:order val="0"/>
          <c:tx>
            <c:v>L1-L2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MinMax_Quad!$H$2:$H$10</c:f>
              <c:numCache>
                <c:formatCode>0_ </c:formatCode>
                <c:ptCount val="9"/>
                <c:pt idx="0">
                  <c:v>-106.54563227354798</c:v>
                </c:pt>
                <c:pt idx="1">
                  <c:v>-56.16671639418562</c:v>
                </c:pt>
                <c:pt idx="2">
                  <c:v>-4.1135171909729085</c:v>
                </c:pt>
                <c:pt idx="3">
                  <c:v>48.032347123163596</c:v>
                </c:pt>
                <c:pt idx="4">
                  <c:v>98.686455036271269</c:v>
                </c:pt>
                <c:pt idx="5">
                  <c:v>146.30971635570307</c:v>
                </c:pt>
                <c:pt idx="6">
                  <c:v>189.45509216362404</c:v>
                </c:pt>
                <c:pt idx="7">
                  <c:v>226.81166413130188</c:v>
                </c:pt>
                <c:pt idx="8">
                  <c:v>257.24435962907</c:v>
                </c:pt>
              </c:numCache>
            </c:numRef>
          </c:yVal>
        </c:ser>
        <c:ser>
          <c:idx val="1"/>
          <c:order val="1"/>
          <c:tx>
            <c:v>L2-L3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MinMax_Quad!$K$2:$K$10</c:f>
              <c:numCache>
                <c:formatCode>0_ </c:formatCode>
                <c:ptCount val="9"/>
                <c:pt idx="0">
                  <c:v>-158.42248099992204</c:v>
                </c:pt>
                <c:pt idx="1">
                  <c:v>-107.73146281559301</c:v>
                </c:pt>
                <c:pt idx="2">
                  <c:v>-53.7918744061555</c:v>
                </c:pt>
                <c:pt idx="3">
                  <c:v>1.7573492944033895</c:v>
                </c:pt>
                <c:pt idx="4">
                  <c:v>57.228377287098503</c:v>
                </c:pt>
                <c:pt idx="5">
                  <c:v>110.93576044477302</c:v>
                </c:pt>
                <c:pt idx="6">
                  <c:v>161.24759456673891</c:v>
                </c:pt>
                <c:pt idx="7">
                  <c:v>206.63521464126595</c:v>
                </c:pt>
                <c:pt idx="8">
                  <c:v>245.71952777721498</c:v>
                </c:pt>
              </c:numCache>
            </c:numRef>
          </c:yVal>
        </c:ser>
        <c:ser>
          <c:idx val="3"/>
          <c:order val="2"/>
          <c:tx>
            <c:v>L3-L4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MinMax_Quad!$N$2:$N$10</c:f>
              <c:numCache>
                <c:formatCode>0_ </c:formatCode>
                <c:ptCount val="9"/>
                <c:pt idx="0">
                  <c:v>-223.09208950445699</c:v>
                </c:pt>
                <c:pt idx="1">
                  <c:v>-175.30279867876601</c:v>
                </c:pt>
                <c:pt idx="2">
                  <c:v>-122.18790886445996</c:v>
                </c:pt>
                <c:pt idx="3">
                  <c:v>-65.361296336235199</c:v>
                </c:pt>
                <c:pt idx="4">
                  <c:v>-6.5496052224429899</c:v>
                </c:pt>
                <c:pt idx="5">
                  <c:v>52.460211591617885</c:v>
                </c:pt>
                <c:pt idx="6">
                  <c:v>109.87513632322295</c:v>
                </c:pt>
                <c:pt idx="7">
                  <c:v>163.95068215712504</c:v>
                </c:pt>
                <c:pt idx="8">
                  <c:v>213.04377724687592</c:v>
                </c:pt>
              </c:numCache>
            </c:numRef>
          </c:yVal>
        </c:ser>
        <c:ser>
          <c:idx val="2"/>
          <c:order val="3"/>
          <c:tx>
            <c:v>L4-L5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MinMax_Quad!$Q$2:$Q$10</c:f>
              <c:numCache>
                <c:formatCode>0_ </c:formatCode>
                <c:ptCount val="9"/>
                <c:pt idx="0">
                  <c:v>-283.60778870758099</c:v>
                </c:pt>
                <c:pt idx="1">
                  <c:v>-241.17606242700498</c:v>
                </c:pt>
                <c:pt idx="2">
                  <c:v>-191.404016125536</c:v>
                </c:pt>
                <c:pt idx="3">
                  <c:v>-135.80395460751694</c:v>
                </c:pt>
                <c:pt idx="4">
                  <c:v>-76.065254317982181</c:v>
                </c:pt>
                <c:pt idx="5">
                  <c:v>-14.003034673872802</c:v>
                </c:pt>
                <c:pt idx="6">
                  <c:v>48.496940391454103</c:v>
                </c:pt>
                <c:pt idx="7">
                  <c:v>109.53567791487798</c:v>
                </c:pt>
                <c:pt idx="8">
                  <c:v>167.25853282056599</c:v>
                </c:pt>
              </c:numCache>
            </c:numRef>
          </c:yVal>
        </c:ser>
        <c:ser>
          <c:idx val="4"/>
          <c:order val="4"/>
          <c:tx>
            <c:v>L5-Sa</c:v>
          </c:tx>
          <c:spPr>
            <a:ln w="28575"/>
          </c:spPr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MinMax_Quad!$T$2:$T$10</c:f>
              <c:numCache>
                <c:formatCode>0_ </c:formatCode>
                <c:ptCount val="9"/>
                <c:pt idx="0">
                  <c:v>-353.95249692631904</c:v>
                </c:pt>
                <c:pt idx="1">
                  <c:v>-327.07294085253704</c:v>
                </c:pt>
                <c:pt idx="2">
                  <c:v>-290.13599529539403</c:v>
                </c:pt>
                <c:pt idx="3">
                  <c:v>-244.26397419717688</c:v>
                </c:pt>
                <c:pt idx="4">
                  <c:v>-190.85067434387901</c:v>
                </c:pt>
                <c:pt idx="5">
                  <c:v>-131.51902135978901</c:v>
                </c:pt>
                <c:pt idx="6">
                  <c:v>-68.071810102578354</c:v>
                </c:pt>
                <c:pt idx="7">
                  <c:v>-2.4368170543187788</c:v>
                </c:pt>
                <c:pt idx="8">
                  <c:v>63.391658690748685</c:v>
                </c:pt>
              </c:numCache>
            </c:numRef>
          </c:yVal>
        </c:ser>
        <c:axId val="184852480"/>
        <c:axId val="184854016"/>
      </c:scatterChart>
      <c:valAx>
        <c:axId val="184852480"/>
        <c:scaling>
          <c:orientation val="minMax"/>
          <c:max val="40"/>
          <c:min val="-40"/>
        </c:scaling>
        <c:axPos val="b"/>
        <c:numFmt formatCode="0_ " sourceLinked="1"/>
        <c:tickLblPos val="nextTo"/>
        <c:crossAx val="184854016"/>
        <c:crossesAt val="-1000"/>
        <c:crossBetween val="midCat"/>
      </c:valAx>
      <c:valAx>
        <c:axId val="184854016"/>
        <c:scaling>
          <c:orientation val="minMax"/>
          <c:max val="400"/>
          <c:min val="-4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extTo"/>
        <c:crossAx val="184852480"/>
        <c:crossesAt val="-40"/>
        <c:crossBetween val="midCat"/>
        <c:majorUnit val="200"/>
      </c:valAx>
    </c:plotArea>
    <c:legend>
      <c:legendPos val="r"/>
      <c:layout>
        <c:manualLayout>
          <c:xMode val="edge"/>
          <c:yMode val="edge"/>
          <c:x val="0.17403858024691363"/>
          <c:y val="5.3519841269841224E-2"/>
          <c:w val="0.63512924382716063"/>
          <c:h val="0.20452698412698422"/>
        </c:manualLayout>
      </c:layout>
    </c:legend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3.0238095238095241E-2"/>
          <c:w val="0.89780460032448683"/>
          <c:h val="0.85860277777777783"/>
        </c:manualLayout>
      </c:layout>
      <c:scatterChart>
        <c:scatterStyle val="lineMarker"/>
        <c:ser>
          <c:idx val="0"/>
          <c:order val="0"/>
          <c:tx>
            <c:v>L1-L2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MinMax_Quad!$H$12:$H$20</c:f>
              <c:numCache>
                <c:formatCode>0_ </c:formatCode>
                <c:ptCount val="9"/>
                <c:pt idx="0">
                  <c:v>-82.176322425766472</c:v>
                </c:pt>
                <c:pt idx="1">
                  <c:v>-37.210759695567397</c:v>
                </c:pt>
                <c:pt idx="2">
                  <c:v>8.8531185445784395</c:v>
                </c:pt>
                <c:pt idx="3">
                  <c:v>54.615682116499912</c:v>
                </c:pt>
                <c:pt idx="4">
                  <c:v>98.686454011932781</c:v>
                </c:pt>
                <c:pt idx="5">
                  <c:v>139.72637063413694</c:v>
                </c:pt>
                <c:pt idx="6">
                  <c:v>176.48845422703906</c:v>
                </c:pt>
                <c:pt idx="7">
                  <c:v>207.855706731575</c:v>
                </c:pt>
                <c:pt idx="8">
                  <c:v>232.87504943441701</c:v>
                </c:pt>
              </c:numCache>
            </c:numRef>
          </c:yVal>
        </c:ser>
        <c:ser>
          <c:idx val="1"/>
          <c:order val="1"/>
          <c:tx>
            <c:v>L2-L3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MinMax_Quad!$K$12:$K$20</c:f>
              <c:numCache>
                <c:formatCode>0_ </c:formatCode>
                <c:ptCount val="9"/>
                <c:pt idx="0">
                  <c:v>-131.35009878833606</c:v>
                </c:pt>
                <c:pt idx="1">
                  <c:v>-86.672888987676046</c:v>
                </c:pt>
                <c:pt idx="2">
                  <c:v>-39.386963299941485</c:v>
                </c:pt>
                <c:pt idx="3">
                  <c:v>9.0709157242779259</c:v>
                </c:pt>
                <c:pt idx="4">
                  <c:v>57.228376163528829</c:v>
                </c:pt>
                <c:pt idx="5">
                  <c:v>103.62218248319496</c:v>
                </c:pt>
                <c:pt idx="6">
                  <c:v>146.84268177125094</c:v>
                </c:pt>
                <c:pt idx="7">
                  <c:v>185.57664009583698</c:v>
                </c:pt>
                <c:pt idx="8">
                  <c:v>218.64714468241306</c:v>
                </c:pt>
              </c:numCache>
            </c:numRef>
          </c:yVal>
        </c:ser>
        <c:ser>
          <c:idx val="3"/>
          <c:order val="2"/>
          <c:tx>
            <c:v>L3-L4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MinMax_Quad!$N$12:$N$20</c:f>
              <c:numCache>
                <c:formatCode>0_ </c:formatCode>
                <c:ptCount val="9"/>
                <c:pt idx="0">
                  <c:v>-193.87652555577799</c:v>
                </c:pt>
                <c:pt idx="1">
                  <c:v>-152.57712521031598</c:v>
                </c:pt>
                <c:pt idx="2">
                  <c:v>-106.642633966171</c:v>
                </c:pt>
                <c:pt idx="3">
                  <c:v>-57.468752153183502</c:v>
                </c:pt>
                <c:pt idx="4">
                  <c:v>-6.5496064149565418</c:v>
                </c:pt>
                <c:pt idx="5">
                  <c:v>44.567655231875115</c:v>
                </c:pt>
                <c:pt idx="6">
                  <c:v>94.32986016437458</c:v>
                </c:pt>
                <c:pt idx="7">
                  <c:v>141.22500800798605</c:v>
                </c:pt>
                <c:pt idx="8">
                  <c:v>183.82821175066206</c:v>
                </c:pt>
              </c:numCache>
            </c:numRef>
          </c:yVal>
        </c:ser>
        <c:ser>
          <c:idx val="2"/>
          <c:order val="3"/>
          <c:tx>
            <c:v>L4-L5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MinMax_Quad!$Q$12:$Q$20</c:f>
              <c:numCache>
                <c:formatCode>0_ </c:formatCode>
                <c:ptCount val="9"/>
                <c:pt idx="0">
                  <c:v>-253.40547179451193</c:v>
                </c:pt>
                <c:pt idx="1">
                  <c:v>-217.68283116277505</c:v>
                </c:pt>
                <c:pt idx="2">
                  <c:v>-175.333700250292</c:v>
                </c:pt>
                <c:pt idx="3">
                  <c:v>-127.644840293878</c:v>
                </c:pt>
                <c:pt idx="4">
                  <c:v>-76.065255534699389</c:v>
                </c:pt>
                <c:pt idx="5">
                  <c:v>-22.162161331308699</c:v>
                </c:pt>
                <c:pt idx="6">
                  <c:v>32.4266237318568</c:v>
                </c:pt>
                <c:pt idx="7">
                  <c:v>86.042446060668581</c:v>
                </c:pt>
                <c:pt idx="8">
                  <c:v>137.05621358613305</c:v>
                </c:pt>
              </c:numCache>
            </c:numRef>
          </c:yVal>
        </c:ser>
        <c:ser>
          <c:idx val="4"/>
          <c:order val="4"/>
          <c:tx>
            <c:v>L5-Sa</c:v>
          </c:tx>
          <c:spPr>
            <a:ln w="28575"/>
          </c:spPr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MinMax_Quad!$T$12:$T$20</c:f>
              <c:numCache>
                <c:formatCode>0_ </c:formatCode>
                <c:ptCount val="9"/>
                <c:pt idx="0">
                  <c:v>-325.99574007199487</c:v>
                </c:pt>
                <c:pt idx="1">
                  <c:v>-305.32644469532408</c:v>
                </c:pt>
                <c:pt idx="2">
                  <c:v>-275.26051594307086</c:v>
                </c:pt>
                <c:pt idx="3">
                  <c:v>-236.711494808335</c:v>
                </c:pt>
                <c:pt idx="4">
                  <c:v>-190.850675445902</c:v>
                </c:pt>
                <c:pt idx="5">
                  <c:v>-139.07151249102293</c:v>
                </c:pt>
                <c:pt idx="6">
                  <c:v>-82.947289639429528</c:v>
                </c:pt>
                <c:pt idx="7">
                  <c:v>-24.183313547483088</c:v>
                </c:pt>
                <c:pt idx="8">
                  <c:v>35.434898748842095</c:v>
                </c:pt>
              </c:numCache>
            </c:numRef>
          </c:yVal>
        </c:ser>
        <c:axId val="184920320"/>
        <c:axId val="184934400"/>
      </c:scatterChart>
      <c:valAx>
        <c:axId val="184920320"/>
        <c:scaling>
          <c:orientation val="minMax"/>
          <c:max val="40"/>
          <c:min val="-40"/>
        </c:scaling>
        <c:axPos val="b"/>
        <c:numFmt formatCode="0_ " sourceLinked="1"/>
        <c:tickLblPos val="nextTo"/>
        <c:crossAx val="184934400"/>
        <c:crossesAt val="-1000"/>
        <c:crossBetween val="midCat"/>
      </c:valAx>
      <c:valAx>
        <c:axId val="184934400"/>
        <c:scaling>
          <c:orientation val="minMax"/>
          <c:max val="400"/>
          <c:min val="-4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184920320"/>
        <c:crossesAt val="-60"/>
        <c:crossBetween val="midCat"/>
        <c:majorUnit val="20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3.0238095238095241E-2"/>
          <c:w val="0.89780460032448683"/>
          <c:h val="0.85860277777777783"/>
        </c:manualLayout>
      </c:layout>
      <c:scatterChart>
        <c:scatterStyle val="lineMarker"/>
        <c:ser>
          <c:idx val="0"/>
          <c:order val="0"/>
          <c:tx>
            <c:v>L1-L2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MinMax_Quad!$H$22:$H$30</c:f>
              <c:numCache>
                <c:formatCode>0_ </c:formatCode>
                <c:ptCount val="9"/>
                <c:pt idx="0">
                  <c:v>-15.598132635986603</c:v>
                </c:pt>
                <c:pt idx="1">
                  <c:v>14.577879232521603</c:v>
                </c:pt>
                <c:pt idx="2">
                  <c:v>44.278634864945403</c:v>
                </c:pt>
                <c:pt idx="3">
                  <c:v>72.601686895007305</c:v>
                </c:pt>
                <c:pt idx="4">
                  <c:v>98.686453673301202</c:v>
                </c:pt>
                <c:pt idx="5">
                  <c:v>121.74036593192503</c:v>
                </c:pt>
                <c:pt idx="6">
                  <c:v>141.06293987419104</c:v>
                </c:pt>
                <c:pt idx="7">
                  <c:v>156.06706924091199</c:v>
                </c:pt>
                <c:pt idx="8">
                  <c:v>166.29686203910089</c:v>
                </c:pt>
              </c:numCache>
            </c:numRef>
          </c:yVal>
        </c:ser>
        <c:ser>
          <c:idx val="1"/>
          <c:order val="1"/>
          <c:tx>
            <c:v>L2-L3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MinMax_Quad!$K$22:$K$30</c:f>
              <c:numCache>
                <c:formatCode>0_ </c:formatCode>
                <c:ptCount val="9"/>
                <c:pt idx="0">
                  <c:v>-57.386977397170497</c:v>
                </c:pt>
                <c:pt idx="1">
                  <c:v>-29.13979263413939</c:v>
                </c:pt>
                <c:pt idx="2">
                  <c:v>-3.2007352058453016E-2</c:v>
                </c:pt>
                <c:pt idx="3">
                  <c:v>29.051949283158294</c:v>
                </c:pt>
                <c:pt idx="4">
                  <c:v>57.228374870073615</c:v>
                </c:pt>
                <c:pt idx="5">
                  <c:v>83.641149012050576</c:v>
                </c:pt>
                <c:pt idx="6">
                  <c:v>107.48772729401203</c:v>
                </c:pt>
                <c:pt idx="7">
                  <c:v>128.04354539602093</c:v>
                </c:pt>
                <c:pt idx="8">
                  <c:v>144.68402563579997</c:v>
                </c:pt>
              </c:numCache>
            </c:numRef>
          </c:yVal>
        </c:ser>
        <c:ser>
          <c:idx val="3"/>
          <c:order val="2"/>
          <c:tx>
            <c:v>L3-L4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MinMax_Quad!$N$22:$N$30</c:f>
              <c:numCache>
                <c:formatCode>0_ </c:formatCode>
                <c:ptCount val="9"/>
                <c:pt idx="0">
                  <c:v>-114.05812178404302</c:v>
                </c:pt>
                <c:pt idx="1">
                  <c:v>-90.489427185724878</c:v>
                </c:pt>
                <c:pt idx="2">
                  <c:v>-64.172147611246189</c:v>
                </c:pt>
                <c:pt idx="3">
                  <c:v>-35.905922403431497</c:v>
                </c:pt>
                <c:pt idx="4">
                  <c:v>-6.5496084079535333</c:v>
                </c:pt>
                <c:pt idx="5">
                  <c:v>23.00482560808641</c:v>
                </c:pt>
                <c:pt idx="6">
                  <c:v>51.859374882575914</c:v>
                </c:pt>
                <c:pt idx="7">
                  <c:v>79.137312559430072</c:v>
                </c:pt>
                <c:pt idx="8">
                  <c:v>104.009810179949</c:v>
                </c:pt>
              </c:numCache>
            </c:numRef>
          </c:yVal>
        </c:ser>
        <c:ser>
          <c:idx val="2"/>
          <c:order val="3"/>
          <c:tx>
            <c:v>L4-L5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MinMax_Quad!$Q$22:$Q$30</c:f>
              <c:numCache>
                <c:formatCode>0_ </c:formatCode>
                <c:ptCount val="9"/>
                <c:pt idx="0">
                  <c:v>-170.89120769623005</c:v>
                </c:pt>
                <c:pt idx="1">
                  <c:v>-153.49812558289506</c:v>
                </c:pt>
                <c:pt idx="2">
                  <c:v>-131.42877688155104</c:v>
                </c:pt>
                <c:pt idx="3">
                  <c:v>-105.35372780915797</c:v>
                </c:pt>
                <c:pt idx="4">
                  <c:v>-76.065258248779102</c:v>
                </c:pt>
                <c:pt idx="5">
                  <c:v>-44.453273643466986</c:v>
                </c:pt>
                <c:pt idx="6">
                  <c:v>-11.4782989988268</c:v>
                </c:pt>
                <c:pt idx="7">
                  <c:v>21.857743270848491</c:v>
                </c:pt>
                <c:pt idx="8">
                  <c:v>54.541951654166475</c:v>
                </c:pt>
              </c:numCache>
            </c:numRef>
          </c:yVal>
        </c:ser>
        <c:ser>
          <c:idx val="4"/>
          <c:order val="4"/>
          <c:tx>
            <c:v>L5-Sa</c:v>
          </c:tx>
          <c:spPr>
            <a:ln w="28575"/>
          </c:spPr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MinMax_Quad!$T$22:$T$30</c:f>
              <c:numCache>
                <c:formatCode>0_ </c:formatCode>
                <c:ptCount val="9"/>
                <c:pt idx="0">
                  <c:v>-249.61645810880498</c:v>
                </c:pt>
                <c:pt idx="1">
                  <c:v>-245.91390988482198</c:v>
                </c:pt>
                <c:pt idx="2">
                  <c:v>-234.61994837560306</c:v>
                </c:pt>
                <c:pt idx="3">
                  <c:v>-216.07773914438698</c:v>
                </c:pt>
                <c:pt idx="4">
                  <c:v>-190.85067801695899</c:v>
                </c:pt>
                <c:pt idx="5">
                  <c:v>-159.70526776281395</c:v>
                </c:pt>
                <c:pt idx="6">
                  <c:v>-123.58785691846801</c:v>
                </c:pt>
                <c:pt idx="7">
                  <c:v>-83.595847874379672</c:v>
                </c:pt>
                <c:pt idx="8">
                  <c:v>-40.944381601443872</c:v>
                </c:pt>
              </c:numCache>
            </c:numRef>
          </c:yVal>
        </c:ser>
        <c:axId val="185110912"/>
        <c:axId val="185112448"/>
      </c:scatterChart>
      <c:valAx>
        <c:axId val="185110912"/>
        <c:scaling>
          <c:orientation val="minMax"/>
          <c:max val="40"/>
          <c:min val="-40"/>
        </c:scaling>
        <c:axPos val="b"/>
        <c:numFmt formatCode="0_ " sourceLinked="1"/>
        <c:tickLblPos val="nextTo"/>
        <c:crossAx val="185112448"/>
        <c:crossesAt val="-1000"/>
        <c:crossBetween val="midCat"/>
      </c:valAx>
      <c:valAx>
        <c:axId val="185112448"/>
        <c:scaling>
          <c:orientation val="minMax"/>
          <c:max val="400"/>
          <c:min val="-4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185110912"/>
        <c:crossesAt val="-60"/>
        <c:crossBetween val="midCat"/>
        <c:majorUnit val="20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3.0238095238095241E-2"/>
          <c:w val="0.89780460032448683"/>
          <c:h val="0.85860277777777783"/>
        </c:manualLayout>
      </c:layout>
      <c:scatterChart>
        <c:scatterStyle val="lineMarker"/>
        <c:ser>
          <c:idx val="0"/>
          <c:order val="0"/>
          <c:tx>
            <c:v>L1-L2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MinMax_Quad!$H$12:$H$20</c:f>
              <c:numCache>
                <c:formatCode>0_ </c:formatCode>
                <c:ptCount val="9"/>
                <c:pt idx="0">
                  <c:v>145.61767636442099</c:v>
                </c:pt>
                <c:pt idx="1">
                  <c:v>140.25676862723799</c:v>
                </c:pt>
                <c:pt idx="2">
                  <c:v>132.37656639249005</c:v>
                </c:pt>
                <c:pt idx="3">
                  <c:v>121.58882107643196</c:v>
                </c:pt>
                <c:pt idx="4">
                  <c:v>107.44971194702703</c:v>
                </c:pt>
                <c:pt idx="5">
                  <c:v>149.07848212086594</c:v>
                </c:pt>
                <c:pt idx="6">
                  <c:v>244.41172688579607</c:v>
                </c:pt>
                <c:pt idx="7">
                  <c:v>331.40206367143111</c:v>
                </c:pt>
                <c:pt idx="8">
                  <c:v>408.27479873684001</c:v>
                </c:pt>
              </c:numCache>
            </c:numRef>
          </c:yVal>
        </c:ser>
        <c:ser>
          <c:idx val="1"/>
          <c:order val="1"/>
          <c:tx>
            <c:v>L2-L3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MinMax_Quad!$K$12:$K$20</c:f>
              <c:numCache>
                <c:formatCode>0_ </c:formatCode>
                <c:ptCount val="9"/>
                <c:pt idx="0">
                  <c:v>28.228484175775186</c:v>
                </c:pt>
                <c:pt idx="1">
                  <c:v>34.600824800337485</c:v>
                </c:pt>
                <c:pt idx="2">
                  <c:v>41.465362840961731</c:v>
                </c:pt>
                <c:pt idx="3">
                  <c:v>48.694488064536003</c:v>
                </c:pt>
                <c:pt idx="4">
                  <c:v>56.224463251911097</c:v>
                </c:pt>
                <c:pt idx="5">
                  <c:v>90.083075902265875</c:v>
                </c:pt>
                <c:pt idx="6">
                  <c:v>146.00318749561799</c:v>
                </c:pt>
                <c:pt idx="7">
                  <c:v>198.22585818136193</c:v>
                </c:pt>
                <c:pt idx="8">
                  <c:v>245.35723610404006</c:v>
                </c:pt>
              </c:numCache>
            </c:numRef>
          </c:yVal>
        </c:ser>
        <c:ser>
          <c:idx val="3"/>
          <c:order val="2"/>
          <c:tx>
            <c:v>L3-L4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MinMax_Quad!$N$12:$N$20</c:f>
              <c:numCache>
                <c:formatCode>0_ </c:formatCode>
                <c:ptCount val="9"/>
                <c:pt idx="0">
                  <c:v>-212.16608623531499</c:v>
                </c:pt>
                <c:pt idx="1">
                  <c:v>-172.170124848814</c:v>
                </c:pt>
                <c:pt idx="2">
                  <c:v>-125.97298527965195</c:v>
                </c:pt>
                <c:pt idx="3">
                  <c:v>-79.698946965907894</c:v>
                </c:pt>
                <c:pt idx="4">
                  <c:v>-24.594749024046902</c:v>
                </c:pt>
                <c:pt idx="5">
                  <c:v>-2.2371793809730698</c:v>
                </c:pt>
                <c:pt idx="6">
                  <c:v>-2.79001110807928</c:v>
                </c:pt>
                <c:pt idx="7">
                  <c:v>-2.2348074237381081</c:v>
                </c:pt>
                <c:pt idx="8">
                  <c:v>-2.9122912857266301</c:v>
                </c:pt>
              </c:numCache>
            </c:numRef>
          </c:yVal>
        </c:ser>
        <c:ser>
          <c:idx val="2"/>
          <c:order val="3"/>
          <c:tx>
            <c:v>L4-L5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MinMax_Quad!$Q$12:$Q$20</c:f>
              <c:numCache>
                <c:formatCode>0_ </c:formatCode>
                <c:ptCount val="9"/>
                <c:pt idx="0">
                  <c:v>-279.15396626863395</c:v>
                </c:pt>
                <c:pt idx="1">
                  <c:v>-234.73130149179798</c:v>
                </c:pt>
                <c:pt idx="2">
                  <c:v>-185.47594768284</c:v>
                </c:pt>
                <c:pt idx="3">
                  <c:v>-131.15264849209206</c:v>
                </c:pt>
                <c:pt idx="4">
                  <c:v>-80.120703816650519</c:v>
                </c:pt>
                <c:pt idx="5">
                  <c:v>-73.148288714800373</c:v>
                </c:pt>
                <c:pt idx="6">
                  <c:v>-75.668228683770096</c:v>
                </c:pt>
                <c:pt idx="7">
                  <c:v>-84.710059653280894</c:v>
                </c:pt>
                <c:pt idx="8">
                  <c:v>-92.498707613261473</c:v>
                </c:pt>
              </c:numCache>
            </c:numRef>
          </c:yVal>
        </c:ser>
        <c:ser>
          <c:idx val="4"/>
          <c:order val="4"/>
          <c:tx>
            <c:v>L5-Sa</c:v>
          </c:tx>
          <c:spPr>
            <a:ln w="28575"/>
          </c:spPr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MinMax_Quad!$T$12:$T$20</c:f>
              <c:numCache>
                <c:formatCode>0_ </c:formatCode>
                <c:ptCount val="9"/>
                <c:pt idx="0">
                  <c:v>-767.58020350255504</c:v>
                </c:pt>
                <c:pt idx="1">
                  <c:v>-658.01535304579295</c:v>
                </c:pt>
                <c:pt idx="2">
                  <c:v>-530.94618299359797</c:v>
                </c:pt>
                <c:pt idx="3">
                  <c:v>-391.22279326425786</c:v>
                </c:pt>
                <c:pt idx="4">
                  <c:v>-245.66324801996299</c:v>
                </c:pt>
                <c:pt idx="5">
                  <c:v>-292.46801055231884</c:v>
                </c:pt>
                <c:pt idx="6">
                  <c:v>-426.024006387631</c:v>
                </c:pt>
                <c:pt idx="7">
                  <c:v>-561.43739078181079</c:v>
                </c:pt>
                <c:pt idx="8">
                  <c:v>-681.85744132770378</c:v>
                </c:pt>
              </c:numCache>
            </c:numRef>
          </c:yVal>
        </c:ser>
        <c:axId val="150282624"/>
        <c:axId val="150284928"/>
      </c:scatterChart>
      <c:valAx>
        <c:axId val="150282624"/>
        <c:scaling>
          <c:orientation val="minMax"/>
          <c:max val="40"/>
          <c:min val="-40"/>
        </c:scaling>
        <c:axPos val="b"/>
        <c:numFmt formatCode="0_ " sourceLinked="1"/>
        <c:tickLblPos val="nextTo"/>
        <c:crossAx val="150284928"/>
        <c:crossesAt val="-1000"/>
        <c:crossBetween val="midCat"/>
      </c:valAx>
      <c:valAx>
        <c:axId val="150284928"/>
        <c:scaling>
          <c:orientation val="minMax"/>
          <c:max val="500"/>
          <c:min val="-10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150282624"/>
        <c:crossesAt val="-60"/>
        <c:crossBetween val="midCat"/>
        <c:majorUnit val="30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7.3120007743810736E-2"/>
          <c:y val="2.5198412698412692E-2"/>
          <c:w val="0.89780460032448683"/>
          <c:h val="0.87374761904761922"/>
        </c:manualLayout>
      </c:layout>
      <c:scatterChart>
        <c:scatterStyle val="lineMarker"/>
        <c:ser>
          <c:idx val="0"/>
          <c:order val="0"/>
          <c:tx>
            <c:v>L1-L2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MinMax_Quad!$H$32:$H$40</c:f>
              <c:numCache>
                <c:formatCode>0_ </c:formatCode>
                <c:ptCount val="9"/>
                <c:pt idx="0">
                  <c:v>69.001321338361279</c:v>
                </c:pt>
                <c:pt idx="1">
                  <c:v>80.384584904265296</c:v>
                </c:pt>
                <c:pt idx="2">
                  <c:v>89.293063205518735</c:v>
                </c:pt>
                <c:pt idx="3">
                  <c:v>95.456111466942247</c:v>
                </c:pt>
                <c:pt idx="4">
                  <c:v>98.686455098628471</c:v>
                </c:pt>
                <c:pt idx="5">
                  <c:v>98.885942190997071</c:v>
                </c:pt>
                <c:pt idx="6">
                  <c:v>96.048511254142326</c:v>
                </c:pt>
                <c:pt idx="7">
                  <c:v>90.26035862207948</c:v>
                </c:pt>
                <c:pt idx="8">
                  <c:v>81.697414020356902</c:v>
                </c:pt>
              </c:numCache>
            </c:numRef>
          </c:yVal>
        </c:ser>
        <c:ser>
          <c:idx val="1"/>
          <c:order val="1"/>
          <c:tx>
            <c:v>L2-L3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MinMax_Quad!$K$32:$K$40</c:f>
              <c:numCache>
                <c:formatCode>0_ </c:formatCode>
                <c:ptCount val="9"/>
                <c:pt idx="0">
                  <c:v>36.596347291748394</c:v>
                </c:pt>
                <c:pt idx="1">
                  <c:v>43.966269065448884</c:v>
                </c:pt>
                <c:pt idx="2">
                  <c:v>49.975474683537584</c:v>
                </c:pt>
                <c:pt idx="3">
                  <c:v>54.441413824342185</c:v>
                </c:pt>
                <c:pt idx="4">
                  <c:v>57.228377351320013</c:v>
                </c:pt>
                <c:pt idx="5">
                  <c:v>58.251685775242962</c:v>
                </c:pt>
                <c:pt idx="6">
                  <c:v>57.480244753742554</c:v>
                </c:pt>
                <c:pt idx="7">
                  <c:v>54.937477643892883</c:v>
                </c:pt>
                <c:pt idx="8">
                  <c:v>50.700705864669111</c:v>
                </c:pt>
              </c:numCache>
            </c:numRef>
          </c:yVal>
        </c:ser>
        <c:ser>
          <c:idx val="3"/>
          <c:order val="2"/>
          <c:tx>
            <c:v>L3-L4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MinMax_Quad!$N$32:$N$40</c:f>
              <c:numCache>
                <c:formatCode>0_ </c:formatCode>
                <c:ptCount val="9"/>
                <c:pt idx="0">
                  <c:v>-12.6346189108479</c:v>
                </c:pt>
                <c:pt idx="1">
                  <c:v>-11.595933850455404</c:v>
                </c:pt>
                <c:pt idx="2">
                  <c:v>-10.205828780744298</c:v>
                </c:pt>
                <c:pt idx="3">
                  <c:v>-8.5065035755922445</c:v>
                </c:pt>
                <c:pt idx="4">
                  <c:v>-6.5496051579162797</c:v>
                </c:pt>
                <c:pt idx="5">
                  <c:v>-4.394591599527268</c:v>
                </c:pt>
                <c:pt idx="6">
                  <c:v>-2.1069444954110397</c:v>
                </c:pt>
                <c:pt idx="7">
                  <c:v>0.24381140627000505</c:v>
                </c:pt>
                <c:pt idx="8">
                  <c:v>2.5863113190188591</c:v>
                </c:pt>
              </c:numCache>
            </c:numRef>
          </c:yVal>
        </c:ser>
        <c:ser>
          <c:idx val="2"/>
          <c:order val="3"/>
          <c:tx>
            <c:v>L4-L5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MinMax_Quad!$Q$32:$Q$40</c:f>
              <c:numCache>
                <c:formatCode>0_ </c:formatCode>
                <c:ptCount val="9"/>
                <c:pt idx="0">
                  <c:v>-66.042135426356779</c:v>
                </c:pt>
                <c:pt idx="1">
                  <c:v>-71.940012384026204</c:v>
                </c:pt>
                <c:pt idx="2">
                  <c:v>-75.639749914903177</c:v>
                </c:pt>
                <c:pt idx="3">
                  <c:v>-77.028895647898878</c:v>
                </c:pt>
                <c:pt idx="4">
                  <c:v>-76.065254255690107</c:v>
                </c:pt>
                <c:pt idx="5">
                  <c:v>-72.778103891328399</c:v>
                </c:pt>
                <c:pt idx="6">
                  <c:v>-67.26732653921583</c:v>
                </c:pt>
                <c:pt idx="7">
                  <c:v>-59.7003786357145</c:v>
                </c:pt>
                <c:pt idx="8">
                  <c:v>-50.307117816096586</c:v>
                </c:pt>
              </c:numCache>
            </c:numRef>
          </c:yVal>
        </c:ser>
        <c:ser>
          <c:idx val="4"/>
          <c:order val="4"/>
          <c:tx>
            <c:v>L5-Sa</c:v>
          </c:tx>
          <c:spPr>
            <a:ln w="28575"/>
          </c:spPr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MinMax_Quad!$T$32:$T$40</c:f>
              <c:numCache>
                <c:formatCode>0_ </c:formatCode>
                <c:ptCount val="9"/>
                <c:pt idx="0">
                  <c:v>-152.562976601164</c:v>
                </c:pt>
                <c:pt idx="1">
                  <c:v>-170.41968713545498</c:v>
                </c:pt>
                <c:pt idx="2">
                  <c:v>-182.97886728028701</c:v>
                </c:pt>
                <c:pt idx="3">
                  <c:v>-189.858874185801</c:v>
                </c:pt>
                <c:pt idx="4">
                  <c:v>-190.85067429003198</c:v>
                </c:pt>
                <c:pt idx="5">
                  <c:v>-185.92413103997501</c:v>
                </c:pt>
                <c:pt idx="6">
                  <c:v>-175.22893797283106</c:v>
                </c:pt>
                <c:pt idx="7">
                  <c:v>-159.09007640684598</c:v>
                </c:pt>
                <c:pt idx="8">
                  <c:v>-137.99786295763411</c:v>
                </c:pt>
              </c:numCache>
            </c:numRef>
          </c:yVal>
        </c:ser>
        <c:axId val="185280768"/>
        <c:axId val="185315328"/>
      </c:scatterChart>
      <c:valAx>
        <c:axId val="185280768"/>
        <c:scaling>
          <c:orientation val="minMax"/>
          <c:max val="40"/>
          <c:min val="-40"/>
        </c:scaling>
        <c:axPos val="b"/>
        <c:numFmt formatCode="0_ " sourceLinked="1"/>
        <c:tickLblPos val="nextTo"/>
        <c:crossAx val="185315328"/>
        <c:crossesAt val="-1000"/>
        <c:crossBetween val="midCat"/>
      </c:valAx>
      <c:valAx>
        <c:axId val="185315328"/>
        <c:scaling>
          <c:orientation val="minMax"/>
          <c:max val="400"/>
          <c:min val="-4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185280768"/>
        <c:crossesAt val="-60"/>
        <c:crossBetween val="midCat"/>
        <c:majorUnit val="20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7.3120007743810736E-2"/>
          <c:y val="2.91344730522087E-2"/>
          <c:w val="0.89780460032448683"/>
          <c:h val="0.90101009758857009"/>
        </c:manualLayout>
      </c:layout>
      <c:scatterChart>
        <c:scatterStyle val="lineMarker"/>
        <c:ser>
          <c:idx val="0"/>
          <c:order val="0"/>
          <c:tx>
            <c:v>L1-L2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MinMax_Quad!$J$2:$J$10</c:f>
              <c:numCache>
                <c:formatCode>0_ </c:formatCode>
                <c:ptCount val="9"/>
                <c:pt idx="0">
                  <c:v>-2.2061850000000018E-8</c:v>
                </c:pt>
                <c:pt idx="1">
                  <c:v>3.0065456000000018E-8</c:v>
                </c:pt>
                <c:pt idx="2">
                  <c:v>2.4301183000000016E-8</c:v>
                </c:pt>
                <c:pt idx="3">
                  <c:v>1.6356673400000012E-7</c:v>
                </c:pt>
                <c:pt idx="4">
                  <c:v>9.0902714000000025E-8</c:v>
                </c:pt>
                <c:pt idx="5">
                  <c:v>9.7330708900000043E-6</c:v>
                </c:pt>
                <c:pt idx="6">
                  <c:v>-7.6569424000000084E-8</c:v>
                </c:pt>
                <c:pt idx="7">
                  <c:v>-1.906269894000001E-6</c:v>
                </c:pt>
                <c:pt idx="8">
                  <c:v>2.1316695900000008E-7</c:v>
                </c:pt>
              </c:numCache>
            </c:numRef>
          </c:yVal>
        </c:ser>
        <c:ser>
          <c:idx val="1"/>
          <c:order val="1"/>
          <c:tx>
            <c:v>L2-L3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MinMax_Quad!$M$2:$M$10</c:f>
              <c:numCache>
                <c:formatCode>0_ </c:formatCode>
                <c:ptCount val="9"/>
                <c:pt idx="0">
                  <c:v>-2.2061850000000018E-8</c:v>
                </c:pt>
                <c:pt idx="1">
                  <c:v>3.1809908000000042E-8</c:v>
                </c:pt>
                <c:pt idx="2">
                  <c:v>2.4348870000000017E-8</c:v>
                </c:pt>
                <c:pt idx="3">
                  <c:v>1.6356673400000012E-7</c:v>
                </c:pt>
                <c:pt idx="4">
                  <c:v>9.0902714000000025E-8</c:v>
                </c:pt>
                <c:pt idx="5">
                  <c:v>9.733070891000003E-6</c:v>
                </c:pt>
                <c:pt idx="6">
                  <c:v>-7.6450790000000046E-8</c:v>
                </c:pt>
                <c:pt idx="7">
                  <c:v>-2.143634736000002E-6</c:v>
                </c:pt>
                <c:pt idx="8">
                  <c:v>2.0721157000000007E-7</c:v>
                </c:pt>
              </c:numCache>
            </c:numRef>
          </c:yVal>
        </c:ser>
        <c:ser>
          <c:idx val="3"/>
          <c:order val="2"/>
          <c:tx>
            <c:v>L3-L4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MinMax_Quad!$P$2:$P$10</c:f>
              <c:numCache>
                <c:formatCode>0_ </c:formatCode>
                <c:ptCount val="9"/>
                <c:pt idx="0">
                  <c:v>-2.2061850000000018E-8</c:v>
                </c:pt>
                <c:pt idx="1">
                  <c:v>3.2650685000000028E-8</c:v>
                </c:pt>
                <c:pt idx="2">
                  <c:v>2.4396383000000008E-8</c:v>
                </c:pt>
                <c:pt idx="3">
                  <c:v>1.6356673400000012E-7</c:v>
                </c:pt>
                <c:pt idx="4">
                  <c:v>9.0902714000000025E-8</c:v>
                </c:pt>
                <c:pt idx="5">
                  <c:v>9.733070891000003E-6</c:v>
                </c:pt>
                <c:pt idx="6">
                  <c:v>-7.6332439000000082E-8</c:v>
                </c:pt>
                <c:pt idx="7">
                  <c:v>-2.311489465E-6</c:v>
                </c:pt>
                <c:pt idx="8">
                  <c:v>2.0125617900000016E-7</c:v>
                </c:pt>
              </c:numCache>
            </c:numRef>
          </c:yVal>
        </c:ser>
        <c:ser>
          <c:idx val="2"/>
          <c:order val="3"/>
          <c:tx>
            <c:v>L4-L5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MinMax_Quad!$S$2:$S$10</c:f>
              <c:numCache>
                <c:formatCode>0_ </c:formatCode>
                <c:ptCount val="9"/>
                <c:pt idx="0">
                  <c:v>-2.2061850000000018E-8</c:v>
                </c:pt>
                <c:pt idx="1">
                  <c:v>3.3611131000000028E-8</c:v>
                </c:pt>
                <c:pt idx="2">
                  <c:v>2.4443850000000019E-8</c:v>
                </c:pt>
                <c:pt idx="3">
                  <c:v>1.6356673400000012E-7</c:v>
                </c:pt>
                <c:pt idx="4">
                  <c:v>9.0902714000000025E-8</c:v>
                </c:pt>
                <c:pt idx="5">
                  <c:v>9.733070891000003E-6</c:v>
                </c:pt>
                <c:pt idx="6">
                  <c:v>-7.6214119000000058E-8</c:v>
                </c:pt>
                <c:pt idx="7">
                  <c:v>-2.418118080000001E-6</c:v>
                </c:pt>
                <c:pt idx="8">
                  <c:v>1.9530079000000017E-7</c:v>
                </c:pt>
              </c:numCache>
            </c:numRef>
          </c:yVal>
        </c:ser>
        <c:ser>
          <c:idx val="4"/>
          <c:order val="4"/>
          <c:tx>
            <c:v>L5-Sa</c:v>
          </c:tx>
          <c:spPr>
            <a:ln w="28575"/>
          </c:spPr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MinMax_Quad!$V$2:$V$10</c:f>
              <c:numCache>
                <c:formatCode>0_ </c:formatCode>
                <c:ptCount val="9"/>
                <c:pt idx="0">
                  <c:v>-2.2061850000000018E-8</c:v>
                </c:pt>
                <c:pt idx="1">
                  <c:v>3.3083186000000019E-8</c:v>
                </c:pt>
                <c:pt idx="2">
                  <c:v>2.4491008000000026E-8</c:v>
                </c:pt>
                <c:pt idx="3">
                  <c:v>1.6356673400000012E-7</c:v>
                </c:pt>
                <c:pt idx="4">
                  <c:v>9.0902714000000025E-8</c:v>
                </c:pt>
                <c:pt idx="5">
                  <c:v>9.733070891000003E-6</c:v>
                </c:pt>
                <c:pt idx="6">
                  <c:v>-7.6096163000000057E-8</c:v>
                </c:pt>
                <c:pt idx="7">
                  <c:v>-2.4712608550000008E-6</c:v>
                </c:pt>
                <c:pt idx="8">
                  <c:v>1.8934541300000015E-7</c:v>
                </c:pt>
              </c:numCache>
            </c:numRef>
          </c:yVal>
        </c:ser>
        <c:axId val="185577472"/>
        <c:axId val="185579008"/>
      </c:scatterChart>
      <c:valAx>
        <c:axId val="185577472"/>
        <c:scaling>
          <c:orientation val="minMax"/>
          <c:max val="40"/>
          <c:min val="-40"/>
        </c:scaling>
        <c:axPos val="b"/>
        <c:numFmt formatCode="0_ " sourceLinked="1"/>
        <c:tickLblPos val="nextTo"/>
        <c:crossAx val="185579008"/>
        <c:crossesAt val="-300"/>
        <c:crossBetween val="midCat"/>
      </c:valAx>
      <c:valAx>
        <c:axId val="185579008"/>
        <c:scaling>
          <c:orientation val="minMax"/>
          <c:max val="300"/>
          <c:min val="-3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extTo"/>
        <c:crossAx val="185577472"/>
        <c:crossesAt val="-40"/>
        <c:crossBetween val="midCat"/>
        <c:majorUnit val="150"/>
      </c:valAx>
    </c:plotArea>
    <c:legend>
      <c:legendPos val="r"/>
      <c:layout>
        <c:manualLayout>
          <c:xMode val="edge"/>
          <c:yMode val="edge"/>
          <c:x val="0.26223302469135779"/>
          <c:y val="8.3757936507936559E-2"/>
          <c:w val="0.56163387345679061"/>
          <c:h val="0.22972539682539694"/>
        </c:manualLayout>
      </c:layout>
    </c:legend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3.0238095238095241E-2"/>
          <c:w val="0.89780460032448683"/>
          <c:h val="0.85860277777777783"/>
        </c:manualLayout>
      </c:layout>
      <c:scatterChart>
        <c:scatterStyle val="lineMarker"/>
        <c:ser>
          <c:idx val="0"/>
          <c:order val="0"/>
          <c:tx>
            <c:v>L1-L2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MinMax_Quad!$J$12:$J$20</c:f>
              <c:numCache>
                <c:formatCode>0_ </c:formatCode>
                <c:ptCount val="9"/>
                <c:pt idx="0">
                  <c:v>-96.432517196804454</c:v>
                </c:pt>
                <c:pt idx="1">
                  <c:v>-75.011183095244235</c:v>
                </c:pt>
                <c:pt idx="2">
                  <c:v>-51.310671355346557</c:v>
                </c:pt>
                <c:pt idx="3">
                  <c:v>-26.051110818136994</c:v>
                </c:pt>
                <c:pt idx="4">
                  <c:v>9.1584156600000084E-7</c:v>
                </c:pt>
                <c:pt idx="5">
                  <c:v>26.0511108195142</c:v>
                </c:pt>
                <c:pt idx="6">
                  <c:v>51.310671660378183</c:v>
                </c:pt>
                <c:pt idx="7">
                  <c:v>75.011187107805782</c:v>
                </c:pt>
                <c:pt idx="8">
                  <c:v>96.432521276115196</c:v>
                </c:pt>
              </c:numCache>
            </c:numRef>
          </c:yVal>
        </c:ser>
        <c:ser>
          <c:idx val="1"/>
          <c:order val="1"/>
          <c:tx>
            <c:v>L2-L3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MinMax_Quad!$M$12:$M$20</c:f>
              <c:numCache>
                <c:formatCode>0_ </c:formatCode>
                <c:ptCount val="9"/>
                <c:pt idx="0">
                  <c:v>-102.74330812365196</c:v>
                </c:pt>
                <c:pt idx="1">
                  <c:v>-79.920107084654788</c:v>
                </c:pt>
                <c:pt idx="2">
                  <c:v>-54.668573180046103</c:v>
                </c:pt>
                <c:pt idx="3">
                  <c:v>-27.755962226820799</c:v>
                </c:pt>
                <c:pt idx="4">
                  <c:v>9.7397456500000071E-7</c:v>
                </c:pt>
                <c:pt idx="5">
                  <c:v>27.755962231987187</c:v>
                </c:pt>
                <c:pt idx="6">
                  <c:v>54.668573439747</c:v>
                </c:pt>
                <c:pt idx="7">
                  <c:v>79.920111346032101</c:v>
                </c:pt>
                <c:pt idx="8">
                  <c:v>102.74331238132703</c:v>
                </c:pt>
              </c:numCache>
            </c:numRef>
          </c:yVal>
        </c:ser>
        <c:ser>
          <c:idx val="3"/>
          <c:order val="2"/>
          <c:tx>
            <c:v>L3-L4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MinMax_Quad!$P$12:$P$20</c:f>
              <c:numCache>
                <c:formatCode>0_ </c:formatCode>
                <c:ptCount val="9"/>
                <c:pt idx="0">
                  <c:v>-109.054099046602</c:v>
                </c:pt>
                <c:pt idx="1">
                  <c:v>-84.82903107407067</c:v>
                </c:pt>
                <c:pt idx="2">
                  <c:v>-58.026475030269815</c:v>
                </c:pt>
                <c:pt idx="3">
                  <c:v>-29.460813640257388</c:v>
                </c:pt>
                <c:pt idx="4">
                  <c:v>1.0319374479999999E-6</c:v>
                </c:pt>
                <c:pt idx="5">
                  <c:v>29.460813640203593</c:v>
                </c:pt>
                <c:pt idx="6">
                  <c:v>58.026475219116399</c:v>
                </c:pt>
                <c:pt idx="7">
                  <c:v>84.829035584257483</c:v>
                </c:pt>
                <c:pt idx="8">
                  <c:v>109.05410349422003</c:v>
                </c:pt>
              </c:numCache>
            </c:numRef>
          </c:yVal>
        </c:ser>
        <c:ser>
          <c:idx val="2"/>
          <c:order val="3"/>
          <c:tx>
            <c:v>L4-L5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MinMax_Quad!$S$12:$S$20</c:f>
              <c:numCache>
                <c:formatCode>0_ </c:formatCode>
                <c:ptCount val="9"/>
                <c:pt idx="0">
                  <c:v>-115.36488996564505</c:v>
                </c:pt>
                <c:pt idx="1">
                  <c:v>-89.737955063482005</c:v>
                </c:pt>
                <c:pt idx="2">
                  <c:v>-61.384376900489002</c:v>
                </c:pt>
                <c:pt idx="3">
                  <c:v>-31.1656650576757</c:v>
                </c:pt>
                <c:pt idx="4">
                  <c:v>1.0898057030000004E-6</c:v>
                </c:pt>
                <c:pt idx="5">
                  <c:v>31.165665044828401</c:v>
                </c:pt>
                <c:pt idx="6">
                  <c:v>61.384376998486495</c:v>
                </c:pt>
                <c:pt idx="7">
                  <c:v>89.737959822483589</c:v>
                </c:pt>
                <c:pt idx="8">
                  <c:v>115.364894890706</c:v>
                </c:pt>
              </c:numCache>
            </c:numRef>
          </c:yVal>
        </c:ser>
        <c:ser>
          <c:idx val="4"/>
          <c:order val="4"/>
          <c:tx>
            <c:v>L5-Sa</c:v>
          </c:tx>
          <c:spPr>
            <a:ln w="28575"/>
          </c:spPr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MinMax_Quad!$V$12:$V$20</c:f>
              <c:numCache>
                <c:formatCode>0_ </c:formatCode>
                <c:ptCount val="9"/>
                <c:pt idx="0">
                  <c:v>-121.67568088006797</c:v>
                </c:pt>
                <c:pt idx="1">
                  <c:v>-94.646879052877878</c:v>
                </c:pt>
                <c:pt idx="2">
                  <c:v>-64.742278777930977</c:v>
                </c:pt>
                <c:pt idx="3">
                  <c:v>-32.870516578338098</c:v>
                </c:pt>
                <c:pt idx="4">
                  <c:v>1.1477803270000008E-6</c:v>
                </c:pt>
                <c:pt idx="5">
                  <c:v>32.870516447002899</c:v>
                </c:pt>
                <c:pt idx="6">
                  <c:v>64.742278777857479</c:v>
                </c:pt>
                <c:pt idx="7">
                  <c:v>94.646884060711301</c:v>
                </c:pt>
                <c:pt idx="8">
                  <c:v>121.67568601446193</c:v>
                </c:pt>
              </c:numCache>
            </c:numRef>
          </c:yVal>
        </c:ser>
        <c:axId val="185882880"/>
        <c:axId val="185892864"/>
      </c:scatterChart>
      <c:valAx>
        <c:axId val="185882880"/>
        <c:scaling>
          <c:orientation val="minMax"/>
          <c:max val="40"/>
          <c:min val="-40"/>
        </c:scaling>
        <c:axPos val="b"/>
        <c:numFmt formatCode="0_ " sourceLinked="1"/>
        <c:tickLblPos val="nextTo"/>
        <c:crossAx val="185892864"/>
        <c:crossesAt val="-300"/>
        <c:crossBetween val="midCat"/>
      </c:valAx>
      <c:valAx>
        <c:axId val="185892864"/>
        <c:scaling>
          <c:orientation val="minMax"/>
          <c:max val="300"/>
          <c:min val="-3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185882880"/>
        <c:crossesAt val="-60"/>
        <c:crossBetween val="midCat"/>
        <c:majorUnit val="15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3.0238095238095241E-2"/>
          <c:w val="0.89780460032448683"/>
          <c:h val="0.85860277777777783"/>
        </c:manualLayout>
      </c:layout>
      <c:scatterChart>
        <c:scatterStyle val="lineMarker"/>
        <c:ser>
          <c:idx val="0"/>
          <c:order val="0"/>
          <c:tx>
            <c:v>L1-L2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MinMax_Quad!$J$22:$J$30</c:f>
              <c:numCache>
                <c:formatCode>0_ </c:formatCode>
                <c:ptCount val="9"/>
                <c:pt idx="0">
                  <c:v>-167.02602299010698</c:v>
                </c:pt>
                <c:pt idx="1">
                  <c:v>-129.92318869021301</c:v>
                </c:pt>
                <c:pt idx="2">
                  <c:v>-88.872692753856143</c:v>
                </c:pt>
                <c:pt idx="3">
                  <c:v>-45.121844668197284</c:v>
                </c:pt>
                <c:pt idx="4">
                  <c:v>-1.4734008210000009E-6</c:v>
                </c:pt>
                <c:pt idx="5">
                  <c:v>45.121850859247083</c:v>
                </c:pt>
                <c:pt idx="6">
                  <c:v>88.872689026604647</c:v>
                </c:pt>
                <c:pt idx="7">
                  <c:v>129.92318232327301</c:v>
                </c:pt>
                <c:pt idx="8">
                  <c:v>167.02602235070205</c:v>
                </c:pt>
              </c:numCache>
            </c:numRef>
          </c:yVal>
        </c:ser>
        <c:ser>
          <c:idx val="1"/>
          <c:order val="1"/>
          <c:tx>
            <c:v>L2-L3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MinMax_Quad!$M$22:$M$30</c:f>
              <c:numCache>
                <c:formatCode>0_ </c:formatCode>
                <c:ptCount val="9"/>
                <c:pt idx="0">
                  <c:v>-177.95663372482693</c:v>
                </c:pt>
                <c:pt idx="1">
                  <c:v>-138.42569482636998</c:v>
                </c:pt>
                <c:pt idx="2">
                  <c:v>-94.688749372279347</c:v>
                </c:pt>
                <c:pt idx="3">
                  <c:v>-48.074733749591402</c:v>
                </c:pt>
                <c:pt idx="4">
                  <c:v>-1.7214366750000005E-6</c:v>
                </c:pt>
                <c:pt idx="5">
                  <c:v>48.074740347996297</c:v>
                </c:pt>
                <c:pt idx="6">
                  <c:v>94.688745417703046</c:v>
                </c:pt>
                <c:pt idx="7">
                  <c:v>138.425688097527</c:v>
                </c:pt>
                <c:pt idx="8">
                  <c:v>177.9566330772341</c:v>
                </c:pt>
              </c:numCache>
            </c:numRef>
          </c:yVal>
        </c:ser>
        <c:ser>
          <c:idx val="3"/>
          <c:order val="2"/>
          <c:tx>
            <c:v>L3-L4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MinMax_Quad!$P$22:$P$30</c:f>
              <c:numCache>
                <c:formatCode>0_ </c:formatCode>
                <c:ptCount val="9"/>
                <c:pt idx="0">
                  <c:v>-188.88724445954605</c:v>
                </c:pt>
                <c:pt idx="1">
                  <c:v>-146.92820096249312</c:v>
                </c:pt>
                <c:pt idx="2">
                  <c:v>-100.50480599070202</c:v>
                </c:pt>
                <c:pt idx="3">
                  <c:v>-51.027622830986012</c:v>
                </c:pt>
                <c:pt idx="4">
                  <c:v>-1.9830019010000016E-6</c:v>
                </c:pt>
                <c:pt idx="5">
                  <c:v>51.027629836755111</c:v>
                </c:pt>
                <c:pt idx="6">
                  <c:v>100.50480180880398</c:v>
                </c:pt>
                <c:pt idx="7">
                  <c:v>146.928193494222</c:v>
                </c:pt>
                <c:pt idx="8">
                  <c:v>188.88724380376806</c:v>
                </c:pt>
              </c:numCache>
            </c:numRef>
          </c:yVal>
        </c:ser>
        <c:ser>
          <c:idx val="2"/>
          <c:order val="3"/>
          <c:tx>
            <c:v>L4-L5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MinMax_Quad!$S$22:$S$30</c:f>
              <c:numCache>
                <c:formatCode>0_ </c:formatCode>
                <c:ptCount val="9"/>
                <c:pt idx="0">
                  <c:v>-199.81785519426592</c:v>
                </c:pt>
                <c:pt idx="1">
                  <c:v>-155.43070709859401</c:v>
                </c:pt>
                <c:pt idx="2">
                  <c:v>-106.320862609125</c:v>
                </c:pt>
                <c:pt idx="3">
                  <c:v>-53.980511912381012</c:v>
                </c:pt>
                <c:pt idx="4">
                  <c:v>-2.252088749000001E-6</c:v>
                </c:pt>
                <c:pt idx="5">
                  <c:v>53.980519325503913</c:v>
                </c:pt>
                <c:pt idx="6">
                  <c:v>106.32085819990201</c:v>
                </c:pt>
                <c:pt idx="7">
                  <c:v>155.43069926847798</c:v>
                </c:pt>
                <c:pt idx="8">
                  <c:v>199.81785453030398</c:v>
                </c:pt>
              </c:numCache>
            </c:numRef>
          </c:yVal>
        </c:ser>
        <c:ser>
          <c:idx val="4"/>
          <c:order val="4"/>
          <c:tx>
            <c:v>L5-Sa</c:v>
          </c:tx>
          <c:spPr>
            <a:ln w="28575"/>
          </c:spPr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MinMax_Quad!$V$22:$V$30</c:f>
              <c:numCache>
                <c:formatCode>0_ </c:formatCode>
                <c:ptCount val="9"/>
                <c:pt idx="0">
                  <c:v>-210.74846592898498</c:v>
                </c:pt>
                <c:pt idx="1">
                  <c:v>-163.93321156625998</c:v>
                </c:pt>
                <c:pt idx="2">
                  <c:v>-112.136919227549</c:v>
                </c:pt>
                <c:pt idx="3">
                  <c:v>-56.933400993776196</c:v>
                </c:pt>
                <c:pt idx="4">
                  <c:v>-2.5127150990000012E-6</c:v>
                </c:pt>
                <c:pt idx="5">
                  <c:v>56.933408814197101</c:v>
                </c:pt>
                <c:pt idx="6">
                  <c:v>112.13691523442097</c:v>
                </c:pt>
                <c:pt idx="7">
                  <c:v>163.93320504273501</c:v>
                </c:pt>
                <c:pt idx="8">
                  <c:v>210.74846525684188</c:v>
                </c:pt>
              </c:numCache>
            </c:numRef>
          </c:yVal>
        </c:ser>
        <c:axId val="185934208"/>
        <c:axId val="185935744"/>
      </c:scatterChart>
      <c:valAx>
        <c:axId val="185934208"/>
        <c:scaling>
          <c:orientation val="minMax"/>
          <c:max val="40"/>
          <c:min val="-40"/>
        </c:scaling>
        <c:axPos val="b"/>
        <c:numFmt formatCode="0_ " sourceLinked="1"/>
        <c:tickLblPos val="nextTo"/>
        <c:crossAx val="185935744"/>
        <c:crossesAt val="-300"/>
        <c:crossBetween val="midCat"/>
      </c:valAx>
      <c:valAx>
        <c:axId val="185935744"/>
        <c:scaling>
          <c:orientation val="minMax"/>
          <c:max val="300"/>
          <c:min val="-3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185934208"/>
        <c:crossesAt val="-60"/>
        <c:crossBetween val="midCat"/>
        <c:majorUnit val="15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2.5198412698412692E-2"/>
          <c:w val="0.89780460032448683"/>
          <c:h val="0.87374761904761922"/>
        </c:manualLayout>
      </c:layout>
      <c:scatterChart>
        <c:scatterStyle val="lineMarker"/>
        <c:ser>
          <c:idx val="0"/>
          <c:order val="0"/>
          <c:tx>
            <c:v>L1-L2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MinMax_Quad!$J$32:$J$40</c:f>
              <c:numCache>
                <c:formatCode>0_ </c:formatCode>
                <c:ptCount val="9"/>
                <c:pt idx="0">
                  <c:v>-192.74754284457998</c:v>
                </c:pt>
                <c:pt idx="1">
                  <c:v>-149.930978095471</c:v>
                </c:pt>
                <c:pt idx="2">
                  <c:v>-102.55882972423802</c:v>
                </c:pt>
                <c:pt idx="3">
                  <c:v>-52.070480891577702</c:v>
                </c:pt>
                <c:pt idx="4">
                  <c:v>-1.818240400000002E-8</c:v>
                </c:pt>
                <c:pt idx="5">
                  <c:v>52.070483755966073</c:v>
                </c:pt>
                <c:pt idx="6">
                  <c:v>102.55883124229894</c:v>
                </c:pt>
                <c:pt idx="7">
                  <c:v>149.930979527837</c:v>
                </c:pt>
                <c:pt idx="8">
                  <c:v>192.74755027879092</c:v>
                </c:pt>
              </c:numCache>
            </c:numRef>
          </c:yVal>
        </c:ser>
        <c:ser>
          <c:idx val="1"/>
          <c:order val="1"/>
          <c:tx>
            <c:v>L2-L3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MinMax_Quad!$M$32:$M$40</c:f>
              <c:numCache>
                <c:formatCode>0_ </c:formatCode>
                <c:ptCount val="9"/>
                <c:pt idx="0">
                  <c:v>-205.36143566921299</c:v>
                </c:pt>
                <c:pt idx="1">
                  <c:v>-159.74284524154692</c:v>
                </c:pt>
                <c:pt idx="2">
                  <c:v>-109.27054223266394</c:v>
                </c:pt>
                <c:pt idx="3">
                  <c:v>-55.478106575806386</c:v>
                </c:pt>
                <c:pt idx="4">
                  <c:v>-1.7439465000000014E-8</c:v>
                </c:pt>
                <c:pt idx="5">
                  <c:v>55.478109413633184</c:v>
                </c:pt>
                <c:pt idx="6">
                  <c:v>109.27054400204101</c:v>
                </c:pt>
                <c:pt idx="7">
                  <c:v>159.742846788854</c:v>
                </c:pt>
                <c:pt idx="8">
                  <c:v>205.36144662997606</c:v>
                </c:pt>
              </c:numCache>
            </c:numRef>
          </c:yVal>
        </c:ser>
        <c:ser>
          <c:idx val="3"/>
          <c:order val="2"/>
          <c:tx>
            <c:v>L3-L4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MinMax_Quad!$P$32:$P$40</c:f>
              <c:numCache>
                <c:formatCode>0_ </c:formatCode>
                <c:ptCount val="9"/>
                <c:pt idx="0">
                  <c:v>-217.97532843910301</c:v>
                </c:pt>
                <c:pt idx="1">
                  <c:v>-169.55471242434888</c:v>
                </c:pt>
                <c:pt idx="2">
                  <c:v>-115.98225474114706</c:v>
                </c:pt>
                <c:pt idx="3">
                  <c:v>-58.885732258090911</c:v>
                </c:pt>
                <c:pt idx="4">
                  <c:v>-1.6658754000000015E-8</c:v>
                </c:pt>
                <c:pt idx="5">
                  <c:v>58.885735032231011</c:v>
                </c:pt>
                <c:pt idx="6">
                  <c:v>115.98225683679996</c:v>
                </c:pt>
                <c:pt idx="7">
                  <c:v>169.55471404987193</c:v>
                </c:pt>
                <c:pt idx="8">
                  <c:v>217.97534000082899</c:v>
                </c:pt>
              </c:numCache>
            </c:numRef>
          </c:yVal>
        </c:ser>
        <c:ser>
          <c:idx val="2"/>
          <c:order val="3"/>
          <c:tx>
            <c:v>L4-L5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MinMax_Quad!$S$32:$S$40</c:f>
              <c:numCache>
                <c:formatCode>0_ </c:formatCode>
                <c:ptCount val="9"/>
                <c:pt idx="0">
                  <c:v>-230.58922116664499</c:v>
                </c:pt>
                <c:pt idx="1">
                  <c:v>-179.3665796375</c:v>
                </c:pt>
                <c:pt idx="2">
                  <c:v>-122.693967249688</c:v>
                </c:pt>
                <c:pt idx="3">
                  <c:v>-62.293357937270017</c:v>
                </c:pt>
                <c:pt idx="4">
                  <c:v>-1.5913637000000013E-8</c:v>
                </c:pt>
                <c:pt idx="5">
                  <c:v>62.29336062246982</c:v>
                </c:pt>
                <c:pt idx="6">
                  <c:v>122.693969728989</c:v>
                </c:pt>
                <c:pt idx="7">
                  <c:v>179.36658131088899</c:v>
                </c:pt>
                <c:pt idx="8">
                  <c:v>230.58923337168906</c:v>
                </c:pt>
              </c:numCache>
            </c:numRef>
          </c:yVal>
        </c:ser>
        <c:ser>
          <c:idx val="4"/>
          <c:order val="4"/>
          <c:tx>
            <c:v>L5-Sa</c:v>
          </c:tx>
          <c:spPr>
            <a:ln w="28575"/>
          </c:spPr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MinMax_Quad!$V$32:$V$40</c:f>
              <c:numCache>
                <c:formatCode>0_ </c:formatCode>
                <c:ptCount val="9"/>
                <c:pt idx="0">
                  <c:v>-243.203113880681</c:v>
                </c:pt>
                <c:pt idx="1">
                  <c:v>-189.17845029753798</c:v>
                </c:pt>
                <c:pt idx="2">
                  <c:v>-129.40567975830001</c:v>
                </c:pt>
                <c:pt idx="3">
                  <c:v>-65.700983609343538</c:v>
                </c:pt>
                <c:pt idx="4">
                  <c:v>-1.5385178000000016E-8</c:v>
                </c:pt>
                <c:pt idx="5">
                  <c:v>65.700986209710095</c:v>
                </c:pt>
                <c:pt idx="6">
                  <c:v>129.40568263920895</c:v>
                </c:pt>
                <c:pt idx="7">
                  <c:v>189.17844857189505</c:v>
                </c:pt>
                <c:pt idx="8">
                  <c:v>243.20312674256198</c:v>
                </c:pt>
              </c:numCache>
            </c:numRef>
          </c:yVal>
        </c:ser>
        <c:axId val="185981184"/>
        <c:axId val="185999360"/>
      </c:scatterChart>
      <c:valAx>
        <c:axId val="185981184"/>
        <c:scaling>
          <c:orientation val="minMax"/>
          <c:max val="40"/>
          <c:min val="-40"/>
        </c:scaling>
        <c:axPos val="b"/>
        <c:numFmt formatCode="0_ " sourceLinked="1"/>
        <c:tickLblPos val="nextTo"/>
        <c:crossAx val="185999360"/>
        <c:crossesAt val="-300"/>
        <c:crossBetween val="midCat"/>
      </c:valAx>
      <c:valAx>
        <c:axId val="185999360"/>
        <c:scaling>
          <c:orientation val="minMax"/>
          <c:max val="300"/>
          <c:min val="-3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185981184"/>
        <c:crossesAt val="-60"/>
        <c:crossBetween val="midCat"/>
        <c:majorUnit val="15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7.3120007743810736E-2"/>
          <c:y val="2.91344730522087E-2"/>
          <c:w val="0.89780460032448683"/>
          <c:h val="0.90101009758857009"/>
        </c:manualLayout>
      </c:layout>
      <c:barChart>
        <c:barDir val="col"/>
        <c:grouping val="clustered"/>
        <c:ser>
          <c:idx val="1"/>
          <c:order val="0"/>
          <c:tx>
            <c:v>left erector spinae</c:v>
          </c:tx>
          <c:cat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MinMax_Quad!$AL$2:$AL$10</c:f>
              <c:numCache>
                <c:formatCode>0_ </c:formatCode>
                <c:ptCount val="9"/>
                <c:pt idx="0">
                  <c:v>805.35813706455701</c:v>
                </c:pt>
                <c:pt idx="1">
                  <c:v>659.32611074337069</c:v>
                </c:pt>
                <c:pt idx="2">
                  <c:v>491.73292190117786</c:v>
                </c:pt>
                <c:pt idx="3">
                  <c:v>306.87765609974412</c:v>
                </c:pt>
                <c:pt idx="4">
                  <c:v>116.06447853985385</c:v>
                </c:pt>
                <c:pt idx="5">
                  <c:v>39.547229453509644</c:v>
                </c:pt>
                <c:pt idx="6">
                  <c:v>57.334621126484095</c:v>
                </c:pt>
                <c:pt idx="7">
                  <c:v>73.53548789476514</c:v>
                </c:pt>
                <c:pt idx="8">
                  <c:v>88.000156338883571</c:v>
                </c:pt>
              </c:numCache>
            </c:numRef>
          </c:val>
        </c:ser>
        <c:ser>
          <c:idx val="2"/>
          <c:order val="1"/>
          <c:tx>
            <c:v>right erector spinae</c:v>
          </c:tx>
          <c:cat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MinMax_Quad!$AM$2:$AM$10</c:f>
              <c:numCache>
                <c:formatCode>0_ </c:formatCode>
                <c:ptCount val="9"/>
                <c:pt idx="0">
                  <c:v>805.341075551274</c:v>
                </c:pt>
                <c:pt idx="1">
                  <c:v>659.31095084956996</c:v>
                </c:pt>
                <c:pt idx="2">
                  <c:v>491.71906971317105</c:v>
                </c:pt>
                <c:pt idx="3">
                  <c:v>306.86207397696296</c:v>
                </c:pt>
                <c:pt idx="4">
                  <c:v>116.05882603333148</c:v>
                </c:pt>
                <c:pt idx="5">
                  <c:v>39.551718643267542</c:v>
                </c:pt>
                <c:pt idx="6">
                  <c:v>57.341227306596821</c:v>
                </c:pt>
                <c:pt idx="7">
                  <c:v>73.538904148728946</c:v>
                </c:pt>
                <c:pt idx="8">
                  <c:v>88.004302500458863</c:v>
                </c:pt>
              </c:numCache>
            </c:numRef>
          </c:val>
        </c:ser>
        <c:axId val="186100736"/>
        <c:axId val="186163968"/>
      </c:barChart>
      <c:catAx>
        <c:axId val="186100736"/>
        <c:scaling>
          <c:orientation val="minMax"/>
        </c:scaling>
        <c:axPos val="b"/>
        <c:numFmt formatCode="0_ " sourceLinked="1"/>
        <c:tickLblPos val="nextTo"/>
        <c:crossAx val="186163968"/>
        <c:crossesAt val="0"/>
        <c:auto val="1"/>
        <c:lblAlgn val="ctr"/>
        <c:lblOffset val="100"/>
        <c:tickLblSkip val="2"/>
      </c:catAx>
      <c:valAx>
        <c:axId val="186163968"/>
        <c:scaling>
          <c:orientation val="minMax"/>
          <c:max val="10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extTo"/>
        <c:crossAx val="186100736"/>
        <c:crossesAt val="-60"/>
        <c:crossBetween val="between"/>
        <c:majorUnit val="200"/>
      </c:valAx>
    </c:plotArea>
    <c:legend>
      <c:legendPos val="r"/>
      <c:layout>
        <c:manualLayout>
          <c:xMode val="edge"/>
          <c:yMode val="edge"/>
          <c:x val="0.31122993827160506"/>
          <c:y val="0.10895634920634922"/>
          <c:w val="0.55381172839506176"/>
          <c:h val="0.1780603174603175"/>
        </c:manualLayout>
      </c:layout>
    </c:legend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7.3120007743810736E-2"/>
          <c:y val="3.0238095238095241E-2"/>
          <c:w val="0.89780460032448683"/>
          <c:h val="0.86870793650793665"/>
        </c:manualLayout>
      </c:layout>
      <c:barChart>
        <c:barDir val="col"/>
        <c:grouping val="clustered"/>
        <c:ser>
          <c:idx val="1"/>
          <c:order val="0"/>
          <c:tx>
            <c:v>left erector spinae</c:v>
          </c:tx>
          <c:cat>
            <c:numRef>
              <c:f>MinMax_Quad!$C$12:$C$20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 formatCode="General">
                  <c:v>0</c:v>
                </c:pt>
                <c:pt idx="5" formatCode="General">
                  <c:v>10</c:v>
                </c:pt>
                <c:pt idx="6" formatCode="General">
                  <c:v>20</c:v>
                </c:pt>
                <c:pt idx="7" formatCode="General">
                  <c:v>30</c:v>
                </c:pt>
                <c:pt idx="8" formatCode="General">
                  <c:v>40</c:v>
                </c:pt>
              </c:numCache>
            </c:numRef>
          </c:cat>
          <c:val>
            <c:numRef>
              <c:f>MinMax_Quad!$AL$12:$AL$20</c:f>
              <c:numCache>
                <c:formatCode>0_ </c:formatCode>
                <c:ptCount val="9"/>
                <c:pt idx="0">
                  <c:v>933.69215263314504</c:v>
                </c:pt>
                <c:pt idx="1">
                  <c:v>765.57247752306023</c:v>
                </c:pt>
                <c:pt idx="2">
                  <c:v>567.69358922821823</c:v>
                </c:pt>
                <c:pt idx="3">
                  <c:v>350.09338830627979</c:v>
                </c:pt>
                <c:pt idx="4">
                  <c:v>116.0643691901038</c:v>
                </c:pt>
                <c:pt idx="5">
                  <c:v>35.518249197215951</c:v>
                </c:pt>
                <c:pt idx="6">
                  <c:v>47.787374206566859</c:v>
                </c:pt>
                <c:pt idx="7">
                  <c:v>59.891736802908092</c:v>
                </c:pt>
                <c:pt idx="8">
                  <c:v>70.577027975416698</c:v>
                </c:pt>
              </c:numCache>
            </c:numRef>
          </c:val>
        </c:ser>
        <c:ser>
          <c:idx val="2"/>
          <c:order val="1"/>
          <c:tx>
            <c:v>right erector spinae</c:v>
          </c:tx>
          <c:cat>
            <c:numRef>
              <c:f>MinMax_Quad!$C$12:$C$20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 formatCode="General">
                  <c:v>0</c:v>
                </c:pt>
                <c:pt idx="5" formatCode="General">
                  <c:v>10</c:v>
                </c:pt>
                <c:pt idx="6" formatCode="General">
                  <c:v>20</c:v>
                </c:pt>
                <c:pt idx="7" formatCode="General">
                  <c:v>30</c:v>
                </c:pt>
                <c:pt idx="8" formatCode="General">
                  <c:v>40</c:v>
                </c:pt>
              </c:numCache>
            </c:numRef>
          </c:cat>
          <c:val>
            <c:numRef>
              <c:f>MinMax_Quad!$AM$12:$AM$20</c:f>
              <c:numCache>
                <c:formatCode>0_ </c:formatCode>
                <c:ptCount val="9"/>
                <c:pt idx="0">
                  <c:v>570.11737006289127</c:v>
                </c:pt>
                <c:pt idx="1">
                  <c:v>470.79602450322795</c:v>
                </c:pt>
                <c:pt idx="2">
                  <c:v>359.178326595013</c:v>
                </c:pt>
                <c:pt idx="3">
                  <c:v>234.77417589326717</c:v>
                </c:pt>
                <c:pt idx="4">
                  <c:v>116.05873944427209</c:v>
                </c:pt>
                <c:pt idx="5">
                  <c:v>40.003733996812748</c:v>
                </c:pt>
                <c:pt idx="6">
                  <c:v>63.639239293779163</c:v>
                </c:pt>
                <c:pt idx="7">
                  <c:v>82.846429665176089</c:v>
                </c:pt>
                <c:pt idx="8">
                  <c:v>99.716786406587062</c:v>
                </c:pt>
              </c:numCache>
            </c:numRef>
          </c:val>
        </c:ser>
        <c:axId val="186177024"/>
        <c:axId val="186178560"/>
      </c:barChart>
      <c:catAx>
        <c:axId val="186177024"/>
        <c:scaling>
          <c:orientation val="minMax"/>
        </c:scaling>
        <c:axPos val="b"/>
        <c:numFmt formatCode="0_ " sourceLinked="1"/>
        <c:tickLblPos val="nextTo"/>
        <c:crossAx val="186178560"/>
        <c:crossesAt val="0"/>
        <c:auto val="1"/>
        <c:lblAlgn val="ctr"/>
        <c:lblOffset val="100"/>
        <c:tickLblSkip val="2"/>
      </c:catAx>
      <c:valAx>
        <c:axId val="186178560"/>
        <c:scaling>
          <c:orientation val="minMax"/>
          <c:max val="10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186177024"/>
        <c:crossesAt val="-60"/>
        <c:crossBetween val="between"/>
        <c:majorUnit val="20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7.3120007743810736E-2"/>
          <c:y val="3.0238095238095241E-2"/>
          <c:w val="0.89780460032448683"/>
          <c:h val="0.8636424603174605"/>
        </c:manualLayout>
      </c:layout>
      <c:barChart>
        <c:barDir val="col"/>
        <c:grouping val="clustered"/>
        <c:ser>
          <c:idx val="1"/>
          <c:order val="0"/>
          <c:tx>
            <c:v>left erector spinae</c:v>
          </c:tx>
          <c:cat>
            <c:numRef>
              <c:f>MinMax_Quad!$C$22:$C$30</c:f>
              <c:numCache>
                <c:formatCode>General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MinMax_Quad!$AL$22:$AL$30</c:f>
              <c:numCache>
                <c:formatCode>0_ </c:formatCode>
                <c:ptCount val="9"/>
                <c:pt idx="0">
                  <c:v>792.41871284781223</c:v>
                </c:pt>
                <c:pt idx="1">
                  <c:v>648.1405815132623</c:v>
                </c:pt>
                <c:pt idx="2">
                  <c:v>488.64734740223099</c:v>
                </c:pt>
                <c:pt idx="3">
                  <c:v>315.31510931145601</c:v>
                </c:pt>
                <c:pt idx="4">
                  <c:v>116.06447300730892</c:v>
                </c:pt>
                <c:pt idx="5">
                  <c:v>41.782165447036675</c:v>
                </c:pt>
                <c:pt idx="6">
                  <c:v>39.13211112018044</c:v>
                </c:pt>
                <c:pt idx="7">
                  <c:v>42.611100926349259</c:v>
                </c:pt>
                <c:pt idx="8">
                  <c:v>44.089890123823807</c:v>
                </c:pt>
              </c:numCache>
            </c:numRef>
          </c:val>
        </c:ser>
        <c:ser>
          <c:idx val="2"/>
          <c:order val="1"/>
          <c:tx>
            <c:v>right erector spinae</c:v>
          </c:tx>
          <c:cat>
            <c:numRef>
              <c:f>MinMax_Quad!$C$22:$C$30</c:f>
              <c:numCache>
                <c:formatCode>General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MinMax_Quad!$AM$22:$AM$30</c:f>
              <c:numCache>
                <c:formatCode>0_ </c:formatCode>
                <c:ptCount val="9"/>
                <c:pt idx="0">
                  <c:v>322.04452900703501</c:v>
                </c:pt>
                <c:pt idx="1">
                  <c:v>285.61190486382998</c:v>
                </c:pt>
                <c:pt idx="2">
                  <c:v>228.48202839154231</c:v>
                </c:pt>
                <c:pt idx="3">
                  <c:v>156.86226293850569</c:v>
                </c:pt>
                <c:pt idx="4">
                  <c:v>116.0588200678166</c:v>
                </c:pt>
                <c:pt idx="5">
                  <c:v>77.421239348368729</c:v>
                </c:pt>
                <c:pt idx="6">
                  <c:v>100.09903580463758</c:v>
                </c:pt>
                <c:pt idx="7">
                  <c:v>129.64678071188493</c:v>
                </c:pt>
                <c:pt idx="8">
                  <c:v>152.4446988679625</c:v>
                </c:pt>
              </c:numCache>
            </c:numRef>
          </c:val>
        </c:ser>
        <c:axId val="186211712"/>
        <c:axId val="186238080"/>
      </c:barChart>
      <c:catAx>
        <c:axId val="186211712"/>
        <c:scaling>
          <c:orientation val="minMax"/>
        </c:scaling>
        <c:axPos val="b"/>
        <c:numFmt formatCode="General" sourceLinked="1"/>
        <c:tickLblPos val="nextTo"/>
        <c:crossAx val="186238080"/>
        <c:crossesAt val="0"/>
        <c:auto val="1"/>
        <c:lblAlgn val="ctr"/>
        <c:lblOffset val="100"/>
        <c:tickLblSkip val="2"/>
      </c:catAx>
      <c:valAx>
        <c:axId val="186238080"/>
        <c:scaling>
          <c:orientation val="minMax"/>
          <c:max val="10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186211712"/>
        <c:crossesAt val="-60"/>
        <c:crossBetween val="between"/>
        <c:majorUnit val="20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2.91344730522087E-2"/>
          <c:w val="0.89780460032448683"/>
          <c:h val="0.86573214285714262"/>
        </c:manualLayout>
      </c:layout>
      <c:barChart>
        <c:barDir val="col"/>
        <c:grouping val="clustered"/>
        <c:ser>
          <c:idx val="1"/>
          <c:order val="0"/>
          <c:tx>
            <c:v>left erector spinae</c:v>
          </c:tx>
          <c:cat>
            <c:numRef>
              <c:f>MinMax_Quad!$C$32:$C$40</c:f>
              <c:numCache>
                <c:formatCode>General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MinMax_Quad!$AL$32:$AL$40</c:f>
              <c:numCache>
                <c:formatCode>0_ </c:formatCode>
                <c:ptCount val="9"/>
                <c:pt idx="0">
                  <c:v>462.2182689667099</c:v>
                </c:pt>
                <c:pt idx="1">
                  <c:v>395.05602726852885</c:v>
                </c:pt>
                <c:pt idx="2">
                  <c:v>314.67360763921312</c:v>
                </c:pt>
                <c:pt idx="3">
                  <c:v>224.57069519054707</c:v>
                </c:pt>
                <c:pt idx="4">
                  <c:v>116.06437150673185</c:v>
                </c:pt>
                <c:pt idx="5">
                  <c:v>78.585403645594099</c:v>
                </c:pt>
                <c:pt idx="6">
                  <c:v>80.924344196650466</c:v>
                </c:pt>
                <c:pt idx="7">
                  <c:v>89.667023946446392</c:v>
                </c:pt>
                <c:pt idx="8">
                  <c:v>98.343335964529672</c:v>
                </c:pt>
              </c:numCache>
            </c:numRef>
          </c:val>
        </c:ser>
        <c:ser>
          <c:idx val="2"/>
          <c:order val="1"/>
          <c:tx>
            <c:v>right erector spinae</c:v>
          </c:tx>
          <c:cat>
            <c:numRef>
              <c:f>MinMax_Quad!$C$32:$C$40</c:f>
              <c:numCache>
                <c:formatCode>General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MinMax_Quad!$AM$32:$AM$40</c:f>
              <c:numCache>
                <c:formatCode>0_ </c:formatCode>
                <c:ptCount val="9"/>
                <c:pt idx="0">
                  <c:v>111.0655203621192</c:v>
                </c:pt>
                <c:pt idx="1">
                  <c:v>100.7331326439014</c:v>
                </c:pt>
                <c:pt idx="2">
                  <c:v>91.167723686010646</c:v>
                </c:pt>
                <c:pt idx="3">
                  <c:v>87.199170938908779</c:v>
                </c:pt>
                <c:pt idx="4">
                  <c:v>116.05873883742969</c:v>
                </c:pt>
                <c:pt idx="5">
                  <c:v>208.15280759945</c:v>
                </c:pt>
                <c:pt idx="6">
                  <c:v>276.02990416758894</c:v>
                </c:pt>
                <c:pt idx="7">
                  <c:v>339.06864544393898</c:v>
                </c:pt>
                <c:pt idx="8">
                  <c:v>386.85941147053097</c:v>
                </c:pt>
              </c:numCache>
            </c:numRef>
          </c:val>
        </c:ser>
        <c:axId val="186271232"/>
        <c:axId val="186272768"/>
      </c:barChart>
      <c:catAx>
        <c:axId val="186271232"/>
        <c:scaling>
          <c:orientation val="minMax"/>
        </c:scaling>
        <c:axPos val="b"/>
        <c:numFmt formatCode="General" sourceLinked="1"/>
        <c:tickLblPos val="nextTo"/>
        <c:crossAx val="186272768"/>
        <c:crossesAt val="0"/>
        <c:auto val="1"/>
        <c:lblAlgn val="ctr"/>
        <c:lblOffset val="100"/>
        <c:tickLblSkip val="2"/>
      </c:catAx>
      <c:valAx>
        <c:axId val="186272768"/>
        <c:scaling>
          <c:orientation val="minMax"/>
          <c:max val="10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186271232"/>
        <c:crossesAt val="-60"/>
        <c:crossBetween val="between"/>
        <c:majorUnit val="20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7.3120007743810736E-2"/>
          <c:y val="2.91344730522087E-2"/>
          <c:w val="0.89780460032448683"/>
          <c:h val="0.90101009758857009"/>
        </c:manualLayout>
      </c:layout>
      <c:barChart>
        <c:barDir val="col"/>
        <c:grouping val="clustered"/>
        <c:ser>
          <c:idx val="1"/>
          <c:order val="0"/>
          <c:tx>
            <c:v>left multifidi</c:v>
          </c:tx>
          <c:cat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MinMax_Quad!$AO$2:$AO$10</c:f>
              <c:numCache>
                <c:formatCode>0_ </c:formatCode>
                <c:ptCount val="9"/>
                <c:pt idx="0">
                  <c:v>73.493529827074326</c:v>
                </c:pt>
                <c:pt idx="1">
                  <c:v>59.983132434724816</c:v>
                </c:pt>
                <c:pt idx="2">
                  <c:v>47.1533588979405</c:v>
                </c:pt>
                <c:pt idx="3">
                  <c:v>35.970553624228501</c:v>
                </c:pt>
                <c:pt idx="4">
                  <c:v>23.857266533186799</c:v>
                </c:pt>
                <c:pt idx="5">
                  <c:v>19.831170760181205</c:v>
                </c:pt>
                <c:pt idx="6">
                  <c:v>23.114270355675206</c:v>
                </c:pt>
                <c:pt idx="7">
                  <c:v>27.856711711298306</c:v>
                </c:pt>
                <c:pt idx="8">
                  <c:v>32.109942669954101</c:v>
                </c:pt>
              </c:numCache>
            </c:numRef>
          </c:val>
        </c:ser>
        <c:ser>
          <c:idx val="2"/>
          <c:order val="1"/>
          <c:tx>
            <c:v>right multifidi</c:v>
          </c:tx>
          <c:cat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MinMax_Quad!$AP$2:$AP$10</c:f>
              <c:numCache>
                <c:formatCode>0_ </c:formatCode>
                <c:ptCount val="9"/>
                <c:pt idx="0">
                  <c:v>73.478563995998229</c:v>
                </c:pt>
                <c:pt idx="1">
                  <c:v>59.970341046492798</c:v>
                </c:pt>
                <c:pt idx="2">
                  <c:v>47.142344961962586</c:v>
                </c:pt>
                <c:pt idx="3">
                  <c:v>35.965951082881816</c:v>
                </c:pt>
                <c:pt idx="4">
                  <c:v>23.853184913010207</c:v>
                </c:pt>
                <c:pt idx="5">
                  <c:v>19.817608764719608</c:v>
                </c:pt>
                <c:pt idx="6">
                  <c:v>23.093599724839802</c:v>
                </c:pt>
                <c:pt idx="7">
                  <c:v>27.832703224159491</c:v>
                </c:pt>
                <c:pt idx="8">
                  <c:v>32.080800290718585</c:v>
                </c:pt>
              </c:numCache>
            </c:numRef>
          </c:val>
        </c:ser>
        <c:axId val="186379648"/>
        <c:axId val="186381440"/>
      </c:barChart>
      <c:catAx>
        <c:axId val="186379648"/>
        <c:scaling>
          <c:orientation val="minMax"/>
        </c:scaling>
        <c:axPos val="b"/>
        <c:numFmt formatCode="0_ " sourceLinked="1"/>
        <c:tickLblPos val="nextTo"/>
        <c:crossAx val="186381440"/>
        <c:crossesAt val="0"/>
        <c:auto val="1"/>
        <c:lblAlgn val="ctr"/>
        <c:lblOffset val="100"/>
        <c:tickLblSkip val="2"/>
      </c:catAx>
      <c:valAx>
        <c:axId val="186381440"/>
        <c:scaling>
          <c:orientation val="minMax"/>
          <c:max val="12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extTo"/>
        <c:crossAx val="186379648"/>
        <c:crossesAt val="-60"/>
        <c:crossBetween val="between"/>
        <c:majorUnit val="30"/>
      </c:valAx>
    </c:plotArea>
    <c:legend>
      <c:legendPos val="r"/>
      <c:layout>
        <c:manualLayout>
          <c:xMode val="edge"/>
          <c:yMode val="edge"/>
          <c:x val="0.31122993827160506"/>
          <c:y val="0.10895634920634922"/>
          <c:w val="0.51461419753086424"/>
          <c:h val="0.1780603174603175"/>
        </c:manualLayout>
      </c:layout>
    </c:legend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3.0238095238095241E-2"/>
          <c:w val="0.89780460032448683"/>
          <c:h val="0.85860277777777783"/>
        </c:manualLayout>
      </c:layout>
      <c:scatterChart>
        <c:scatterStyle val="lineMarker"/>
        <c:ser>
          <c:idx val="0"/>
          <c:order val="0"/>
          <c:tx>
            <c:v>L1-L2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MinMax_Quad!$H$22:$H$30</c:f>
              <c:numCache>
                <c:formatCode>0_ </c:formatCode>
                <c:ptCount val="9"/>
                <c:pt idx="0">
                  <c:v>185.419397031785</c:v>
                </c:pt>
                <c:pt idx="1">
                  <c:v>170.73390668287098</c:v>
                </c:pt>
                <c:pt idx="2">
                  <c:v>150.08060603923306</c:v>
                </c:pt>
                <c:pt idx="3">
                  <c:v>125.992792449636</c:v>
                </c:pt>
                <c:pt idx="4">
                  <c:v>107.449738670201</c:v>
                </c:pt>
                <c:pt idx="5">
                  <c:v>126.49261261414303</c:v>
                </c:pt>
                <c:pt idx="6">
                  <c:v>180.70299153976694</c:v>
                </c:pt>
                <c:pt idx="7">
                  <c:v>234.02231039492801</c:v>
                </c:pt>
                <c:pt idx="8">
                  <c:v>283.45003189189896</c:v>
                </c:pt>
              </c:numCache>
            </c:numRef>
          </c:yVal>
        </c:ser>
        <c:ser>
          <c:idx val="1"/>
          <c:order val="1"/>
          <c:tx>
            <c:v>L2-L3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MinMax_Quad!$K$22:$K$30</c:f>
              <c:numCache>
                <c:formatCode>0_ </c:formatCode>
                <c:ptCount val="9"/>
                <c:pt idx="0">
                  <c:v>45.399055577799295</c:v>
                </c:pt>
                <c:pt idx="1">
                  <c:v>48.607053919414398</c:v>
                </c:pt>
                <c:pt idx="2">
                  <c:v>49.156933196926502</c:v>
                </c:pt>
                <c:pt idx="3">
                  <c:v>49.593730562698397</c:v>
                </c:pt>
                <c:pt idx="4">
                  <c:v>56.224480836181016</c:v>
                </c:pt>
                <c:pt idx="5">
                  <c:v>66.692950256480344</c:v>
                </c:pt>
                <c:pt idx="6">
                  <c:v>92.301999769770447</c:v>
                </c:pt>
                <c:pt idx="7">
                  <c:v>129.109810837298</c:v>
                </c:pt>
                <c:pt idx="8">
                  <c:v>158.06924957683401</c:v>
                </c:pt>
              </c:numCache>
            </c:numRef>
          </c:yVal>
        </c:ser>
        <c:ser>
          <c:idx val="3"/>
          <c:order val="2"/>
          <c:tx>
            <c:v>L3-L4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MinMax_Quad!$N$22:$N$30</c:f>
              <c:numCache>
                <c:formatCode>0_ </c:formatCode>
                <c:ptCount val="9"/>
                <c:pt idx="0">
                  <c:v>-201.55350026749599</c:v>
                </c:pt>
                <c:pt idx="1">
                  <c:v>-163.61855238133194</c:v>
                </c:pt>
                <c:pt idx="2">
                  <c:v>-121.181674596165</c:v>
                </c:pt>
                <c:pt idx="3">
                  <c:v>-77.089881407264571</c:v>
                </c:pt>
                <c:pt idx="4">
                  <c:v>-24.594752399379988</c:v>
                </c:pt>
                <c:pt idx="5">
                  <c:v>-14.9305553774008</c:v>
                </c:pt>
                <c:pt idx="6">
                  <c:v>-13.928424619688103</c:v>
                </c:pt>
                <c:pt idx="7">
                  <c:v>-16.396053876682</c:v>
                </c:pt>
                <c:pt idx="8">
                  <c:v>-20.103083642217399</c:v>
                </c:pt>
              </c:numCache>
            </c:numRef>
          </c:yVal>
        </c:ser>
        <c:ser>
          <c:idx val="2"/>
          <c:order val="3"/>
          <c:tx>
            <c:v>L4-L5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MinMax_Quad!$Q$22:$Q$30</c:f>
              <c:numCache>
                <c:formatCode>0_ </c:formatCode>
                <c:ptCount val="9"/>
                <c:pt idx="0">
                  <c:v>-267.9042626393333</c:v>
                </c:pt>
                <c:pt idx="1">
                  <c:v>-223.64127245797201</c:v>
                </c:pt>
                <c:pt idx="2">
                  <c:v>-175.89864914502206</c:v>
                </c:pt>
                <c:pt idx="3">
                  <c:v>-125.88331833765392</c:v>
                </c:pt>
                <c:pt idx="4">
                  <c:v>-80.120721403766964</c:v>
                </c:pt>
                <c:pt idx="5">
                  <c:v>-86.656211518079772</c:v>
                </c:pt>
                <c:pt idx="6">
                  <c:v>-115.44605259434103</c:v>
                </c:pt>
                <c:pt idx="7">
                  <c:v>-131.27988799859693</c:v>
                </c:pt>
                <c:pt idx="8">
                  <c:v>-138.563248869446</c:v>
                </c:pt>
              </c:numCache>
            </c:numRef>
          </c:yVal>
        </c:ser>
        <c:ser>
          <c:idx val="4"/>
          <c:order val="4"/>
          <c:tx>
            <c:v>L5-Sa</c:v>
          </c:tx>
          <c:spPr>
            <a:ln w="28575"/>
          </c:spPr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MinMax_Quad!$T$22:$T$30</c:f>
              <c:numCache>
                <c:formatCode>0_ </c:formatCode>
                <c:ptCount val="9"/>
                <c:pt idx="0">
                  <c:v>-758.04534291660639</c:v>
                </c:pt>
                <c:pt idx="1">
                  <c:v>-647.22270343365722</c:v>
                </c:pt>
                <c:pt idx="2">
                  <c:v>-521.15740565261308</c:v>
                </c:pt>
                <c:pt idx="3">
                  <c:v>-382.70982775343498</c:v>
                </c:pt>
                <c:pt idx="4">
                  <c:v>-245.66330446017895</c:v>
                </c:pt>
                <c:pt idx="5">
                  <c:v>-286.44602061349502</c:v>
                </c:pt>
                <c:pt idx="6">
                  <c:v>-404.84612978416396</c:v>
                </c:pt>
                <c:pt idx="7">
                  <c:v>-507.80763565212197</c:v>
                </c:pt>
                <c:pt idx="8">
                  <c:v>-592.28126622115428</c:v>
                </c:pt>
              </c:numCache>
            </c:numRef>
          </c:yVal>
        </c:ser>
        <c:axId val="158825856"/>
        <c:axId val="158831744"/>
      </c:scatterChart>
      <c:valAx>
        <c:axId val="158825856"/>
        <c:scaling>
          <c:orientation val="minMax"/>
          <c:max val="40"/>
          <c:min val="-40"/>
        </c:scaling>
        <c:axPos val="b"/>
        <c:numFmt formatCode="0_ " sourceLinked="1"/>
        <c:tickLblPos val="nextTo"/>
        <c:crossAx val="158831744"/>
        <c:crossesAt val="-1000"/>
        <c:crossBetween val="midCat"/>
      </c:valAx>
      <c:valAx>
        <c:axId val="158831744"/>
        <c:scaling>
          <c:orientation val="minMax"/>
          <c:max val="500"/>
          <c:min val="-10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158825856"/>
        <c:crossesAt val="-60"/>
        <c:crossBetween val="midCat"/>
        <c:majorUnit val="30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7.3120007743810736E-2"/>
          <c:y val="3.0238095238095241E-2"/>
          <c:w val="0.89780460032448683"/>
          <c:h val="0.86870793650793665"/>
        </c:manualLayout>
      </c:layout>
      <c:barChart>
        <c:barDir val="col"/>
        <c:grouping val="clustered"/>
        <c:ser>
          <c:idx val="1"/>
          <c:order val="0"/>
          <c:tx>
            <c:v>left multifidi</c:v>
          </c:tx>
          <c:cat>
            <c:numRef>
              <c:f>MinMax_Quad!$C$12:$C$20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 formatCode="General">
                  <c:v>0</c:v>
                </c:pt>
                <c:pt idx="5" formatCode="General">
                  <c:v>10</c:v>
                </c:pt>
                <c:pt idx="6" formatCode="General">
                  <c:v>20</c:v>
                </c:pt>
                <c:pt idx="7" formatCode="General">
                  <c:v>30</c:v>
                </c:pt>
                <c:pt idx="8" formatCode="General">
                  <c:v>40</c:v>
                </c:pt>
              </c:numCache>
            </c:numRef>
          </c:cat>
          <c:val>
            <c:numRef>
              <c:f>MinMax_Quad!$AO$12:$AO$20</c:f>
              <c:numCache>
                <c:formatCode>0_ </c:formatCode>
                <c:ptCount val="9"/>
                <c:pt idx="0">
                  <c:v>110.93731558987805</c:v>
                </c:pt>
                <c:pt idx="1">
                  <c:v>80.781945334366398</c:v>
                </c:pt>
                <c:pt idx="2">
                  <c:v>51.903473580267786</c:v>
                </c:pt>
                <c:pt idx="3">
                  <c:v>37.364200186124698</c:v>
                </c:pt>
                <c:pt idx="4">
                  <c:v>23.857284514953999</c:v>
                </c:pt>
                <c:pt idx="5">
                  <c:v>23.645437978193087</c:v>
                </c:pt>
                <c:pt idx="6">
                  <c:v>25.829035260146991</c:v>
                </c:pt>
                <c:pt idx="7">
                  <c:v>30.814610108699807</c:v>
                </c:pt>
                <c:pt idx="8">
                  <c:v>35.366886038778198</c:v>
                </c:pt>
              </c:numCache>
            </c:numRef>
          </c:val>
        </c:ser>
        <c:ser>
          <c:idx val="2"/>
          <c:order val="1"/>
          <c:tx>
            <c:v>right multifidi</c:v>
          </c:tx>
          <c:cat>
            <c:numRef>
              <c:f>MinMax_Quad!$C$12:$C$20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 formatCode="General">
                  <c:v>0</c:v>
                </c:pt>
                <c:pt idx="5" formatCode="General">
                  <c:v>10</c:v>
                </c:pt>
                <c:pt idx="6" formatCode="General">
                  <c:v>20</c:v>
                </c:pt>
                <c:pt idx="7" formatCode="General">
                  <c:v>30</c:v>
                </c:pt>
                <c:pt idx="8" formatCode="General">
                  <c:v>40</c:v>
                </c:pt>
              </c:numCache>
            </c:numRef>
          </c:cat>
          <c:val>
            <c:numRef>
              <c:f>MinMax_Quad!$AP$12:$AP$20</c:f>
              <c:numCache>
                <c:formatCode>0_ </c:formatCode>
                <c:ptCount val="9"/>
                <c:pt idx="0">
                  <c:v>67.680302117769813</c:v>
                </c:pt>
                <c:pt idx="1">
                  <c:v>57.594485867495997</c:v>
                </c:pt>
                <c:pt idx="2">
                  <c:v>47.576224376049495</c:v>
                </c:pt>
                <c:pt idx="3">
                  <c:v>36.321510921438403</c:v>
                </c:pt>
                <c:pt idx="4">
                  <c:v>23.853185744756409</c:v>
                </c:pt>
                <c:pt idx="5">
                  <c:v>21.390103661761291</c:v>
                </c:pt>
                <c:pt idx="6">
                  <c:v>22.105480504468193</c:v>
                </c:pt>
                <c:pt idx="7">
                  <c:v>25.929374633868388</c:v>
                </c:pt>
                <c:pt idx="8">
                  <c:v>29.048220211601688</c:v>
                </c:pt>
              </c:numCache>
            </c:numRef>
          </c:val>
        </c:ser>
        <c:axId val="186398592"/>
        <c:axId val="186400128"/>
      </c:barChart>
      <c:catAx>
        <c:axId val="186398592"/>
        <c:scaling>
          <c:orientation val="minMax"/>
        </c:scaling>
        <c:axPos val="b"/>
        <c:numFmt formatCode="0_ " sourceLinked="1"/>
        <c:tickLblPos val="nextTo"/>
        <c:crossAx val="186400128"/>
        <c:crossesAt val="0"/>
        <c:auto val="1"/>
        <c:lblAlgn val="ctr"/>
        <c:lblOffset val="100"/>
        <c:tickLblSkip val="2"/>
      </c:catAx>
      <c:valAx>
        <c:axId val="186400128"/>
        <c:scaling>
          <c:orientation val="minMax"/>
          <c:max val="12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186398592"/>
        <c:crossesAt val="-60"/>
        <c:crossBetween val="between"/>
        <c:majorUnit val="3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7.3120007743810736E-2"/>
          <c:y val="3.0238095238095241E-2"/>
          <c:w val="0.89780460032448683"/>
          <c:h val="0.8636424603174605"/>
        </c:manualLayout>
      </c:layout>
      <c:barChart>
        <c:barDir val="col"/>
        <c:grouping val="clustered"/>
        <c:ser>
          <c:idx val="1"/>
          <c:order val="0"/>
          <c:tx>
            <c:v>left multifidi</c:v>
          </c:tx>
          <c:cat>
            <c:numRef>
              <c:f>MinMax_Quad!$C$22:$C$30</c:f>
              <c:numCache>
                <c:formatCode>General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MinMax_Quad!$AO$22:$AO$30</c:f>
              <c:numCache>
                <c:formatCode>0_ </c:formatCode>
                <c:ptCount val="9"/>
                <c:pt idx="0">
                  <c:v>106.22689859881601</c:v>
                </c:pt>
                <c:pt idx="1">
                  <c:v>74.936979730428376</c:v>
                </c:pt>
                <c:pt idx="2">
                  <c:v>50.050256407464275</c:v>
                </c:pt>
                <c:pt idx="3">
                  <c:v>37.094047206177699</c:v>
                </c:pt>
                <c:pt idx="4">
                  <c:v>23.857292381024099</c:v>
                </c:pt>
                <c:pt idx="5">
                  <c:v>30.150922364606608</c:v>
                </c:pt>
                <c:pt idx="6">
                  <c:v>33.7038098240536</c:v>
                </c:pt>
                <c:pt idx="7">
                  <c:v>39.140241613480683</c:v>
                </c:pt>
                <c:pt idx="8">
                  <c:v>43.461552238363502</c:v>
                </c:pt>
              </c:numCache>
            </c:numRef>
          </c:val>
        </c:ser>
        <c:ser>
          <c:idx val="2"/>
          <c:order val="1"/>
          <c:tx>
            <c:v>right multifidi</c:v>
          </c:tx>
          <c:cat>
            <c:numRef>
              <c:f>MinMax_Quad!$C$22:$C$30</c:f>
              <c:numCache>
                <c:formatCode>General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MinMax_Quad!$AP$22:$AP$30</c:f>
              <c:numCache>
                <c:formatCode>0_ </c:formatCode>
                <c:ptCount val="9"/>
                <c:pt idx="0">
                  <c:v>62.400791568598194</c:v>
                </c:pt>
                <c:pt idx="1">
                  <c:v>54.396369430358597</c:v>
                </c:pt>
                <c:pt idx="2">
                  <c:v>45.563758259847802</c:v>
                </c:pt>
                <c:pt idx="3">
                  <c:v>35.178676443652094</c:v>
                </c:pt>
                <c:pt idx="4">
                  <c:v>23.853193558158299</c:v>
                </c:pt>
                <c:pt idx="5">
                  <c:v>22.659782645629193</c:v>
                </c:pt>
                <c:pt idx="6">
                  <c:v>28.579838073611899</c:v>
                </c:pt>
                <c:pt idx="7">
                  <c:v>32.906090116227702</c:v>
                </c:pt>
                <c:pt idx="8">
                  <c:v>35.073088052070702</c:v>
                </c:pt>
              </c:numCache>
            </c:numRef>
          </c:val>
        </c:ser>
        <c:axId val="187097088"/>
        <c:axId val="187098624"/>
      </c:barChart>
      <c:catAx>
        <c:axId val="187097088"/>
        <c:scaling>
          <c:orientation val="minMax"/>
        </c:scaling>
        <c:axPos val="b"/>
        <c:numFmt formatCode="General" sourceLinked="1"/>
        <c:tickLblPos val="nextTo"/>
        <c:crossAx val="187098624"/>
        <c:crossesAt val="0"/>
        <c:auto val="1"/>
        <c:lblAlgn val="ctr"/>
        <c:lblOffset val="100"/>
        <c:tickLblSkip val="2"/>
      </c:catAx>
      <c:valAx>
        <c:axId val="187098624"/>
        <c:scaling>
          <c:orientation val="minMax"/>
          <c:max val="12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187097088"/>
        <c:crossesAt val="-60"/>
        <c:crossBetween val="between"/>
        <c:majorUnit val="3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7.3120007743810736E-2"/>
          <c:y val="2.91344730522087E-2"/>
          <c:w val="0.89780460032448683"/>
          <c:h val="0.86573214285714262"/>
        </c:manualLayout>
      </c:layout>
      <c:barChart>
        <c:barDir val="col"/>
        <c:grouping val="clustered"/>
        <c:ser>
          <c:idx val="1"/>
          <c:order val="0"/>
          <c:tx>
            <c:v>left multifidi</c:v>
          </c:tx>
          <c:cat>
            <c:numRef>
              <c:f>MinMax_Quad!$C$32:$C$40</c:f>
              <c:numCache>
                <c:formatCode>General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MinMax_Quad!$AO$32:$AO$40</c:f>
              <c:numCache>
                <c:formatCode>0_ </c:formatCode>
                <c:ptCount val="9"/>
                <c:pt idx="0">
                  <c:v>62.930442001783796</c:v>
                </c:pt>
                <c:pt idx="1">
                  <c:v>52.990923846844211</c:v>
                </c:pt>
                <c:pt idx="2">
                  <c:v>42.625652242744117</c:v>
                </c:pt>
                <c:pt idx="3">
                  <c:v>32.938122415922699</c:v>
                </c:pt>
                <c:pt idx="4">
                  <c:v>23.85728515747741</c:v>
                </c:pt>
                <c:pt idx="5">
                  <c:v>32.778923067821211</c:v>
                </c:pt>
                <c:pt idx="6">
                  <c:v>43.499845082327802</c:v>
                </c:pt>
                <c:pt idx="7">
                  <c:v>49.035180577649086</c:v>
                </c:pt>
                <c:pt idx="8">
                  <c:v>52.897972502765498</c:v>
                </c:pt>
              </c:numCache>
            </c:numRef>
          </c:val>
        </c:ser>
        <c:ser>
          <c:idx val="2"/>
          <c:order val="1"/>
          <c:tx>
            <c:v>right multifidi</c:v>
          </c:tx>
          <c:cat>
            <c:numRef>
              <c:f>MinMax_Quad!$C$32:$C$40</c:f>
              <c:numCache>
                <c:formatCode>General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MinMax_Quad!$AP$32:$AP$40</c:f>
              <c:numCache>
                <c:formatCode>0_ </c:formatCode>
                <c:ptCount val="9"/>
                <c:pt idx="0">
                  <c:v>53.384157832961598</c:v>
                </c:pt>
                <c:pt idx="1">
                  <c:v>50.465132704771129</c:v>
                </c:pt>
                <c:pt idx="2">
                  <c:v>42.782067630181203</c:v>
                </c:pt>
                <c:pt idx="3">
                  <c:v>33.062684846941202</c:v>
                </c:pt>
                <c:pt idx="4">
                  <c:v>23.853186319054906</c:v>
                </c:pt>
                <c:pt idx="5">
                  <c:v>31.761651208421494</c:v>
                </c:pt>
                <c:pt idx="6">
                  <c:v>41.850179703501496</c:v>
                </c:pt>
                <c:pt idx="7">
                  <c:v>48.9369159986421</c:v>
                </c:pt>
                <c:pt idx="8">
                  <c:v>55.398790086966812</c:v>
                </c:pt>
              </c:numCache>
            </c:numRef>
          </c:val>
        </c:ser>
        <c:axId val="187578240"/>
        <c:axId val="187579776"/>
      </c:barChart>
      <c:catAx>
        <c:axId val="187578240"/>
        <c:scaling>
          <c:orientation val="minMax"/>
        </c:scaling>
        <c:axPos val="b"/>
        <c:numFmt formatCode="General" sourceLinked="1"/>
        <c:tickLblPos val="nextTo"/>
        <c:crossAx val="187579776"/>
        <c:crossesAt val="0"/>
        <c:auto val="1"/>
        <c:lblAlgn val="ctr"/>
        <c:lblOffset val="100"/>
        <c:tickLblSkip val="2"/>
      </c:catAx>
      <c:valAx>
        <c:axId val="187579776"/>
        <c:scaling>
          <c:orientation val="minMax"/>
          <c:max val="12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187578240"/>
        <c:crossesAt val="-60"/>
        <c:crossBetween val="between"/>
        <c:majorUnit val="3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7.3120007743810736E-2"/>
          <c:y val="2.91344730522087E-2"/>
          <c:w val="0.89780460032448683"/>
          <c:h val="0.90101009758857009"/>
        </c:manualLayout>
      </c:layout>
      <c:barChart>
        <c:barDir val="col"/>
        <c:grouping val="clustered"/>
        <c:ser>
          <c:idx val="1"/>
          <c:order val="0"/>
          <c:tx>
            <c:v>left front muscle</c:v>
          </c:tx>
          <c:cat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MinMax_Quad!$AR$2:$AR$10</c:f>
              <c:numCache>
                <c:formatCode>0_ </c:formatCode>
                <c:ptCount val="9"/>
                <c:pt idx="0">
                  <c:v>8.7843537651110335</c:v>
                </c:pt>
                <c:pt idx="1">
                  <c:v>6.7453180337767096</c:v>
                </c:pt>
                <c:pt idx="2">
                  <c:v>5.952503331753296</c:v>
                </c:pt>
                <c:pt idx="3">
                  <c:v>8.7782302003969779</c:v>
                </c:pt>
                <c:pt idx="4">
                  <c:v>20.870716929678501</c:v>
                </c:pt>
                <c:pt idx="5">
                  <c:v>177.18691373834801</c:v>
                </c:pt>
                <c:pt idx="6">
                  <c:v>354.36335834757108</c:v>
                </c:pt>
                <c:pt idx="7">
                  <c:v>538.42410180427748</c:v>
                </c:pt>
                <c:pt idx="8">
                  <c:v>710.08726632345474</c:v>
                </c:pt>
              </c:numCache>
            </c:numRef>
          </c:val>
        </c:ser>
        <c:ser>
          <c:idx val="2"/>
          <c:order val="1"/>
          <c:tx>
            <c:v>right front muscle</c:v>
          </c:tx>
          <c:cat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MinMax_Quad!$AS$2:$AS$10</c:f>
              <c:numCache>
                <c:formatCode>0_ </c:formatCode>
                <c:ptCount val="9"/>
                <c:pt idx="0">
                  <c:v>8.7983062038197506</c:v>
                </c:pt>
                <c:pt idx="1">
                  <c:v>6.7579500038963785</c:v>
                </c:pt>
                <c:pt idx="2">
                  <c:v>5.9647099252367868</c:v>
                </c:pt>
                <c:pt idx="3">
                  <c:v>8.7782337946494131</c:v>
                </c:pt>
                <c:pt idx="4">
                  <c:v>20.871347739157859</c:v>
                </c:pt>
                <c:pt idx="5">
                  <c:v>177.1965688154483</c:v>
                </c:pt>
                <c:pt idx="6">
                  <c:v>354.37757428677116</c:v>
                </c:pt>
                <c:pt idx="7">
                  <c:v>538.44139209970649</c:v>
                </c:pt>
                <c:pt idx="8">
                  <c:v>710.10825238927794</c:v>
                </c:pt>
              </c:numCache>
            </c:numRef>
          </c:val>
        </c:ser>
        <c:axId val="195034496"/>
        <c:axId val="199386240"/>
      </c:barChart>
      <c:catAx>
        <c:axId val="195034496"/>
        <c:scaling>
          <c:orientation val="minMax"/>
        </c:scaling>
        <c:axPos val="b"/>
        <c:numFmt formatCode="0_ " sourceLinked="1"/>
        <c:tickLblPos val="nextTo"/>
        <c:crossAx val="199386240"/>
        <c:crossesAt val="0"/>
        <c:auto val="1"/>
        <c:lblAlgn val="ctr"/>
        <c:lblOffset val="100"/>
        <c:tickLblSkip val="2"/>
      </c:catAx>
      <c:valAx>
        <c:axId val="199386240"/>
        <c:scaling>
          <c:orientation val="minMax"/>
          <c:max val="10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extTo"/>
        <c:crossAx val="195034496"/>
        <c:crossesAt val="-60"/>
        <c:crossBetween val="between"/>
        <c:majorUnit val="200"/>
      </c:valAx>
    </c:plotArea>
    <c:legend>
      <c:legendPos val="r"/>
      <c:layout>
        <c:manualLayout>
          <c:xMode val="edge"/>
          <c:yMode val="edge"/>
          <c:x val="0.31122993827160506"/>
          <c:y val="0.10895634920634922"/>
          <c:w val="0.51461419753086424"/>
          <c:h val="0.1780603174603175"/>
        </c:manualLayout>
      </c:layout>
    </c:legend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3.0238095238095241E-2"/>
          <c:w val="0.89780460032448683"/>
          <c:h val="0.86870793650793665"/>
        </c:manualLayout>
      </c:layout>
      <c:barChart>
        <c:barDir val="col"/>
        <c:grouping val="clustered"/>
        <c:ser>
          <c:idx val="1"/>
          <c:order val="0"/>
          <c:tx>
            <c:v>left front muscle</c:v>
          </c:tx>
          <c:cat>
            <c:numRef>
              <c:f>MinMax_Quad!$C$12:$C$20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 formatCode="General">
                  <c:v>0</c:v>
                </c:pt>
                <c:pt idx="5" formatCode="General">
                  <c:v>10</c:v>
                </c:pt>
                <c:pt idx="6" formatCode="General">
                  <c:v>20</c:v>
                </c:pt>
                <c:pt idx="7" formatCode="General">
                  <c:v>30</c:v>
                </c:pt>
                <c:pt idx="8" formatCode="General">
                  <c:v>40</c:v>
                </c:pt>
              </c:numCache>
            </c:numRef>
          </c:cat>
          <c:val>
            <c:numRef>
              <c:f>MinMax_Quad!$AR$12:$AR$20</c:f>
              <c:numCache>
                <c:formatCode>0_ </c:formatCode>
                <c:ptCount val="9"/>
                <c:pt idx="0">
                  <c:v>330.73888408218761</c:v>
                </c:pt>
                <c:pt idx="1">
                  <c:v>255.82753203777486</c:v>
                </c:pt>
                <c:pt idx="2">
                  <c:v>174.27323417087945</c:v>
                </c:pt>
                <c:pt idx="3">
                  <c:v>94.74268998193314</c:v>
                </c:pt>
                <c:pt idx="4">
                  <c:v>20.870426638551052</c:v>
                </c:pt>
                <c:pt idx="5">
                  <c:v>130.4126810381145</c:v>
                </c:pt>
                <c:pt idx="6">
                  <c:v>266.13097798478969</c:v>
                </c:pt>
                <c:pt idx="7">
                  <c:v>394.40110199453466</c:v>
                </c:pt>
                <c:pt idx="8">
                  <c:v>514.1639237057783</c:v>
                </c:pt>
              </c:numCache>
            </c:numRef>
          </c:val>
        </c:ser>
        <c:ser>
          <c:idx val="2"/>
          <c:order val="1"/>
          <c:tx>
            <c:v>right front muscle</c:v>
          </c:tx>
          <c:cat>
            <c:numRef>
              <c:f>MinMax_Quad!$C$12:$C$20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 formatCode="General">
                  <c:v>0</c:v>
                </c:pt>
                <c:pt idx="5" formatCode="General">
                  <c:v>10</c:v>
                </c:pt>
                <c:pt idx="6" formatCode="General">
                  <c:v>20</c:v>
                </c:pt>
                <c:pt idx="7" formatCode="General">
                  <c:v>30</c:v>
                </c:pt>
                <c:pt idx="8" formatCode="General">
                  <c:v>40</c:v>
                </c:pt>
              </c:numCache>
            </c:numRef>
          </c:cat>
          <c:val>
            <c:numRef>
              <c:f>MinMax_Quad!$AS$12:$AS$20</c:f>
              <c:numCache>
                <c:formatCode>0_ </c:formatCode>
                <c:ptCount val="9"/>
                <c:pt idx="0">
                  <c:v>63.851721799483627</c:v>
                </c:pt>
                <c:pt idx="1">
                  <c:v>51.290787721052155</c:v>
                </c:pt>
                <c:pt idx="2">
                  <c:v>35.802798667316601</c:v>
                </c:pt>
                <c:pt idx="3">
                  <c:v>25.923171381022119</c:v>
                </c:pt>
                <c:pt idx="4">
                  <c:v>20.871106916943344</c:v>
                </c:pt>
                <c:pt idx="5">
                  <c:v>222.49516608194079</c:v>
                </c:pt>
                <c:pt idx="6">
                  <c:v>454.36786200377804</c:v>
                </c:pt>
                <c:pt idx="7">
                  <c:v>673.14004820563514</c:v>
                </c:pt>
                <c:pt idx="8">
                  <c:v>874.91502245057279</c:v>
                </c:pt>
              </c:numCache>
            </c:numRef>
          </c:val>
        </c:ser>
        <c:axId val="200525696"/>
        <c:axId val="200527232"/>
      </c:barChart>
      <c:catAx>
        <c:axId val="200525696"/>
        <c:scaling>
          <c:orientation val="minMax"/>
        </c:scaling>
        <c:axPos val="b"/>
        <c:numFmt formatCode="0_ " sourceLinked="1"/>
        <c:tickLblPos val="nextTo"/>
        <c:crossAx val="200527232"/>
        <c:crossesAt val="0"/>
        <c:auto val="1"/>
        <c:lblAlgn val="ctr"/>
        <c:lblOffset val="100"/>
        <c:tickLblSkip val="2"/>
      </c:catAx>
      <c:valAx>
        <c:axId val="200527232"/>
        <c:scaling>
          <c:orientation val="minMax"/>
          <c:max val="10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200525696"/>
        <c:crossesAt val="-60"/>
        <c:crossBetween val="between"/>
        <c:majorUnit val="20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7.3120007743810736E-2"/>
          <c:y val="3.0238095238095241E-2"/>
          <c:w val="0.89780460032448683"/>
          <c:h val="0.8636424603174605"/>
        </c:manualLayout>
      </c:layout>
      <c:barChart>
        <c:barDir val="col"/>
        <c:grouping val="clustered"/>
        <c:ser>
          <c:idx val="1"/>
          <c:order val="0"/>
          <c:tx>
            <c:v>left front muscle</c:v>
          </c:tx>
          <c:cat>
            <c:numRef>
              <c:f>MinMax_Quad!$C$22:$C$30</c:f>
              <c:numCache>
                <c:formatCode>General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MinMax_Quad!$AR$22:$AR$30</c:f>
              <c:numCache>
                <c:formatCode>0_ </c:formatCode>
                <c:ptCount val="9"/>
                <c:pt idx="0">
                  <c:v>661.22571809702845</c:v>
                </c:pt>
                <c:pt idx="1">
                  <c:v>514.43771623380439</c:v>
                </c:pt>
                <c:pt idx="2">
                  <c:v>347.46641906486354</c:v>
                </c:pt>
                <c:pt idx="3">
                  <c:v>173.4787854829014</c:v>
                </c:pt>
                <c:pt idx="4">
                  <c:v>20.870419254055225</c:v>
                </c:pt>
                <c:pt idx="5">
                  <c:v>48.900198218877726</c:v>
                </c:pt>
                <c:pt idx="6">
                  <c:v>137.09272465530449</c:v>
                </c:pt>
                <c:pt idx="7">
                  <c:v>202.33921551961637</c:v>
                </c:pt>
                <c:pt idx="8">
                  <c:v>265.35120252135721</c:v>
                </c:pt>
              </c:numCache>
            </c:numRef>
          </c:val>
        </c:ser>
        <c:ser>
          <c:idx val="2"/>
          <c:order val="1"/>
          <c:tx>
            <c:v>right front muscle</c:v>
          </c:tx>
          <c:cat>
            <c:numRef>
              <c:f>MinMax_Quad!$C$22:$C$30</c:f>
              <c:numCache>
                <c:formatCode>General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MinMax_Quad!$AS$22:$AS$30</c:f>
              <c:numCache>
                <c:formatCode>0_ </c:formatCode>
                <c:ptCount val="9"/>
                <c:pt idx="0">
                  <c:v>101.86779204060018</c:v>
                </c:pt>
                <c:pt idx="1">
                  <c:v>80.330892892658383</c:v>
                </c:pt>
                <c:pt idx="2">
                  <c:v>58.779352949321193</c:v>
                </c:pt>
                <c:pt idx="3">
                  <c:v>37.318732601661736</c:v>
                </c:pt>
                <c:pt idx="4">
                  <c:v>20.871091690747917</c:v>
                </c:pt>
                <c:pt idx="5">
                  <c:v>230.2810095028828</c:v>
                </c:pt>
                <c:pt idx="6">
                  <c:v>491.02284814500075</c:v>
                </c:pt>
                <c:pt idx="7">
                  <c:v>711.55365791425493</c:v>
                </c:pt>
                <c:pt idx="8">
                  <c:v>919.28789312444201</c:v>
                </c:pt>
              </c:numCache>
            </c:numRef>
          </c:val>
        </c:ser>
        <c:axId val="201015296"/>
        <c:axId val="201016832"/>
      </c:barChart>
      <c:catAx>
        <c:axId val="201015296"/>
        <c:scaling>
          <c:orientation val="minMax"/>
        </c:scaling>
        <c:axPos val="b"/>
        <c:numFmt formatCode="General" sourceLinked="1"/>
        <c:tickLblPos val="nextTo"/>
        <c:crossAx val="201016832"/>
        <c:crossesAt val="0"/>
        <c:auto val="1"/>
        <c:lblAlgn val="ctr"/>
        <c:lblOffset val="100"/>
        <c:tickLblSkip val="2"/>
      </c:catAx>
      <c:valAx>
        <c:axId val="201016832"/>
        <c:scaling>
          <c:orientation val="minMax"/>
          <c:max val="10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201015296"/>
        <c:crossesAt val="-60"/>
        <c:crossBetween val="between"/>
        <c:majorUnit val="20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2.91344730522087E-2"/>
          <c:w val="0.89780460032448683"/>
          <c:h val="0.86573214285714262"/>
        </c:manualLayout>
      </c:layout>
      <c:barChart>
        <c:barDir val="col"/>
        <c:grouping val="clustered"/>
        <c:ser>
          <c:idx val="1"/>
          <c:order val="0"/>
          <c:tx>
            <c:v>left front muscle</c:v>
          </c:tx>
          <c:cat>
            <c:numRef>
              <c:f>MinMax_Quad!$C$32:$C$40</c:f>
              <c:numCache>
                <c:formatCode>General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MinMax_Quad!$AR$32:$AR$40</c:f>
              <c:numCache>
                <c:formatCode>0_ </c:formatCode>
                <c:ptCount val="9"/>
                <c:pt idx="0">
                  <c:v>859.53732416499474</c:v>
                </c:pt>
                <c:pt idx="1">
                  <c:v>664.15337087075375</c:v>
                </c:pt>
                <c:pt idx="2">
                  <c:v>443.76215727997788</c:v>
                </c:pt>
                <c:pt idx="3">
                  <c:v>218.21689283282382</c:v>
                </c:pt>
                <c:pt idx="4">
                  <c:v>20.870415896584859</c:v>
                </c:pt>
                <c:pt idx="5">
                  <c:v>37.591083446521786</c:v>
                </c:pt>
                <c:pt idx="6">
                  <c:v>63.734982179602873</c:v>
                </c:pt>
                <c:pt idx="7">
                  <c:v>96.399519969896375</c:v>
                </c:pt>
                <c:pt idx="8">
                  <c:v>122.66825307408885</c:v>
                </c:pt>
              </c:numCache>
            </c:numRef>
          </c:val>
        </c:ser>
        <c:ser>
          <c:idx val="2"/>
          <c:order val="1"/>
          <c:tx>
            <c:v>right front muscle</c:v>
          </c:tx>
          <c:cat>
            <c:numRef>
              <c:f>MinMax_Quad!$C$32:$C$40</c:f>
              <c:numCache>
                <c:formatCode>General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MinMax_Quad!$AS$32:$AS$40</c:f>
              <c:numCache>
                <c:formatCode>0_ </c:formatCode>
                <c:ptCount val="9"/>
                <c:pt idx="0">
                  <c:v>122.03177650042213</c:v>
                </c:pt>
                <c:pt idx="1">
                  <c:v>93.876949588157757</c:v>
                </c:pt>
                <c:pt idx="2">
                  <c:v>62.634299808140192</c:v>
                </c:pt>
                <c:pt idx="3">
                  <c:v>37.986032490113303</c:v>
                </c:pt>
                <c:pt idx="4">
                  <c:v>20.871094843094291</c:v>
                </c:pt>
                <c:pt idx="5">
                  <c:v>221.70264092797447</c:v>
                </c:pt>
                <c:pt idx="6">
                  <c:v>451.46347041762579</c:v>
                </c:pt>
                <c:pt idx="7">
                  <c:v>674.52146931573816</c:v>
                </c:pt>
                <c:pt idx="8">
                  <c:v>873.78564319771897</c:v>
                </c:pt>
              </c:numCache>
            </c:numRef>
          </c:val>
        </c:ser>
        <c:axId val="201635712"/>
        <c:axId val="201637248"/>
      </c:barChart>
      <c:catAx>
        <c:axId val="201635712"/>
        <c:scaling>
          <c:orientation val="minMax"/>
        </c:scaling>
        <c:axPos val="b"/>
        <c:numFmt formatCode="General" sourceLinked="1"/>
        <c:tickLblPos val="nextTo"/>
        <c:crossAx val="201637248"/>
        <c:crossesAt val="0"/>
        <c:auto val="1"/>
        <c:lblAlgn val="ctr"/>
        <c:lblOffset val="100"/>
        <c:tickLblSkip val="2"/>
      </c:catAx>
      <c:valAx>
        <c:axId val="201637248"/>
        <c:scaling>
          <c:orientation val="minMax"/>
          <c:max val="10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201635712"/>
        <c:crossesAt val="-60"/>
        <c:crossBetween val="between"/>
        <c:majorUnit val="20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7.3120007743810736E-2"/>
          <c:y val="2.91344730522087E-2"/>
          <c:w val="0.89780460032448683"/>
          <c:h val="0.90101009758857009"/>
        </c:manualLayout>
      </c:layout>
      <c:barChart>
        <c:barDir val="col"/>
        <c:grouping val="clustered"/>
        <c:ser>
          <c:idx val="1"/>
          <c:order val="0"/>
          <c:tx>
            <c:v>left short muscle</c:v>
          </c:tx>
          <c:cat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MinMax_Quad!$AU$2:$AU$10</c:f>
              <c:numCache>
                <c:formatCode>0_ </c:formatCode>
                <c:ptCount val="9"/>
                <c:pt idx="0">
                  <c:v>17.984693723773916</c:v>
                </c:pt>
                <c:pt idx="1">
                  <c:v>16.862771683890291</c:v>
                </c:pt>
                <c:pt idx="2">
                  <c:v>15.419232247623256</c:v>
                </c:pt>
                <c:pt idx="3">
                  <c:v>14.471183960696919</c:v>
                </c:pt>
                <c:pt idx="4">
                  <c:v>10.419417547065905</c:v>
                </c:pt>
                <c:pt idx="5">
                  <c:v>12.321288746808019</c:v>
                </c:pt>
                <c:pt idx="6">
                  <c:v>19.60170533176802</c:v>
                </c:pt>
                <c:pt idx="7">
                  <c:v>27.269606749657925</c:v>
                </c:pt>
                <c:pt idx="8">
                  <c:v>34.121644492604638</c:v>
                </c:pt>
              </c:numCache>
            </c:numRef>
          </c:val>
        </c:ser>
        <c:ser>
          <c:idx val="2"/>
          <c:order val="1"/>
          <c:tx>
            <c:v>right short muscle</c:v>
          </c:tx>
          <c:cat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MinMax_Quad!$AV$2:$AV$10</c:f>
              <c:numCache>
                <c:formatCode>0_ </c:formatCode>
                <c:ptCount val="9"/>
                <c:pt idx="0">
                  <c:v>17.980703473073525</c:v>
                </c:pt>
                <c:pt idx="1">
                  <c:v>16.858725889454352</c:v>
                </c:pt>
                <c:pt idx="2">
                  <c:v>15.415186005515194</c:v>
                </c:pt>
                <c:pt idx="3">
                  <c:v>14.469382374138775</c:v>
                </c:pt>
                <c:pt idx="4">
                  <c:v>10.414983593907134</c:v>
                </c:pt>
                <c:pt idx="5">
                  <c:v>12.320460269605753</c:v>
                </c:pt>
                <c:pt idx="6">
                  <c:v>19.596991637571186</c:v>
                </c:pt>
                <c:pt idx="7">
                  <c:v>27.269752634277978</c:v>
                </c:pt>
                <c:pt idx="8">
                  <c:v>34.121821288753424</c:v>
                </c:pt>
              </c:numCache>
            </c:numRef>
          </c:val>
        </c:ser>
        <c:axId val="201751936"/>
        <c:axId val="201770112"/>
      </c:barChart>
      <c:catAx>
        <c:axId val="201751936"/>
        <c:scaling>
          <c:orientation val="minMax"/>
        </c:scaling>
        <c:axPos val="b"/>
        <c:numFmt formatCode="0_ " sourceLinked="1"/>
        <c:tickLblPos val="nextTo"/>
        <c:crossAx val="201770112"/>
        <c:crossesAt val="0"/>
        <c:auto val="1"/>
        <c:lblAlgn val="ctr"/>
        <c:lblOffset val="100"/>
        <c:tickLblSkip val="2"/>
      </c:catAx>
      <c:valAx>
        <c:axId val="201770112"/>
        <c:scaling>
          <c:orientation val="minMax"/>
          <c:max val="5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extTo"/>
        <c:crossAx val="201751936"/>
        <c:crossesAt val="-60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31122993827160506"/>
          <c:y val="0.10895634920634922"/>
          <c:w val="0.51461419753086424"/>
          <c:h val="0.1780603174603175"/>
        </c:manualLayout>
      </c:layout>
    </c:legend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7.3120007743810736E-2"/>
          <c:y val="3.0238095238095241E-2"/>
          <c:w val="0.89780460032448683"/>
          <c:h val="0.86870793650793665"/>
        </c:manualLayout>
      </c:layout>
      <c:barChart>
        <c:barDir val="col"/>
        <c:grouping val="clustered"/>
        <c:ser>
          <c:idx val="1"/>
          <c:order val="0"/>
          <c:tx>
            <c:v>left short muscle</c:v>
          </c:tx>
          <c:cat>
            <c:numRef>
              <c:f>MinMax_Quad!$C$12:$C$20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 formatCode="General">
                  <c:v>0</c:v>
                </c:pt>
                <c:pt idx="5" formatCode="General">
                  <c:v>10</c:v>
                </c:pt>
                <c:pt idx="6" formatCode="General">
                  <c:v>20</c:v>
                </c:pt>
                <c:pt idx="7" formatCode="General">
                  <c:v>30</c:v>
                </c:pt>
                <c:pt idx="8" formatCode="General">
                  <c:v>40</c:v>
                </c:pt>
              </c:numCache>
            </c:numRef>
          </c:cat>
          <c:val>
            <c:numRef>
              <c:f>MinMax_Quad!$AU$12:$AU$20</c:f>
              <c:numCache>
                <c:formatCode>0_ </c:formatCode>
                <c:ptCount val="9"/>
                <c:pt idx="0">
                  <c:v>19.942228114838549</c:v>
                </c:pt>
                <c:pt idx="1">
                  <c:v>17.810476636132769</c:v>
                </c:pt>
                <c:pt idx="2">
                  <c:v>15.640817078531516</c:v>
                </c:pt>
                <c:pt idx="3">
                  <c:v>13.874831872542623</c:v>
                </c:pt>
                <c:pt idx="4">
                  <c:v>10.419307418490099</c:v>
                </c:pt>
                <c:pt idx="5">
                  <c:v>11.862385107342604</c:v>
                </c:pt>
                <c:pt idx="6">
                  <c:v>19.976170872153613</c:v>
                </c:pt>
                <c:pt idx="7">
                  <c:v>28.337488381604249</c:v>
                </c:pt>
                <c:pt idx="8">
                  <c:v>35.625322524080275</c:v>
                </c:pt>
              </c:numCache>
            </c:numRef>
          </c:val>
        </c:ser>
        <c:ser>
          <c:idx val="2"/>
          <c:order val="1"/>
          <c:tx>
            <c:v>right short muscle</c:v>
          </c:tx>
          <c:cat>
            <c:numRef>
              <c:f>MinMax_Quad!$C$12:$C$20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 formatCode="General">
                  <c:v>0</c:v>
                </c:pt>
                <c:pt idx="5" formatCode="General">
                  <c:v>10</c:v>
                </c:pt>
                <c:pt idx="6" formatCode="General">
                  <c:v>20</c:v>
                </c:pt>
                <c:pt idx="7" formatCode="General">
                  <c:v>30</c:v>
                </c:pt>
                <c:pt idx="8" formatCode="General">
                  <c:v>40</c:v>
                </c:pt>
              </c:numCache>
            </c:numRef>
          </c:cat>
          <c:val>
            <c:numRef>
              <c:f>MinMax_Quad!$AV$12:$AV$20</c:f>
              <c:numCache>
                <c:formatCode>0_ </c:formatCode>
                <c:ptCount val="9"/>
                <c:pt idx="0">
                  <c:v>22.051488322658066</c:v>
                </c:pt>
                <c:pt idx="1">
                  <c:v>19.82066889736128</c:v>
                </c:pt>
                <c:pt idx="2">
                  <c:v>17.235902021262227</c:v>
                </c:pt>
                <c:pt idx="3">
                  <c:v>15.181231921398055</c:v>
                </c:pt>
                <c:pt idx="4">
                  <c:v>10.414848187058798</c:v>
                </c:pt>
                <c:pt idx="5">
                  <c:v>13.015200511053363</c:v>
                </c:pt>
                <c:pt idx="6">
                  <c:v>19.622268626488331</c:v>
                </c:pt>
                <c:pt idx="7">
                  <c:v>27.352666957169404</c:v>
                </c:pt>
                <c:pt idx="8">
                  <c:v>34.047650676758821</c:v>
                </c:pt>
              </c:numCache>
            </c:numRef>
          </c:val>
        </c:ser>
        <c:axId val="201815936"/>
        <c:axId val="201817472"/>
      </c:barChart>
      <c:catAx>
        <c:axId val="201815936"/>
        <c:scaling>
          <c:orientation val="minMax"/>
        </c:scaling>
        <c:axPos val="b"/>
        <c:numFmt formatCode="0_ " sourceLinked="1"/>
        <c:tickLblPos val="nextTo"/>
        <c:crossAx val="201817472"/>
        <c:crossesAt val="0"/>
        <c:auto val="1"/>
        <c:lblAlgn val="ctr"/>
        <c:lblOffset val="100"/>
        <c:tickLblSkip val="2"/>
      </c:catAx>
      <c:valAx>
        <c:axId val="201817472"/>
        <c:scaling>
          <c:orientation val="minMax"/>
          <c:max val="5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201815936"/>
        <c:crossesAt val="-60"/>
        <c:crossBetween val="between"/>
        <c:majorUnit val="1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3.0238095238095241E-2"/>
          <c:w val="0.89780460032448683"/>
          <c:h val="0.8636424603174605"/>
        </c:manualLayout>
      </c:layout>
      <c:barChart>
        <c:barDir val="col"/>
        <c:grouping val="clustered"/>
        <c:ser>
          <c:idx val="1"/>
          <c:order val="0"/>
          <c:tx>
            <c:v>left short muscle</c:v>
          </c:tx>
          <c:cat>
            <c:numRef>
              <c:f>MinMax_Quad!$C$22:$C$30</c:f>
              <c:numCache>
                <c:formatCode>General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MinMax_Quad!$AU$22:$AU$30</c:f>
              <c:numCache>
                <c:formatCode>0_ </c:formatCode>
                <c:ptCount val="9"/>
                <c:pt idx="0">
                  <c:v>22.701575770461254</c:v>
                </c:pt>
                <c:pt idx="1">
                  <c:v>20.795816215785141</c:v>
                </c:pt>
                <c:pt idx="2">
                  <c:v>17.482451564046144</c:v>
                </c:pt>
                <c:pt idx="3">
                  <c:v>14.335386731107794</c:v>
                </c:pt>
                <c:pt idx="4">
                  <c:v>10.419307756973319</c:v>
                </c:pt>
                <c:pt idx="5">
                  <c:v>11.26717657462051</c:v>
                </c:pt>
                <c:pt idx="6">
                  <c:v>15.797531089693239</c:v>
                </c:pt>
                <c:pt idx="7">
                  <c:v>21.976363831229925</c:v>
                </c:pt>
                <c:pt idx="8">
                  <c:v>27.739650444280628</c:v>
                </c:pt>
              </c:numCache>
            </c:numRef>
          </c:val>
        </c:ser>
        <c:ser>
          <c:idx val="2"/>
          <c:order val="1"/>
          <c:tx>
            <c:v>right short muscle</c:v>
          </c:tx>
          <c:cat>
            <c:numRef>
              <c:f>MinMax_Quad!$C$22:$C$30</c:f>
              <c:numCache>
                <c:formatCode>General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MinMax_Quad!$AV$22:$AV$30</c:f>
              <c:numCache>
                <c:formatCode>0_ </c:formatCode>
                <c:ptCount val="9"/>
                <c:pt idx="0">
                  <c:v>23.361043373105414</c:v>
                </c:pt>
                <c:pt idx="1">
                  <c:v>20.996743664583907</c:v>
                </c:pt>
                <c:pt idx="2">
                  <c:v>18.257693430603002</c:v>
                </c:pt>
                <c:pt idx="3">
                  <c:v>15.537603738742876</c:v>
                </c:pt>
                <c:pt idx="4">
                  <c:v>10.414848601698278</c:v>
                </c:pt>
                <c:pt idx="5">
                  <c:v>13.13920010932746</c:v>
                </c:pt>
                <c:pt idx="6">
                  <c:v>15.627581998066329</c:v>
                </c:pt>
                <c:pt idx="7">
                  <c:v>21.012254381033731</c:v>
                </c:pt>
                <c:pt idx="8">
                  <c:v>26.196112561253639</c:v>
                </c:pt>
              </c:numCache>
            </c:numRef>
          </c:val>
        </c:ser>
        <c:axId val="201871360"/>
        <c:axId val="201872896"/>
      </c:barChart>
      <c:catAx>
        <c:axId val="201871360"/>
        <c:scaling>
          <c:orientation val="minMax"/>
        </c:scaling>
        <c:axPos val="b"/>
        <c:numFmt formatCode="General" sourceLinked="1"/>
        <c:tickLblPos val="nextTo"/>
        <c:crossAx val="201872896"/>
        <c:crossesAt val="0"/>
        <c:auto val="1"/>
        <c:lblAlgn val="ctr"/>
        <c:lblOffset val="100"/>
        <c:tickLblSkip val="2"/>
      </c:catAx>
      <c:valAx>
        <c:axId val="201872896"/>
        <c:scaling>
          <c:orientation val="minMax"/>
          <c:max val="5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201871360"/>
        <c:crossesAt val="-60"/>
        <c:crossBetween val="between"/>
        <c:majorUnit val="1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2.91344730522087E-2"/>
          <c:w val="0.89780460032448683"/>
          <c:h val="0.90101009758857009"/>
        </c:manualLayout>
      </c:layout>
      <c:scatterChart>
        <c:scatterStyle val="lineMarker"/>
        <c:ser>
          <c:idx val="0"/>
          <c:order val="0"/>
          <c:tx>
            <c:v>L1-L2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MinMax_Quad!$H$32:$H$40</c:f>
              <c:numCache>
                <c:formatCode>0_ </c:formatCode>
                <c:ptCount val="9"/>
                <c:pt idx="0">
                  <c:v>208.144127967554</c:v>
                </c:pt>
                <c:pt idx="1">
                  <c:v>186.644309988282</c:v>
                </c:pt>
                <c:pt idx="2">
                  <c:v>157.79077723005094</c:v>
                </c:pt>
                <c:pt idx="3">
                  <c:v>128.68824921491006</c:v>
                </c:pt>
                <c:pt idx="4">
                  <c:v>107.44970545231803</c:v>
                </c:pt>
                <c:pt idx="5">
                  <c:v>128.62421272510792</c:v>
                </c:pt>
                <c:pt idx="6">
                  <c:v>159.36577166516494</c:v>
                </c:pt>
                <c:pt idx="7">
                  <c:v>187.747405954069</c:v>
                </c:pt>
                <c:pt idx="8">
                  <c:v>210.09633909083504</c:v>
                </c:pt>
              </c:numCache>
            </c:numRef>
          </c:yVal>
        </c:ser>
        <c:ser>
          <c:idx val="1"/>
          <c:order val="1"/>
          <c:tx>
            <c:v>L2-L3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MinMax_Quad!$K$32:$K$40</c:f>
              <c:numCache>
                <c:formatCode>0_ </c:formatCode>
                <c:ptCount val="9"/>
                <c:pt idx="0">
                  <c:v>60.560650651607894</c:v>
                </c:pt>
                <c:pt idx="1">
                  <c:v>60.831612755230474</c:v>
                </c:pt>
                <c:pt idx="2">
                  <c:v>61.833803010208385</c:v>
                </c:pt>
                <c:pt idx="3">
                  <c:v>57.865336705149403</c:v>
                </c:pt>
                <c:pt idx="4">
                  <c:v>56.224459813613798</c:v>
                </c:pt>
                <c:pt idx="5">
                  <c:v>59.034759749326298</c:v>
                </c:pt>
                <c:pt idx="6">
                  <c:v>61.437648011600274</c:v>
                </c:pt>
                <c:pt idx="7">
                  <c:v>64.469788886342499</c:v>
                </c:pt>
                <c:pt idx="8">
                  <c:v>66.944644543216157</c:v>
                </c:pt>
              </c:numCache>
            </c:numRef>
          </c:yVal>
        </c:ser>
        <c:ser>
          <c:idx val="3"/>
          <c:order val="2"/>
          <c:tx>
            <c:v>L3-L4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MinMax_Quad!$N$32:$N$40</c:f>
              <c:numCache>
                <c:formatCode>0_ </c:formatCode>
                <c:ptCount val="9"/>
                <c:pt idx="0">
                  <c:v>-130.33283944537507</c:v>
                </c:pt>
                <c:pt idx="1">
                  <c:v>-107.99253836065695</c:v>
                </c:pt>
                <c:pt idx="2">
                  <c:v>-84.407385555198601</c:v>
                </c:pt>
                <c:pt idx="3">
                  <c:v>-59.069063166593899</c:v>
                </c:pt>
                <c:pt idx="4">
                  <c:v>-24.5947446590115</c:v>
                </c:pt>
                <c:pt idx="5">
                  <c:v>-54.688600945176013</c:v>
                </c:pt>
                <c:pt idx="6">
                  <c:v>-71.771500599155601</c:v>
                </c:pt>
                <c:pt idx="7">
                  <c:v>-94.823767418578569</c:v>
                </c:pt>
                <c:pt idx="8">
                  <c:v>-112.99682258013706</c:v>
                </c:pt>
              </c:numCache>
            </c:numRef>
          </c:yVal>
        </c:ser>
        <c:ser>
          <c:idx val="2"/>
          <c:order val="3"/>
          <c:tx>
            <c:v>L4-L5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MinMax_Quad!$Q$32:$Q$40</c:f>
              <c:numCache>
                <c:formatCode>0_ </c:formatCode>
                <c:ptCount val="9"/>
                <c:pt idx="0">
                  <c:v>-232.52632727565805</c:v>
                </c:pt>
                <c:pt idx="1">
                  <c:v>-199.65708874136598</c:v>
                </c:pt>
                <c:pt idx="2">
                  <c:v>-157.69596854859401</c:v>
                </c:pt>
                <c:pt idx="3">
                  <c:v>-111.72094394141899</c:v>
                </c:pt>
                <c:pt idx="4">
                  <c:v>-80.120704816672045</c:v>
                </c:pt>
                <c:pt idx="5">
                  <c:v>-108.64591645621998</c:v>
                </c:pt>
                <c:pt idx="6">
                  <c:v>-154.99989317021598</c:v>
                </c:pt>
                <c:pt idx="7">
                  <c:v>-191.22577194672598</c:v>
                </c:pt>
                <c:pt idx="8">
                  <c:v>-218.62728866450399</c:v>
                </c:pt>
              </c:numCache>
            </c:numRef>
          </c:yVal>
        </c:ser>
        <c:ser>
          <c:idx val="4"/>
          <c:order val="4"/>
          <c:tx>
            <c:v>L5-Sa</c:v>
          </c:tx>
          <c:spPr>
            <a:ln w="28575"/>
          </c:spPr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MinMax_Quad!$T$32:$T$40</c:f>
              <c:numCache>
                <c:formatCode>0_ </c:formatCode>
                <c:ptCount val="9"/>
                <c:pt idx="0">
                  <c:v>-652.89391808469372</c:v>
                </c:pt>
                <c:pt idx="1">
                  <c:v>-570.12163240493862</c:v>
                </c:pt>
                <c:pt idx="2">
                  <c:v>-461.86349119413211</c:v>
                </c:pt>
                <c:pt idx="3">
                  <c:v>-346.74315542209075</c:v>
                </c:pt>
                <c:pt idx="4">
                  <c:v>-245.66324131557101</c:v>
                </c:pt>
                <c:pt idx="5">
                  <c:v>-339.56853122183099</c:v>
                </c:pt>
                <c:pt idx="6">
                  <c:v>-452.76731325795191</c:v>
                </c:pt>
                <c:pt idx="7">
                  <c:v>-549.41134178038396</c:v>
                </c:pt>
                <c:pt idx="8">
                  <c:v>-626.82824833652603</c:v>
                </c:pt>
              </c:numCache>
            </c:numRef>
          </c:yVal>
        </c:ser>
        <c:axId val="170325888"/>
        <c:axId val="170402560"/>
      </c:scatterChart>
      <c:valAx>
        <c:axId val="170325888"/>
        <c:scaling>
          <c:orientation val="minMax"/>
          <c:max val="40"/>
          <c:min val="-40"/>
        </c:scaling>
        <c:axPos val="b"/>
        <c:numFmt formatCode="0_ " sourceLinked="1"/>
        <c:tickLblPos val="nextTo"/>
        <c:crossAx val="170402560"/>
        <c:crossesAt val="-1000"/>
        <c:crossBetween val="midCat"/>
      </c:valAx>
      <c:valAx>
        <c:axId val="170402560"/>
        <c:scaling>
          <c:orientation val="minMax"/>
          <c:max val="500"/>
          <c:min val="-10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170325888"/>
        <c:crossesAt val="-60"/>
        <c:crossBetween val="midCat"/>
        <c:majorUnit val="30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7.3120007743810736E-2"/>
          <c:y val="2.91344730522087E-2"/>
          <c:w val="0.89780460032448683"/>
          <c:h val="0.86573214285714262"/>
        </c:manualLayout>
      </c:layout>
      <c:barChart>
        <c:barDir val="col"/>
        <c:grouping val="clustered"/>
        <c:ser>
          <c:idx val="1"/>
          <c:order val="0"/>
          <c:tx>
            <c:v>left short muscle</c:v>
          </c:tx>
          <c:cat>
            <c:numRef>
              <c:f>MinMax_Quad!$C$32:$C$40</c:f>
              <c:numCache>
                <c:formatCode>General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MinMax_Quad!$AU$32:$AU$40</c:f>
              <c:numCache>
                <c:formatCode>0_ </c:formatCode>
                <c:ptCount val="9"/>
                <c:pt idx="0">
                  <c:v>18.764925228283726</c:v>
                </c:pt>
                <c:pt idx="1">
                  <c:v>17.321156065837187</c:v>
                </c:pt>
                <c:pt idx="2">
                  <c:v>16.347854679416898</c:v>
                </c:pt>
                <c:pt idx="3">
                  <c:v>14.614301747461697</c:v>
                </c:pt>
                <c:pt idx="4">
                  <c:v>10.419303034031151</c:v>
                </c:pt>
                <c:pt idx="5">
                  <c:v>14.335720300137902</c:v>
                </c:pt>
                <c:pt idx="6">
                  <c:v>14.52640165819472</c:v>
                </c:pt>
                <c:pt idx="7">
                  <c:v>15.739049708878019</c:v>
                </c:pt>
                <c:pt idx="8">
                  <c:v>17.594165332774342</c:v>
                </c:pt>
              </c:numCache>
            </c:numRef>
          </c:val>
        </c:ser>
        <c:ser>
          <c:idx val="2"/>
          <c:order val="1"/>
          <c:tx>
            <c:v>right short muscle</c:v>
          </c:tx>
          <c:cat>
            <c:numRef>
              <c:f>MinMax_Quad!$C$32:$C$40</c:f>
              <c:numCache>
                <c:formatCode>General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MinMax_Quad!$AV$32:$AV$40</c:f>
              <c:numCache>
                <c:formatCode>0_ </c:formatCode>
                <c:ptCount val="9"/>
                <c:pt idx="0">
                  <c:v>19.02930602030581</c:v>
                </c:pt>
                <c:pt idx="1">
                  <c:v>17.346195004007193</c:v>
                </c:pt>
                <c:pt idx="2">
                  <c:v>16.094320741285301</c:v>
                </c:pt>
                <c:pt idx="3">
                  <c:v>14.846727455997868</c:v>
                </c:pt>
                <c:pt idx="4">
                  <c:v>10.41484290531101</c:v>
                </c:pt>
                <c:pt idx="5">
                  <c:v>14.28626206070464</c:v>
                </c:pt>
                <c:pt idx="6">
                  <c:v>15.20462558340321</c:v>
                </c:pt>
                <c:pt idx="7">
                  <c:v>16.432696185572382</c:v>
                </c:pt>
                <c:pt idx="8">
                  <c:v>18.326985547728</c:v>
                </c:pt>
              </c:numCache>
            </c:numRef>
          </c:val>
        </c:ser>
        <c:axId val="201901952"/>
        <c:axId val="201903488"/>
      </c:barChart>
      <c:catAx>
        <c:axId val="201901952"/>
        <c:scaling>
          <c:orientation val="minMax"/>
        </c:scaling>
        <c:axPos val="b"/>
        <c:numFmt formatCode="General" sourceLinked="1"/>
        <c:tickLblPos val="nextTo"/>
        <c:crossAx val="201903488"/>
        <c:crossesAt val="0"/>
        <c:auto val="1"/>
        <c:lblAlgn val="ctr"/>
        <c:lblOffset val="100"/>
        <c:tickLblSkip val="2"/>
      </c:catAx>
      <c:valAx>
        <c:axId val="201903488"/>
        <c:scaling>
          <c:orientation val="minMax"/>
          <c:max val="5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201901952"/>
        <c:crossesAt val="-60"/>
        <c:crossBetween val="between"/>
        <c:majorUnit val="1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plotArea>
      <c:layout>
        <c:manualLayout>
          <c:layoutTarget val="inner"/>
          <c:xMode val="edge"/>
          <c:yMode val="edge"/>
          <c:x val="7.3120007743810736E-2"/>
          <c:y val="2.91344730522087E-2"/>
          <c:w val="0.89780460032448683"/>
          <c:h val="0.90101009758857009"/>
        </c:manualLayout>
      </c:layout>
      <c:barChart>
        <c:barDir val="col"/>
        <c:grouping val="clustered"/>
        <c:ser>
          <c:idx val="1"/>
          <c:order val="0"/>
          <c:tx>
            <c:v>Rectus Abdominis</c:v>
          </c:tx>
          <c:cat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MinMax_Quad!$AE$2:$AE$10</c:f>
              <c:numCache>
                <c:formatCode>0_ </c:formatCode>
                <c:ptCount val="9"/>
                <c:pt idx="0">
                  <c:v>1.5015525000000018E-8</c:v>
                </c:pt>
                <c:pt idx="1">
                  <c:v>4.9932200000000069E-9</c:v>
                </c:pt>
                <c:pt idx="2">
                  <c:v>7.3576250000000058E-9</c:v>
                </c:pt>
                <c:pt idx="3">
                  <c:v>3.4968460000000016E-9</c:v>
                </c:pt>
                <c:pt idx="4">
                  <c:v>1.3098479000000013E-8</c:v>
                </c:pt>
                <c:pt idx="5">
                  <c:v>65.165003045660598</c:v>
                </c:pt>
                <c:pt idx="6">
                  <c:v>213.12467393741798</c:v>
                </c:pt>
                <c:pt idx="7">
                  <c:v>348.84041897134608</c:v>
                </c:pt>
                <c:pt idx="8">
                  <c:v>473.20179245209579</c:v>
                </c:pt>
              </c:numCache>
            </c:numRef>
          </c:val>
        </c:ser>
        <c:axId val="202094848"/>
        <c:axId val="202194944"/>
      </c:barChart>
      <c:catAx>
        <c:axId val="202094848"/>
        <c:scaling>
          <c:orientation val="minMax"/>
        </c:scaling>
        <c:axPos val="b"/>
        <c:numFmt formatCode="0_ " sourceLinked="1"/>
        <c:tickLblPos val="nextTo"/>
        <c:crossAx val="202194944"/>
        <c:crossesAt val="0"/>
        <c:auto val="1"/>
        <c:lblAlgn val="ctr"/>
        <c:lblOffset val="100"/>
        <c:tickLblSkip val="2"/>
      </c:catAx>
      <c:valAx>
        <c:axId val="202194944"/>
        <c:scaling>
          <c:orientation val="minMax"/>
          <c:max val="5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extTo"/>
        <c:crossAx val="202094848"/>
        <c:crossesAt val="-60"/>
        <c:crossBetween val="between"/>
        <c:majorUnit val="100"/>
      </c:valAx>
    </c:plotArea>
    <c:legend>
      <c:legendPos val="r"/>
      <c:layout>
        <c:manualLayout>
          <c:xMode val="edge"/>
          <c:yMode val="edge"/>
          <c:x val="0.16423919753086427"/>
          <c:y val="3.3361111111111112E-2"/>
          <c:w val="0.51461419753086424"/>
          <c:h val="0.1780603174603175"/>
        </c:manualLayout>
      </c:layout>
    </c:legend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autoTitleDeleted val="1"/>
    <c:plotArea>
      <c:layout>
        <c:manualLayout>
          <c:layoutTarget val="inner"/>
          <c:xMode val="edge"/>
          <c:yMode val="edge"/>
          <c:x val="7.3120007743810736E-2"/>
          <c:y val="3.0238095238095241E-2"/>
          <c:w val="0.89780460032448683"/>
          <c:h val="0.86870793650793665"/>
        </c:manualLayout>
      </c:layout>
      <c:barChart>
        <c:barDir val="col"/>
        <c:grouping val="clustered"/>
        <c:ser>
          <c:idx val="1"/>
          <c:order val="0"/>
          <c:tx>
            <c:v>Rectus Abdominis</c:v>
          </c:tx>
          <c:cat>
            <c:numRef>
              <c:f>MinMax_Quad!$C$12:$C$20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 formatCode="General">
                  <c:v>0</c:v>
                </c:pt>
                <c:pt idx="5" formatCode="General">
                  <c:v>10</c:v>
                </c:pt>
                <c:pt idx="6" formatCode="General">
                  <c:v>20</c:v>
                </c:pt>
                <c:pt idx="7" formatCode="General">
                  <c:v>30</c:v>
                </c:pt>
                <c:pt idx="8" formatCode="General">
                  <c:v>40</c:v>
                </c:pt>
              </c:numCache>
            </c:numRef>
          </c:cat>
          <c:val>
            <c:numRef>
              <c:f>MinMax_Quad!$AE$12:$AE$20</c:f>
              <c:numCache>
                <c:formatCode>0_ </c:formatCode>
                <c:ptCount val="9"/>
                <c:pt idx="0">
                  <c:v>1.2115342000000001E-8</c:v>
                </c:pt>
                <c:pt idx="1">
                  <c:v>5.3262190000000053E-9</c:v>
                </c:pt>
                <c:pt idx="2">
                  <c:v>8.3031750000000094E-9</c:v>
                </c:pt>
                <c:pt idx="3">
                  <c:v>6.2425230000000068E-9</c:v>
                </c:pt>
                <c:pt idx="4">
                  <c:v>3.8946620000000034E-9</c:v>
                </c:pt>
                <c:pt idx="5">
                  <c:v>34.242051821664596</c:v>
                </c:pt>
                <c:pt idx="6">
                  <c:v>151.05123983447908</c:v>
                </c:pt>
                <c:pt idx="7">
                  <c:v>264.24261608574614</c:v>
                </c:pt>
                <c:pt idx="8">
                  <c:v>368.37550415122399</c:v>
                </c:pt>
              </c:numCache>
            </c:numRef>
          </c:val>
        </c:ser>
        <c:axId val="202222976"/>
        <c:axId val="202253440"/>
      </c:barChart>
      <c:catAx>
        <c:axId val="202222976"/>
        <c:scaling>
          <c:orientation val="minMax"/>
        </c:scaling>
        <c:axPos val="b"/>
        <c:numFmt formatCode="0_ " sourceLinked="1"/>
        <c:tickLblPos val="nextTo"/>
        <c:crossAx val="202253440"/>
        <c:crossesAt val="0"/>
        <c:auto val="1"/>
        <c:lblAlgn val="ctr"/>
        <c:lblOffset val="100"/>
        <c:tickLblSkip val="2"/>
      </c:catAx>
      <c:valAx>
        <c:axId val="202253440"/>
        <c:scaling>
          <c:orientation val="minMax"/>
          <c:max val="5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202222976"/>
        <c:crossesAt val="-60"/>
        <c:crossBetween val="between"/>
        <c:majorUnit val="10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plotArea>
      <c:layout>
        <c:manualLayout>
          <c:layoutTarget val="inner"/>
          <c:xMode val="edge"/>
          <c:yMode val="edge"/>
          <c:x val="7.3120007743810736E-2"/>
          <c:y val="3.0238095238095241E-2"/>
          <c:w val="0.89780460032448683"/>
          <c:h val="0.8636424603174605"/>
        </c:manualLayout>
      </c:layout>
      <c:barChart>
        <c:barDir val="col"/>
        <c:grouping val="clustered"/>
        <c:ser>
          <c:idx val="1"/>
          <c:order val="0"/>
          <c:tx>
            <c:v>Rectus Abdominis</c:v>
          </c:tx>
          <c:cat>
            <c:numRef>
              <c:f>MinMax_Quad!$C$22:$C$30</c:f>
              <c:numCache>
                <c:formatCode>General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MinMax_Quad!$AE$22:$AE$30</c:f>
              <c:numCache>
                <c:formatCode>0_ </c:formatCode>
                <c:ptCount val="9"/>
                <c:pt idx="0">
                  <c:v>2.1696485000000014E-8</c:v>
                </c:pt>
                <c:pt idx="1">
                  <c:v>3.194925000000003E-8</c:v>
                </c:pt>
                <c:pt idx="2">
                  <c:v>3.3829170000000033E-9</c:v>
                </c:pt>
                <c:pt idx="3">
                  <c:v>3.3562580000000016E-9</c:v>
                </c:pt>
                <c:pt idx="4">
                  <c:v>3.2446650000000027E-9</c:v>
                </c:pt>
                <c:pt idx="5">
                  <c:v>2.4997139000000017E-8</c:v>
                </c:pt>
                <c:pt idx="6">
                  <c:v>40.515080315548801</c:v>
                </c:pt>
                <c:pt idx="7">
                  <c:v>97.620155383783271</c:v>
                </c:pt>
                <c:pt idx="8">
                  <c:v>148.016813140426</c:v>
                </c:pt>
              </c:numCache>
            </c:numRef>
          </c:val>
        </c:ser>
        <c:axId val="202269056"/>
        <c:axId val="202270592"/>
      </c:barChart>
      <c:catAx>
        <c:axId val="202269056"/>
        <c:scaling>
          <c:orientation val="minMax"/>
        </c:scaling>
        <c:axPos val="b"/>
        <c:numFmt formatCode="General" sourceLinked="1"/>
        <c:tickLblPos val="nextTo"/>
        <c:crossAx val="202270592"/>
        <c:crossesAt val="0"/>
        <c:auto val="1"/>
        <c:lblAlgn val="ctr"/>
        <c:lblOffset val="100"/>
        <c:tickLblSkip val="2"/>
      </c:catAx>
      <c:valAx>
        <c:axId val="202270592"/>
        <c:scaling>
          <c:orientation val="minMax"/>
          <c:max val="5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202269056"/>
        <c:crossesAt val="-60"/>
        <c:crossBetween val="between"/>
        <c:majorUnit val="10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plotArea>
      <c:layout>
        <c:manualLayout>
          <c:layoutTarget val="inner"/>
          <c:xMode val="edge"/>
          <c:yMode val="edge"/>
          <c:x val="7.3120007743810736E-2"/>
          <c:y val="2.91344730522087E-2"/>
          <c:w val="0.89780460032448683"/>
          <c:h val="0.86573214285714262"/>
        </c:manualLayout>
      </c:layout>
      <c:barChart>
        <c:barDir val="col"/>
        <c:grouping val="clustered"/>
        <c:ser>
          <c:idx val="1"/>
          <c:order val="0"/>
          <c:tx>
            <c:v>Rectus Abdominis</c:v>
          </c:tx>
          <c:cat>
            <c:numRef>
              <c:f>MinMax_Quad!$C$32:$C$40</c:f>
              <c:numCache>
                <c:formatCode>General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MinMax_Quad!$AE$32:$AE$40</c:f>
              <c:numCache>
                <c:formatCode>0_ </c:formatCode>
                <c:ptCount val="9"/>
                <c:pt idx="0">
                  <c:v>4.0985987000000039E-8</c:v>
                </c:pt>
                <c:pt idx="1">
                  <c:v>1.0627423000000012E-8</c:v>
                </c:pt>
                <c:pt idx="2">
                  <c:v>1.3599702000000009E-8</c:v>
                </c:pt>
                <c:pt idx="3">
                  <c:v>2.8463690000000025E-9</c:v>
                </c:pt>
                <c:pt idx="4">
                  <c:v>3.2433310000000051E-9</c:v>
                </c:pt>
                <c:pt idx="5">
                  <c:v>4.982845000000005E-9</c:v>
                </c:pt>
                <c:pt idx="6">
                  <c:v>3.0698787000000024E-8</c:v>
                </c:pt>
                <c:pt idx="7">
                  <c:v>6.4520790000000066E-9</c:v>
                </c:pt>
                <c:pt idx="8">
                  <c:v>1.0015460000000004E-7</c:v>
                </c:pt>
              </c:numCache>
            </c:numRef>
          </c:val>
        </c:ser>
        <c:axId val="202298496"/>
        <c:axId val="202300032"/>
      </c:barChart>
      <c:catAx>
        <c:axId val="202298496"/>
        <c:scaling>
          <c:orientation val="minMax"/>
        </c:scaling>
        <c:axPos val="b"/>
        <c:numFmt formatCode="General" sourceLinked="1"/>
        <c:tickLblPos val="nextTo"/>
        <c:crossAx val="202300032"/>
        <c:crossesAt val="0"/>
        <c:auto val="1"/>
        <c:lblAlgn val="ctr"/>
        <c:lblOffset val="100"/>
        <c:tickLblSkip val="2"/>
      </c:catAx>
      <c:valAx>
        <c:axId val="202300032"/>
        <c:scaling>
          <c:orientation val="minMax"/>
          <c:max val="5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202298496"/>
        <c:crossesAt val="-60"/>
        <c:crossBetween val="between"/>
        <c:majorUnit val="10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7.3120007743810736E-2"/>
          <c:y val="2.91344730522087E-2"/>
          <c:w val="0.89780460032448683"/>
          <c:h val="0.90101009758857009"/>
        </c:manualLayout>
      </c:layout>
      <c:scatterChart>
        <c:scatterStyle val="lineMarker"/>
        <c:ser>
          <c:idx val="0"/>
          <c:order val="0"/>
          <c:tx>
            <c:v>L1-L2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MinMax_Quad!$I$2:$I$10</c:f>
              <c:numCache>
                <c:formatCode>0_ </c:formatCode>
                <c:ptCount val="9"/>
                <c:pt idx="0">
                  <c:v>1589.7753621906104</c:v>
                </c:pt>
                <c:pt idx="1">
                  <c:v>1392.1494869383093</c:v>
                </c:pt>
                <c:pt idx="2">
                  <c:v>1155.4299693059504</c:v>
                </c:pt>
                <c:pt idx="3">
                  <c:v>889.3436212419158</c:v>
                </c:pt>
                <c:pt idx="4">
                  <c:v>608.44686356458203</c:v>
                </c:pt>
                <c:pt idx="5">
                  <c:v>713.3942633645479</c:v>
                </c:pt>
                <c:pt idx="6">
                  <c:v>1134.8990149347699</c:v>
                </c:pt>
                <c:pt idx="7">
                  <c:v>1497.4648670209901</c:v>
                </c:pt>
                <c:pt idx="8">
                  <c:v>1818.5736510847105</c:v>
                </c:pt>
              </c:numCache>
            </c:numRef>
          </c:yVal>
        </c:ser>
        <c:ser>
          <c:idx val="1"/>
          <c:order val="1"/>
          <c:tx>
            <c:v>L2-L3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MinMax_Quad!$L$2:$L$10</c:f>
              <c:numCache>
                <c:formatCode>0_ </c:formatCode>
                <c:ptCount val="9"/>
                <c:pt idx="0">
                  <c:v>1564.8754849432501</c:v>
                </c:pt>
                <c:pt idx="1">
                  <c:v>1355.4430483609399</c:v>
                </c:pt>
                <c:pt idx="2">
                  <c:v>1107.83858101748</c:v>
                </c:pt>
                <c:pt idx="3">
                  <c:v>831.46004324988303</c:v>
                </c:pt>
                <c:pt idx="4">
                  <c:v>548.59644014781122</c:v>
                </c:pt>
                <c:pt idx="5">
                  <c:v>662.21526203588883</c:v>
                </c:pt>
                <c:pt idx="6">
                  <c:v>1074.6583316938595</c:v>
                </c:pt>
                <c:pt idx="7">
                  <c:v>1452.3221250374595</c:v>
                </c:pt>
                <c:pt idx="8">
                  <c:v>1788.5179054107105</c:v>
                </c:pt>
              </c:numCache>
            </c:numRef>
          </c:yVal>
        </c:ser>
        <c:ser>
          <c:idx val="3"/>
          <c:order val="2"/>
          <c:tx>
            <c:v>L3-L4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MinMax_Quad!$O$2:$O$10</c:f>
              <c:numCache>
                <c:formatCode>0_ </c:formatCode>
                <c:ptCount val="9"/>
                <c:pt idx="0">
                  <c:v>1543.7136435668599</c:v>
                </c:pt>
                <c:pt idx="1">
                  <c:v>1330.6391488888494</c:v>
                </c:pt>
                <c:pt idx="2">
                  <c:v>1079.7916544913101</c:v>
                </c:pt>
                <c:pt idx="3">
                  <c:v>799.74785792032901</c:v>
                </c:pt>
                <c:pt idx="4">
                  <c:v>511.70570532001398</c:v>
                </c:pt>
                <c:pt idx="5">
                  <c:v>666.98370856846429</c:v>
                </c:pt>
                <c:pt idx="6">
                  <c:v>1093.9188649652006</c:v>
                </c:pt>
                <c:pt idx="7">
                  <c:v>1520.3565281726301</c:v>
                </c:pt>
                <c:pt idx="8">
                  <c:v>1905.6131706540898</c:v>
                </c:pt>
              </c:numCache>
            </c:numRef>
          </c:yVal>
        </c:ser>
        <c:ser>
          <c:idx val="2"/>
          <c:order val="3"/>
          <c:tx>
            <c:v>L4-L5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MinMax_Quad!$R$2:$R$10</c:f>
              <c:numCache>
                <c:formatCode>0_ </c:formatCode>
                <c:ptCount val="9"/>
                <c:pt idx="0">
                  <c:v>1614.2456822269901</c:v>
                </c:pt>
                <c:pt idx="1">
                  <c:v>1390.15195836667</c:v>
                </c:pt>
                <c:pt idx="2">
                  <c:v>1125.8966924354299</c:v>
                </c:pt>
                <c:pt idx="3">
                  <c:v>829.95041880709789</c:v>
                </c:pt>
                <c:pt idx="4">
                  <c:v>525.1964591446681</c:v>
                </c:pt>
                <c:pt idx="5">
                  <c:v>690.62056379770479</c:v>
                </c:pt>
                <c:pt idx="6">
                  <c:v>1130.9206395495901</c:v>
                </c:pt>
                <c:pt idx="7">
                  <c:v>1565.4986476014901</c:v>
                </c:pt>
                <c:pt idx="8">
                  <c:v>1957.4941493893</c:v>
                </c:pt>
              </c:numCache>
            </c:numRef>
          </c:yVal>
        </c:ser>
        <c:ser>
          <c:idx val="4"/>
          <c:order val="4"/>
          <c:tx>
            <c:v>L5-Sa</c:v>
          </c:tx>
          <c:spPr>
            <a:ln w="28575"/>
          </c:spPr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MinMax_Quad!$U$2:$U$10</c:f>
              <c:numCache>
                <c:formatCode>0_ </c:formatCode>
                <c:ptCount val="9"/>
                <c:pt idx="0">
                  <c:v>1642.1914990601399</c:v>
                </c:pt>
                <c:pt idx="1">
                  <c:v>1418.0704108293494</c:v>
                </c:pt>
                <c:pt idx="2">
                  <c:v>1152.4280171747505</c:v>
                </c:pt>
                <c:pt idx="3">
                  <c:v>854.38539617276899</c:v>
                </c:pt>
                <c:pt idx="4">
                  <c:v>546.97596869464098</c:v>
                </c:pt>
                <c:pt idx="5">
                  <c:v>694.68458405647539</c:v>
                </c:pt>
                <c:pt idx="6">
                  <c:v>1109.0114026772599</c:v>
                </c:pt>
                <c:pt idx="7">
                  <c:v>1520.0522860580795</c:v>
                </c:pt>
                <c:pt idx="8">
                  <c:v>1890.0840192733895</c:v>
                </c:pt>
              </c:numCache>
            </c:numRef>
          </c:yVal>
        </c:ser>
        <c:axId val="167850368"/>
        <c:axId val="167851904"/>
      </c:scatterChart>
      <c:valAx>
        <c:axId val="167850368"/>
        <c:scaling>
          <c:orientation val="minMax"/>
          <c:max val="40"/>
          <c:min val="-40"/>
        </c:scaling>
        <c:axPos val="b"/>
        <c:numFmt formatCode="0_ " sourceLinked="1"/>
        <c:tickLblPos val="nextTo"/>
        <c:crossAx val="167851904"/>
        <c:crossesAt val="0"/>
        <c:crossBetween val="midCat"/>
      </c:valAx>
      <c:valAx>
        <c:axId val="167851904"/>
        <c:scaling>
          <c:orientation val="minMax"/>
          <c:max val="25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extTo"/>
        <c:crossAx val="167850368"/>
        <c:crossesAt val="-60"/>
        <c:crossBetween val="midCat"/>
      </c:valAx>
    </c:plotArea>
    <c:legend>
      <c:legendPos val="r"/>
      <c:layout>
        <c:manualLayout>
          <c:xMode val="edge"/>
          <c:yMode val="edge"/>
          <c:x val="0.28673148148148137"/>
          <c:y val="0.10895634920634922"/>
          <c:w val="0.50773726851851864"/>
          <c:h val="0.30028095238095254"/>
        </c:manualLayout>
      </c:layout>
    </c:legend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3.0238095238095241E-2"/>
          <c:w val="0.89780460032448683"/>
          <c:h val="0.85860277777777783"/>
        </c:manualLayout>
      </c:layout>
      <c:scatterChart>
        <c:scatterStyle val="lineMarker"/>
        <c:ser>
          <c:idx val="0"/>
          <c:order val="0"/>
          <c:tx>
            <c:v>L1-L2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MinMax_Quad!$I$12:$I$20</c:f>
              <c:numCache>
                <c:formatCode>0_ </c:formatCode>
                <c:ptCount val="9"/>
                <c:pt idx="0">
                  <c:v>1673.4769256914601</c:v>
                </c:pt>
                <c:pt idx="1">
                  <c:v>1446.6939039293595</c:v>
                </c:pt>
                <c:pt idx="2">
                  <c:v>1182.65953408728</c:v>
                </c:pt>
                <c:pt idx="3">
                  <c:v>898.46023997902898</c:v>
                </c:pt>
                <c:pt idx="4">
                  <c:v>608.44635407496082</c:v>
                </c:pt>
                <c:pt idx="5">
                  <c:v>672.3883351836962</c:v>
                </c:pt>
                <c:pt idx="6">
                  <c:v>1082.5504028421999</c:v>
                </c:pt>
                <c:pt idx="7">
                  <c:v>1449.75999673819</c:v>
                </c:pt>
                <c:pt idx="8">
                  <c:v>1766.9986795805605</c:v>
                </c:pt>
              </c:numCache>
            </c:numRef>
          </c:yVal>
        </c:ser>
        <c:ser>
          <c:idx val="1"/>
          <c:order val="1"/>
          <c:tx>
            <c:v>L2-L3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MinMax_Quad!$L$12:$L$20</c:f>
              <c:numCache>
                <c:formatCode>0_ </c:formatCode>
                <c:ptCount val="9"/>
                <c:pt idx="0">
                  <c:v>1668.1630179869999</c:v>
                </c:pt>
                <c:pt idx="1">
                  <c:v>1429.1065303207804</c:v>
                </c:pt>
                <c:pt idx="2">
                  <c:v>1150.7857116361504</c:v>
                </c:pt>
                <c:pt idx="3">
                  <c:v>852.11815551420898</c:v>
                </c:pt>
                <c:pt idx="4">
                  <c:v>548.59592595725621</c:v>
                </c:pt>
                <c:pt idx="5">
                  <c:v>630.72681529382101</c:v>
                </c:pt>
                <c:pt idx="6">
                  <c:v>1018.8872559483</c:v>
                </c:pt>
                <c:pt idx="7">
                  <c:v>1378.4735465413798</c:v>
                </c:pt>
                <c:pt idx="8">
                  <c:v>1693.2835559997704</c:v>
                </c:pt>
              </c:numCache>
            </c:numRef>
          </c:yVal>
        </c:ser>
        <c:ser>
          <c:idx val="3"/>
          <c:order val="2"/>
          <c:tx>
            <c:v>L3-L4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MinMax_Quad!$O$12:$O$20</c:f>
              <c:numCache>
                <c:formatCode>0_ </c:formatCode>
                <c:ptCount val="9"/>
                <c:pt idx="0">
                  <c:v>1677.10593528765</c:v>
                </c:pt>
                <c:pt idx="1">
                  <c:v>1428.8154705547199</c:v>
                </c:pt>
                <c:pt idx="2">
                  <c:v>1138.4800939059501</c:v>
                </c:pt>
                <c:pt idx="3">
                  <c:v>826.38968445673004</c:v>
                </c:pt>
                <c:pt idx="4">
                  <c:v>511.70521197013193</c:v>
                </c:pt>
                <c:pt idx="5">
                  <c:v>639.79261095358311</c:v>
                </c:pt>
                <c:pt idx="6">
                  <c:v>1032.82884969621</c:v>
                </c:pt>
                <c:pt idx="7">
                  <c:v>1410.68859183367</c:v>
                </c:pt>
                <c:pt idx="8">
                  <c:v>1750.10281466423</c:v>
                </c:pt>
              </c:numCache>
            </c:numRef>
          </c:yVal>
        </c:ser>
        <c:ser>
          <c:idx val="2"/>
          <c:order val="3"/>
          <c:tx>
            <c:v>L4-L5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MinMax_Quad!$R$12:$R$20</c:f>
              <c:numCache>
                <c:formatCode>0_ </c:formatCode>
                <c:ptCount val="9"/>
                <c:pt idx="0">
                  <c:v>1765.6281369101998</c:v>
                </c:pt>
                <c:pt idx="1">
                  <c:v>1501.7787845916</c:v>
                </c:pt>
                <c:pt idx="2">
                  <c:v>1193.4527413004</c:v>
                </c:pt>
                <c:pt idx="3">
                  <c:v>862.6509021239508</c:v>
                </c:pt>
                <c:pt idx="4">
                  <c:v>525.19598336994738</c:v>
                </c:pt>
                <c:pt idx="5">
                  <c:v>657.97424515145201</c:v>
                </c:pt>
                <c:pt idx="6">
                  <c:v>1064.1755819336604</c:v>
                </c:pt>
                <c:pt idx="7">
                  <c:v>1448.488309979</c:v>
                </c:pt>
                <c:pt idx="8">
                  <c:v>1793.29835660603</c:v>
                </c:pt>
              </c:numCache>
            </c:numRef>
          </c:yVal>
        </c:ser>
        <c:ser>
          <c:idx val="4"/>
          <c:order val="4"/>
          <c:tx>
            <c:v>L5-Sa</c:v>
          </c:tx>
          <c:spPr>
            <a:ln w="28575"/>
          </c:spPr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MinMax_Quad!$U$12:$U$20</c:f>
              <c:numCache>
                <c:formatCode>0_ </c:formatCode>
                <c:ptCount val="9"/>
                <c:pt idx="0">
                  <c:v>1794.8927795311799</c:v>
                </c:pt>
                <c:pt idx="1">
                  <c:v>1529.8996226929598</c:v>
                </c:pt>
                <c:pt idx="2">
                  <c:v>1220.48931849313</c:v>
                </c:pt>
                <c:pt idx="3">
                  <c:v>887.0749979945781</c:v>
                </c:pt>
                <c:pt idx="4">
                  <c:v>546.97551632738623</c:v>
                </c:pt>
                <c:pt idx="5">
                  <c:v>667.19408673728651</c:v>
                </c:pt>
                <c:pt idx="6">
                  <c:v>1047.8522256223898</c:v>
                </c:pt>
                <c:pt idx="7">
                  <c:v>1410.98810069302</c:v>
                </c:pt>
                <c:pt idx="8">
                  <c:v>1736.6235449249498</c:v>
                </c:pt>
              </c:numCache>
            </c:numRef>
          </c:yVal>
        </c:ser>
        <c:axId val="167893248"/>
        <c:axId val="170209280"/>
      </c:scatterChart>
      <c:valAx>
        <c:axId val="167893248"/>
        <c:scaling>
          <c:orientation val="minMax"/>
          <c:max val="40"/>
          <c:min val="-40"/>
        </c:scaling>
        <c:axPos val="b"/>
        <c:numFmt formatCode="0_ " sourceLinked="1"/>
        <c:tickLblPos val="nextTo"/>
        <c:crossAx val="170209280"/>
        <c:crossesAt val="0"/>
        <c:crossBetween val="midCat"/>
      </c:valAx>
      <c:valAx>
        <c:axId val="170209280"/>
        <c:scaling>
          <c:orientation val="minMax"/>
          <c:max val="25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167893248"/>
        <c:crossesAt val="-60"/>
        <c:crossBetween val="midCat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3.0238095238095241E-2"/>
          <c:w val="0.89780460032448683"/>
          <c:h val="0.85860277777777783"/>
        </c:manualLayout>
      </c:layout>
      <c:scatterChart>
        <c:scatterStyle val="lineMarker"/>
        <c:ser>
          <c:idx val="0"/>
          <c:order val="0"/>
          <c:tx>
            <c:v>L1-L2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MinMax_Quad!$I$22:$I$30</c:f>
              <c:numCache>
                <c:formatCode>0_ </c:formatCode>
                <c:ptCount val="9"/>
                <c:pt idx="0">
                  <c:v>1564.4682418589798</c:v>
                </c:pt>
                <c:pt idx="1">
                  <c:v>1362.7753233042604</c:v>
                </c:pt>
                <c:pt idx="2">
                  <c:v>1121.3953190514098</c:v>
                </c:pt>
                <c:pt idx="3">
                  <c:v>852.38345574475795</c:v>
                </c:pt>
                <c:pt idx="4">
                  <c:v>608.44655065132292</c:v>
                </c:pt>
                <c:pt idx="5">
                  <c:v>646.93368692906722</c:v>
                </c:pt>
                <c:pt idx="6">
                  <c:v>889.59355092580495</c:v>
                </c:pt>
                <c:pt idx="7">
                  <c:v>1153.50604987015</c:v>
                </c:pt>
                <c:pt idx="8">
                  <c:v>1376.5401301877801</c:v>
                </c:pt>
              </c:numCache>
            </c:numRef>
          </c:yVal>
        </c:ser>
        <c:ser>
          <c:idx val="1"/>
          <c:order val="1"/>
          <c:tx>
            <c:v>L2-L3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MinMax_Quad!$L$22:$L$30</c:f>
              <c:numCache>
                <c:formatCode>0_ </c:formatCode>
                <c:ptCount val="9"/>
                <c:pt idx="0">
                  <c:v>1557.2747957624701</c:v>
                </c:pt>
                <c:pt idx="1">
                  <c:v>1343.0609055842999</c:v>
                </c:pt>
                <c:pt idx="2">
                  <c:v>1089.2051554760505</c:v>
                </c:pt>
                <c:pt idx="3">
                  <c:v>808.32582541271449</c:v>
                </c:pt>
                <c:pt idx="4">
                  <c:v>548.59608516180219</c:v>
                </c:pt>
                <c:pt idx="5">
                  <c:v>601.03733836120807</c:v>
                </c:pt>
                <c:pt idx="6">
                  <c:v>867.01269283604199</c:v>
                </c:pt>
                <c:pt idx="7">
                  <c:v>1123.4592278107</c:v>
                </c:pt>
                <c:pt idx="8">
                  <c:v>1343.82065639747</c:v>
                </c:pt>
              </c:numCache>
            </c:numRef>
          </c:yVal>
        </c:ser>
        <c:ser>
          <c:idx val="3"/>
          <c:order val="2"/>
          <c:tx>
            <c:v>L3-L4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MinMax_Quad!$O$22:$O$30</c:f>
              <c:numCache>
                <c:formatCode>0_ </c:formatCode>
                <c:ptCount val="9"/>
                <c:pt idx="0">
                  <c:v>1592.8139113479999</c:v>
                </c:pt>
                <c:pt idx="1">
                  <c:v>1363.6461874369099</c:v>
                </c:pt>
                <c:pt idx="2">
                  <c:v>1091.1345688986999</c:v>
                </c:pt>
                <c:pt idx="3">
                  <c:v>790.15503280261601</c:v>
                </c:pt>
                <c:pt idx="4">
                  <c:v>511.70535980142989</c:v>
                </c:pt>
                <c:pt idx="5">
                  <c:v>581.34334155022395</c:v>
                </c:pt>
                <c:pt idx="6">
                  <c:v>878.60183279149203</c:v>
                </c:pt>
                <c:pt idx="7">
                  <c:v>1144.8703977581299</c:v>
                </c:pt>
                <c:pt idx="8">
                  <c:v>1375.03454944852</c:v>
                </c:pt>
              </c:numCache>
            </c:numRef>
          </c:yVal>
        </c:ser>
        <c:ser>
          <c:idx val="2"/>
          <c:order val="3"/>
          <c:tx>
            <c:v>L4-L5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MinMax_Quad!$R$22:$R$30</c:f>
              <c:numCache>
                <c:formatCode>0_ </c:formatCode>
                <c:ptCount val="9"/>
                <c:pt idx="0">
                  <c:v>1688.16385569212</c:v>
                </c:pt>
                <c:pt idx="1">
                  <c:v>1441.7868377957905</c:v>
                </c:pt>
                <c:pt idx="2">
                  <c:v>1148.0839645658898</c:v>
                </c:pt>
                <c:pt idx="3">
                  <c:v>827.19475391761853</c:v>
                </c:pt>
                <c:pt idx="4">
                  <c:v>525.19612733798397</c:v>
                </c:pt>
                <c:pt idx="5">
                  <c:v>594.45410611132081</c:v>
                </c:pt>
                <c:pt idx="6">
                  <c:v>892.63523216293879</c:v>
                </c:pt>
                <c:pt idx="7">
                  <c:v>1159.2917476693099</c:v>
                </c:pt>
                <c:pt idx="8">
                  <c:v>1390.09585865954</c:v>
                </c:pt>
              </c:numCache>
            </c:numRef>
          </c:yVal>
        </c:ser>
        <c:ser>
          <c:idx val="4"/>
          <c:order val="4"/>
          <c:tx>
            <c:v>L5-Sa</c:v>
          </c:tx>
          <c:spPr>
            <a:ln w="28575"/>
          </c:spPr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MinMax_Quad!$U$22:$U$30</c:f>
              <c:numCache>
                <c:formatCode>0_ </c:formatCode>
                <c:ptCount val="9"/>
                <c:pt idx="0">
                  <c:v>1718.7153125288899</c:v>
                </c:pt>
                <c:pt idx="1">
                  <c:v>1470.1029490055698</c:v>
                </c:pt>
                <c:pt idx="2">
                  <c:v>1174.3028485237098</c:v>
                </c:pt>
                <c:pt idx="3">
                  <c:v>851.36510364261096</c:v>
                </c:pt>
                <c:pt idx="4">
                  <c:v>546.97566036973001</c:v>
                </c:pt>
                <c:pt idx="5">
                  <c:v>614.10874437368341</c:v>
                </c:pt>
                <c:pt idx="6">
                  <c:v>904.10771646787521</c:v>
                </c:pt>
                <c:pt idx="7">
                  <c:v>1161.88069670913</c:v>
                </c:pt>
                <c:pt idx="8">
                  <c:v>1382.43649095561</c:v>
                </c:pt>
              </c:numCache>
            </c:numRef>
          </c:yVal>
        </c:ser>
        <c:axId val="170332160"/>
        <c:axId val="170333696"/>
      </c:scatterChart>
      <c:valAx>
        <c:axId val="170332160"/>
        <c:scaling>
          <c:orientation val="minMax"/>
          <c:max val="40"/>
          <c:min val="-40"/>
        </c:scaling>
        <c:axPos val="b"/>
        <c:numFmt formatCode="0_ " sourceLinked="1"/>
        <c:tickLblPos val="nextTo"/>
        <c:crossAx val="170333696"/>
        <c:crossesAt val="0"/>
        <c:crossBetween val="midCat"/>
      </c:valAx>
      <c:valAx>
        <c:axId val="170333696"/>
        <c:scaling>
          <c:orientation val="minMax"/>
          <c:max val="25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170332160"/>
        <c:crossesAt val="-60"/>
        <c:crossBetween val="midCat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2.91344730522087E-2"/>
          <c:w val="0.89780460032448683"/>
          <c:h val="0.90101009758857009"/>
        </c:manualLayout>
      </c:layout>
      <c:scatterChart>
        <c:scatterStyle val="lineMarker"/>
        <c:ser>
          <c:idx val="0"/>
          <c:order val="0"/>
          <c:tx>
            <c:v>L1-L2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MinMax_Quad!$I$32:$I$40</c:f>
              <c:numCache>
                <c:formatCode>0_ </c:formatCode>
                <c:ptCount val="9"/>
                <c:pt idx="0">
                  <c:v>1306.6158443863399</c:v>
                </c:pt>
                <c:pt idx="1">
                  <c:v>1150.7343962544694</c:v>
                </c:pt>
                <c:pt idx="2">
                  <c:v>957.60191989530563</c:v>
                </c:pt>
                <c:pt idx="3">
                  <c:v>765.88850175085122</c:v>
                </c:pt>
                <c:pt idx="4">
                  <c:v>608.44634097037124</c:v>
                </c:pt>
                <c:pt idx="5">
                  <c:v>751.05040165962725</c:v>
                </c:pt>
                <c:pt idx="6">
                  <c:v>938.82828356243999</c:v>
                </c:pt>
                <c:pt idx="7">
                  <c:v>1122.7161584695905</c:v>
                </c:pt>
                <c:pt idx="8">
                  <c:v>1268.2985697723204</c:v>
                </c:pt>
              </c:numCache>
            </c:numRef>
          </c:yVal>
        </c:ser>
        <c:ser>
          <c:idx val="1"/>
          <c:order val="1"/>
          <c:tx>
            <c:v>L2-L3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MinMax_Quad!$L$32:$L$40</c:f>
              <c:numCache>
                <c:formatCode>0_ </c:formatCode>
                <c:ptCount val="9"/>
                <c:pt idx="0">
                  <c:v>1293.4823330679799</c:v>
                </c:pt>
                <c:pt idx="1">
                  <c:v>1128.0503888269898</c:v>
                </c:pt>
                <c:pt idx="2">
                  <c:v>922.65451254396999</c:v>
                </c:pt>
                <c:pt idx="3">
                  <c:v>716.31852779018698</c:v>
                </c:pt>
                <c:pt idx="4">
                  <c:v>548.59591182294696</c:v>
                </c:pt>
                <c:pt idx="5">
                  <c:v>701.08393503909326</c:v>
                </c:pt>
                <c:pt idx="6">
                  <c:v>904.25322875729103</c:v>
                </c:pt>
                <c:pt idx="7">
                  <c:v>1096.94207152943</c:v>
                </c:pt>
                <c:pt idx="8">
                  <c:v>1250.43373293326</c:v>
                </c:pt>
              </c:numCache>
            </c:numRef>
          </c:yVal>
        </c:ser>
        <c:ser>
          <c:idx val="3"/>
          <c:order val="2"/>
          <c:tx>
            <c:v>L3-L4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MinMax_Quad!$O$32:$O$40</c:f>
              <c:numCache>
                <c:formatCode>0_ </c:formatCode>
                <c:ptCount val="9"/>
                <c:pt idx="0">
                  <c:v>1306.4050071345505</c:v>
                </c:pt>
                <c:pt idx="1">
                  <c:v>1133.1228992003198</c:v>
                </c:pt>
                <c:pt idx="2">
                  <c:v>920.43140421757505</c:v>
                </c:pt>
                <c:pt idx="3">
                  <c:v>698.84115413014877</c:v>
                </c:pt>
                <c:pt idx="4">
                  <c:v>511.70519881225789</c:v>
                </c:pt>
                <c:pt idx="5">
                  <c:v>682.49666614359978</c:v>
                </c:pt>
                <c:pt idx="6">
                  <c:v>895.60274413591696</c:v>
                </c:pt>
                <c:pt idx="7">
                  <c:v>1094.03561815134</c:v>
                </c:pt>
                <c:pt idx="8">
                  <c:v>1254.8094150953298</c:v>
                </c:pt>
              </c:numCache>
            </c:numRef>
          </c:yVal>
        </c:ser>
        <c:ser>
          <c:idx val="2"/>
          <c:order val="3"/>
          <c:tx>
            <c:v>L4-L5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MinMax_Quad!$R$32:$R$40</c:f>
              <c:numCache>
                <c:formatCode>0_ </c:formatCode>
                <c:ptCount val="9"/>
                <c:pt idx="0">
                  <c:v>1373.8423987940598</c:v>
                </c:pt>
                <c:pt idx="1">
                  <c:v>1191.3552422653095</c:v>
                </c:pt>
                <c:pt idx="2">
                  <c:v>967.56519859482182</c:v>
                </c:pt>
                <c:pt idx="3">
                  <c:v>730.01820086817122</c:v>
                </c:pt>
                <c:pt idx="4">
                  <c:v>525.19597137514143</c:v>
                </c:pt>
                <c:pt idx="5">
                  <c:v>712.09227344689305</c:v>
                </c:pt>
                <c:pt idx="6">
                  <c:v>936.59877171283244</c:v>
                </c:pt>
                <c:pt idx="7">
                  <c:v>1144.6524123090894</c:v>
                </c:pt>
                <c:pt idx="8">
                  <c:v>1313.0751847615304</c:v>
                </c:pt>
              </c:numCache>
            </c:numRef>
          </c:yVal>
        </c:ser>
        <c:ser>
          <c:idx val="4"/>
          <c:order val="4"/>
          <c:tx>
            <c:v>L5-Sa</c:v>
          </c:tx>
          <c:spPr>
            <a:ln w="28575"/>
          </c:spPr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MinMax_Quad!$U$32:$U$40</c:f>
              <c:numCache>
                <c:formatCode>0_ </c:formatCode>
                <c:ptCount val="9"/>
                <c:pt idx="0">
                  <c:v>1403.8054888873698</c:v>
                </c:pt>
                <c:pt idx="1">
                  <c:v>1221.1290639061801</c:v>
                </c:pt>
                <c:pt idx="2">
                  <c:v>995.346480427031</c:v>
                </c:pt>
                <c:pt idx="3">
                  <c:v>753.37315985506996</c:v>
                </c:pt>
                <c:pt idx="4">
                  <c:v>546.97550540607619</c:v>
                </c:pt>
                <c:pt idx="5">
                  <c:v>735.06276355594696</c:v>
                </c:pt>
                <c:pt idx="6">
                  <c:v>964.21255363877503</c:v>
                </c:pt>
                <c:pt idx="7">
                  <c:v>1172.47321196342</c:v>
                </c:pt>
                <c:pt idx="8">
                  <c:v>1340.5256806836705</c:v>
                </c:pt>
              </c:numCache>
            </c:numRef>
          </c:yVal>
        </c:ser>
        <c:axId val="170411520"/>
        <c:axId val="170413056"/>
      </c:scatterChart>
      <c:valAx>
        <c:axId val="170411520"/>
        <c:scaling>
          <c:orientation val="minMax"/>
          <c:max val="40"/>
          <c:min val="-40"/>
        </c:scaling>
        <c:axPos val="b"/>
        <c:numFmt formatCode="0_ " sourceLinked="1"/>
        <c:tickLblPos val="nextTo"/>
        <c:crossAx val="170413056"/>
        <c:crossesAt val="0"/>
        <c:crossBetween val="midCat"/>
      </c:valAx>
      <c:valAx>
        <c:axId val="170413056"/>
        <c:scaling>
          <c:orientation val="minMax"/>
          <c:max val="25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170411520"/>
        <c:crossesAt val="-60"/>
        <c:crossBetween val="midCat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7.3120007743810736E-2"/>
          <c:y val="2.91344730522087E-2"/>
          <c:w val="0.89780460032448683"/>
          <c:h val="0.90101009758857009"/>
        </c:manualLayout>
      </c:layout>
      <c:scatterChart>
        <c:scatterStyle val="lineMarker"/>
        <c:ser>
          <c:idx val="0"/>
          <c:order val="0"/>
          <c:tx>
            <c:v>L1-L2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MinMax_Quad!$J$2:$J$10</c:f>
              <c:numCache>
                <c:formatCode>0_ </c:formatCode>
                <c:ptCount val="9"/>
                <c:pt idx="0">
                  <c:v>3.4591770153440007E-3</c:v>
                </c:pt>
                <c:pt idx="1">
                  <c:v>3.1402785534360008E-3</c:v>
                </c:pt>
                <c:pt idx="2">
                  <c:v>3.090879999817E-3</c:v>
                </c:pt>
                <c:pt idx="3">
                  <c:v>3.7047057664800026E-4</c:v>
                </c:pt>
                <c:pt idx="4">
                  <c:v>1.6905804304910013E-3</c:v>
                </c:pt>
                <c:pt idx="5">
                  <c:v>-4.955222550820002E-3</c:v>
                </c:pt>
                <c:pt idx="6">
                  <c:v>-1.0586707244411006E-2</c:v>
                </c:pt>
                <c:pt idx="7">
                  <c:v>-1.1430803441512009E-2</c:v>
                </c:pt>
                <c:pt idx="8">
                  <c:v>-1.3875367133683999E-2</c:v>
                </c:pt>
              </c:numCache>
            </c:numRef>
          </c:yVal>
        </c:ser>
        <c:ser>
          <c:idx val="1"/>
          <c:order val="1"/>
          <c:tx>
            <c:v>L2-L3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MinMax_Quad!$M$2:$M$10</c:f>
              <c:numCache>
                <c:formatCode>0_ </c:formatCode>
                <c:ptCount val="9"/>
                <c:pt idx="0">
                  <c:v>7.8771475551800028E-4</c:v>
                </c:pt>
                <c:pt idx="1">
                  <c:v>3.9102185975900013E-4</c:v>
                </c:pt>
                <c:pt idx="2">
                  <c:v>2.0172277865500017E-4</c:v>
                </c:pt>
                <c:pt idx="3">
                  <c:v>-7.9947796620600023E-4</c:v>
                </c:pt>
                <c:pt idx="4">
                  <c:v>1.0818232778579996E-3</c:v>
                </c:pt>
                <c:pt idx="5">
                  <c:v>-5.0963424192080036E-3</c:v>
                </c:pt>
                <c:pt idx="6">
                  <c:v>-9.9609264263500006E-3</c:v>
                </c:pt>
                <c:pt idx="7">
                  <c:v>-1.1225705992243004E-2</c:v>
                </c:pt>
                <c:pt idx="8">
                  <c:v>-1.3626482378711004E-2</c:v>
                </c:pt>
              </c:numCache>
            </c:numRef>
          </c:yVal>
        </c:ser>
        <c:ser>
          <c:idx val="3"/>
          <c:order val="2"/>
          <c:tx>
            <c:v>L3-L4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MinMax_Quad!$P$2:$P$10</c:f>
              <c:numCache>
                <c:formatCode>0_ </c:formatCode>
                <c:ptCount val="9"/>
                <c:pt idx="0">
                  <c:v>-1.5535940740960001E-3</c:v>
                </c:pt>
                <c:pt idx="1">
                  <c:v>-1.9280811608980012E-3</c:v>
                </c:pt>
                <c:pt idx="2">
                  <c:v>-2.0519357706520009E-3</c:v>
                </c:pt>
                <c:pt idx="3">
                  <c:v>-3.2445191495880017E-3</c:v>
                </c:pt>
                <c:pt idx="4">
                  <c:v>4.8956928647200023E-4</c:v>
                </c:pt>
                <c:pt idx="5">
                  <c:v>-6.1141891420110001E-3</c:v>
                </c:pt>
                <c:pt idx="6">
                  <c:v>-1.1595424137062008E-2</c:v>
                </c:pt>
                <c:pt idx="7">
                  <c:v>-9.1979875433460031E-3</c:v>
                </c:pt>
                <c:pt idx="8">
                  <c:v>-1.1165485465494004E-2</c:v>
                </c:pt>
              </c:numCache>
            </c:numRef>
          </c:yVal>
        </c:ser>
        <c:ser>
          <c:idx val="2"/>
          <c:order val="3"/>
          <c:tx>
            <c:v>L4-L5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MinMax_Quad!$S$2:$S$10</c:f>
              <c:numCache>
                <c:formatCode>0_ </c:formatCode>
                <c:ptCount val="9"/>
                <c:pt idx="0">
                  <c:v>-2.5509379615580008E-3</c:v>
                </c:pt>
                <c:pt idx="1">
                  <c:v>-2.8870500255340002E-3</c:v>
                </c:pt>
                <c:pt idx="2">
                  <c:v>-2.9974965641490002E-3</c:v>
                </c:pt>
                <c:pt idx="3">
                  <c:v>-2.813493710110001E-3</c:v>
                </c:pt>
                <c:pt idx="4">
                  <c:v>-2.1413799389300011E-4</c:v>
                </c:pt>
                <c:pt idx="5">
                  <c:v>-1.7570381653090005E-3</c:v>
                </c:pt>
                <c:pt idx="6">
                  <c:v>-3.8292554497580001E-3</c:v>
                </c:pt>
                <c:pt idx="7">
                  <c:v>-4.9976058922630018E-3</c:v>
                </c:pt>
                <c:pt idx="8">
                  <c:v>-6.0666165961799998E-3</c:v>
                </c:pt>
              </c:numCache>
            </c:numRef>
          </c:yVal>
        </c:ser>
        <c:ser>
          <c:idx val="4"/>
          <c:order val="4"/>
          <c:tx>
            <c:v>L5-Sa</c:v>
          </c:tx>
          <c:spPr>
            <a:ln w="28575"/>
          </c:spPr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MinMax_Quad!$V$2:$V$10</c:f>
              <c:numCache>
                <c:formatCode>0_ </c:formatCode>
                <c:ptCount val="9"/>
                <c:pt idx="0">
                  <c:v>-2.1867612558140017E-3</c:v>
                </c:pt>
                <c:pt idx="1">
                  <c:v>-2.5403543689640016E-3</c:v>
                </c:pt>
                <c:pt idx="2">
                  <c:v>-2.6886628585890016E-3</c:v>
                </c:pt>
                <c:pt idx="3">
                  <c:v>-2.606439098175001E-3</c:v>
                </c:pt>
                <c:pt idx="4">
                  <c:v>-8.9006850022600086E-4</c:v>
                </c:pt>
                <c:pt idx="5">
                  <c:v>1.4867231206630003E-3</c:v>
                </c:pt>
                <c:pt idx="6">
                  <c:v>2.2347250913050008E-3</c:v>
                </c:pt>
                <c:pt idx="7">
                  <c:v>1.6467881327470008E-3</c:v>
                </c:pt>
                <c:pt idx="8">
                  <c:v>1.9984551892740015E-3</c:v>
                </c:pt>
              </c:numCache>
            </c:numRef>
          </c:yVal>
        </c:ser>
        <c:axId val="170527360"/>
        <c:axId val="170549632"/>
      </c:scatterChart>
      <c:valAx>
        <c:axId val="170527360"/>
        <c:scaling>
          <c:orientation val="minMax"/>
          <c:max val="40"/>
          <c:min val="-40"/>
        </c:scaling>
        <c:axPos val="b"/>
        <c:numFmt formatCode="0_ " sourceLinked="1"/>
        <c:tickLblPos val="nextTo"/>
        <c:crossAx val="170549632"/>
        <c:crossesAt val="-100"/>
        <c:crossBetween val="midCat"/>
      </c:valAx>
      <c:valAx>
        <c:axId val="170549632"/>
        <c:scaling>
          <c:orientation val="minMax"/>
          <c:max val="100"/>
          <c:min val="-1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extTo"/>
        <c:crossAx val="170527360"/>
        <c:crossesAt val="-40"/>
        <c:crossBetween val="midCat"/>
        <c:majorUnit val="50"/>
      </c:valAx>
    </c:plotArea>
    <c:legend>
      <c:legendPos val="r"/>
      <c:layout>
        <c:manualLayout>
          <c:xMode val="edge"/>
          <c:yMode val="edge"/>
          <c:x val="0.26223302469135779"/>
          <c:y val="8.3757936507936559E-2"/>
          <c:w val="0.56163387345679061"/>
          <c:h val="0.24988412698412699"/>
        </c:manualLayout>
      </c:layout>
    </c:legend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D4806-C211-4D31-BFE8-A6B55A2DE373}" type="datetimeFigureOut">
              <a:rPr lang="ko-KR" altLang="en-US" smtClean="0"/>
              <a:pPr/>
              <a:t>2014-06-03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461D1-439C-4097-A163-90E0839465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782421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54AFB0C-8FF8-40A0-8763-DB8442A71E77}" type="datetimeFigureOut">
              <a:rPr lang="ko-KR" altLang="en-US"/>
              <a:pPr>
                <a:defRPr/>
              </a:pPr>
              <a:t>2014-06-03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26FB80D-8306-49C7-B994-6DF3B74CF23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1223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Sharma</a:t>
            </a:r>
            <a:r>
              <a:rPr lang="en-US" altLang="ko-KR" baseline="0" dirty="0" smtClean="0"/>
              <a:t> et al. (1995)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3F49D-8726-4020-A48B-DE5F46D9C4AC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27687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2" descr="blu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9526" y="-4763"/>
            <a:ext cx="9163051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3"/>
          <p:cNvSpPr>
            <a:spLocks noChangeArrowheads="1"/>
          </p:cNvSpPr>
          <p:nvPr userDrawn="1"/>
        </p:nvSpPr>
        <p:spPr bwMode="auto">
          <a:xfrm>
            <a:off x="0" y="3933827"/>
            <a:ext cx="9144000" cy="752475"/>
          </a:xfrm>
          <a:prstGeom prst="rect">
            <a:avLst/>
          </a:prstGeom>
          <a:solidFill>
            <a:srgbClr val="5A66DA"/>
          </a:soli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Rectangle 44"/>
          <p:cNvSpPr>
            <a:spLocks noChangeArrowheads="1"/>
          </p:cNvSpPr>
          <p:nvPr userDrawn="1"/>
        </p:nvSpPr>
        <p:spPr bwMode="auto">
          <a:xfrm>
            <a:off x="0" y="4652965"/>
            <a:ext cx="9153525" cy="712787"/>
          </a:xfrm>
          <a:prstGeom prst="rect">
            <a:avLst/>
          </a:prstGeom>
          <a:solidFill>
            <a:srgbClr val="939BE7"/>
          </a:soli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Rectangle 45"/>
          <p:cNvSpPr>
            <a:spLocks noChangeArrowheads="1"/>
          </p:cNvSpPr>
          <p:nvPr userDrawn="1"/>
        </p:nvSpPr>
        <p:spPr bwMode="auto">
          <a:xfrm>
            <a:off x="0" y="5364163"/>
            <a:ext cx="9153525" cy="512762"/>
          </a:xfrm>
          <a:prstGeom prst="rect">
            <a:avLst/>
          </a:prstGeom>
          <a:solidFill>
            <a:srgbClr val="C4C8F2"/>
          </a:soli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Rectangle 46"/>
          <p:cNvSpPr>
            <a:spLocks noChangeArrowheads="1"/>
          </p:cNvSpPr>
          <p:nvPr userDrawn="1"/>
        </p:nvSpPr>
        <p:spPr bwMode="auto">
          <a:xfrm>
            <a:off x="0" y="5876927"/>
            <a:ext cx="9153525" cy="98107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Rectangle 47" descr="넓은 상향 대각선"/>
          <p:cNvSpPr>
            <a:spLocks noChangeArrowheads="1"/>
          </p:cNvSpPr>
          <p:nvPr userDrawn="1"/>
        </p:nvSpPr>
        <p:spPr bwMode="auto">
          <a:xfrm>
            <a:off x="-7937" y="2420938"/>
            <a:ext cx="9144001" cy="647700"/>
          </a:xfrm>
          <a:prstGeom prst="rect">
            <a:avLst/>
          </a:prstGeom>
          <a:pattFill prst="wdUpDiag">
            <a:fgClr>
              <a:srgbClr val="0066FF">
                <a:alpha val="50195"/>
              </a:srgbClr>
            </a:fgClr>
            <a:bgClr>
              <a:srgbClr val="003399">
                <a:alpha val="50195"/>
              </a:srgbClr>
            </a:bgClr>
          </a:patt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Rectangle 48"/>
          <p:cNvSpPr>
            <a:spLocks noChangeArrowheads="1"/>
          </p:cNvSpPr>
          <p:nvPr userDrawn="1"/>
        </p:nvSpPr>
        <p:spPr bwMode="auto">
          <a:xfrm>
            <a:off x="-9525" y="2420938"/>
            <a:ext cx="9153525" cy="64770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Rectangle 49"/>
          <p:cNvSpPr>
            <a:spLocks noChangeArrowheads="1"/>
          </p:cNvSpPr>
          <p:nvPr userDrawn="1"/>
        </p:nvSpPr>
        <p:spPr bwMode="auto">
          <a:xfrm flipV="1">
            <a:off x="0" y="5229227"/>
            <a:ext cx="9144000" cy="144463"/>
          </a:xfrm>
          <a:prstGeom prst="rect">
            <a:avLst/>
          </a:prstGeom>
          <a:gradFill rotWithShape="1">
            <a:gsLst>
              <a:gs pos="0">
                <a:srgbClr val="000000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2" name="Rectangle 50"/>
          <p:cNvSpPr>
            <a:spLocks noChangeArrowheads="1"/>
          </p:cNvSpPr>
          <p:nvPr userDrawn="1"/>
        </p:nvSpPr>
        <p:spPr bwMode="auto">
          <a:xfrm flipV="1">
            <a:off x="0" y="2852740"/>
            <a:ext cx="9144000" cy="215900"/>
          </a:xfrm>
          <a:prstGeom prst="rect">
            <a:avLst/>
          </a:prstGeom>
          <a:gradFill rotWithShape="1">
            <a:gsLst>
              <a:gs pos="0">
                <a:srgbClr val="000000">
                  <a:alpha val="39998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3" name="Rectangle 51"/>
          <p:cNvSpPr>
            <a:spLocks noChangeArrowheads="1"/>
          </p:cNvSpPr>
          <p:nvPr userDrawn="1"/>
        </p:nvSpPr>
        <p:spPr bwMode="auto">
          <a:xfrm flipV="1">
            <a:off x="0" y="2276477"/>
            <a:ext cx="9144000" cy="144463"/>
          </a:xfrm>
          <a:prstGeom prst="rect">
            <a:avLst/>
          </a:prstGeom>
          <a:gradFill rotWithShape="1">
            <a:gsLst>
              <a:gs pos="0">
                <a:srgbClr val="000000">
                  <a:alpha val="39998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4" name="Rectangle 52"/>
          <p:cNvSpPr>
            <a:spLocks noChangeArrowheads="1"/>
          </p:cNvSpPr>
          <p:nvPr userDrawn="1"/>
        </p:nvSpPr>
        <p:spPr bwMode="auto">
          <a:xfrm flipV="1">
            <a:off x="0" y="4437064"/>
            <a:ext cx="9144000" cy="215900"/>
          </a:xfrm>
          <a:prstGeom prst="rect">
            <a:avLst/>
          </a:prstGeom>
          <a:gradFill rotWithShape="1">
            <a:gsLst>
              <a:gs pos="0">
                <a:srgbClr val="000000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5" name="Rectangle 53"/>
          <p:cNvSpPr>
            <a:spLocks noChangeArrowheads="1"/>
          </p:cNvSpPr>
          <p:nvPr userDrawn="1"/>
        </p:nvSpPr>
        <p:spPr bwMode="auto">
          <a:xfrm flipV="1">
            <a:off x="0" y="5734052"/>
            <a:ext cx="9144000" cy="144463"/>
          </a:xfrm>
          <a:prstGeom prst="rect">
            <a:avLst/>
          </a:prstGeom>
          <a:gradFill rotWithShape="1">
            <a:gsLst>
              <a:gs pos="0">
                <a:srgbClr val="000000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6" name="Rectangle 54"/>
          <p:cNvSpPr>
            <a:spLocks noChangeArrowheads="1"/>
          </p:cNvSpPr>
          <p:nvPr userDrawn="1"/>
        </p:nvSpPr>
        <p:spPr bwMode="auto">
          <a:xfrm flipV="1">
            <a:off x="0" y="3500440"/>
            <a:ext cx="9144000" cy="360362"/>
          </a:xfrm>
          <a:prstGeom prst="rect">
            <a:avLst/>
          </a:prstGeom>
          <a:gradFill rotWithShape="1">
            <a:gsLst>
              <a:gs pos="0">
                <a:srgbClr val="000000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7" name="Rectangle 55"/>
          <p:cNvSpPr>
            <a:spLocks noChangeArrowheads="1"/>
          </p:cNvSpPr>
          <p:nvPr userDrawn="1"/>
        </p:nvSpPr>
        <p:spPr bwMode="auto">
          <a:xfrm rot="10800000" flipV="1">
            <a:off x="0" y="3068638"/>
            <a:ext cx="9144000" cy="360362"/>
          </a:xfrm>
          <a:prstGeom prst="rect">
            <a:avLst/>
          </a:prstGeom>
          <a:gradFill rotWithShape="1">
            <a:gsLst>
              <a:gs pos="0">
                <a:srgbClr val="000000">
                  <a:alpha val="29999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8" name="Rectangle 56"/>
          <p:cNvSpPr>
            <a:spLocks noChangeArrowheads="1"/>
          </p:cNvSpPr>
          <p:nvPr userDrawn="1"/>
        </p:nvSpPr>
        <p:spPr bwMode="auto">
          <a:xfrm flipV="1">
            <a:off x="-7937" y="3870325"/>
            <a:ext cx="9144001" cy="71438"/>
          </a:xfrm>
          <a:prstGeom prst="rect">
            <a:avLst/>
          </a:prstGeom>
          <a:gradFill rotWithShape="1">
            <a:gsLst>
              <a:gs pos="0">
                <a:srgbClr val="000000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9" name="Rectangle 57"/>
          <p:cNvSpPr>
            <a:spLocks noChangeArrowheads="1"/>
          </p:cNvSpPr>
          <p:nvPr userDrawn="1"/>
        </p:nvSpPr>
        <p:spPr bwMode="auto">
          <a:xfrm flipV="1">
            <a:off x="0" y="2420940"/>
            <a:ext cx="9144000" cy="71437"/>
          </a:xfrm>
          <a:prstGeom prst="rect">
            <a:avLst/>
          </a:prstGeom>
          <a:gradFill rotWithShape="1">
            <a:gsLst>
              <a:gs pos="0">
                <a:srgbClr val="000000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pic>
        <p:nvPicPr>
          <p:cNvPr id="20" name="Picture 62" descr="Charite-model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852741" y="3068640"/>
            <a:ext cx="80962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3" descr="Knee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605341" y="3068640"/>
            <a:ext cx="80962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5" descr="spine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724277" y="3068638"/>
            <a:ext cx="817563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6" descr="TKR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480052" y="3068638"/>
            <a:ext cx="817563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50"/>
          <p:cNvSpPr txBox="1"/>
          <p:nvPr userDrawn="1"/>
        </p:nvSpPr>
        <p:spPr>
          <a:xfrm>
            <a:off x="1220789" y="4768852"/>
            <a:ext cx="673576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56656"/>
            <a:ext cx="6400800" cy="53508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dirty="0" smtClean="0"/>
              <a:t>Click to edit Master subtitle style</a:t>
            </a:r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781276"/>
            <a:ext cx="7776864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674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5C3A55B-5563-439D-9A4E-C865AF37F0C3}" type="datetimeFigureOut">
              <a:rPr lang="ko-KR" altLang="en-US"/>
              <a:pPr>
                <a:defRPr/>
              </a:pPr>
              <a:t>2014-06-03</a:t>
            </a:fld>
            <a:endParaRPr lang="ko-KR" altLang="en-US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67465"/>
            <a:ext cx="2895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674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5F8678A-5608-4A5E-ACFD-BECCF74775B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5331098-23B4-4318-A2F6-D37E870EC2DD}" type="datetimeFigureOut">
              <a:rPr lang="ko-KR" altLang="en-US"/>
              <a:pPr>
                <a:defRPr/>
              </a:pPr>
              <a:t>2014-06-03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13111165"/>
            <a:ext cx="2895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9580602-7510-4535-8DBE-1D95FA39A1A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933497-B946-4C33-A4A2-49616CF4A93F}" type="datetimeFigureOut">
              <a:rPr lang="ko-KR" altLang="en-US"/>
              <a:pPr>
                <a:defRPr/>
              </a:pPr>
              <a:t>2014-06-03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13111165"/>
            <a:ext cx="2895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012C658-DBB9-48D2-9018-8634FC0C244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58B3883-B601-463B-94BE-A713637A56A0}" type="datetimeFigureOut">
              <a:rPr lang="ko-KR" altLang="en-US"/>
              <a:pPr>
                <a:defRPr/>
              </a:pPr>
              <a:t>2014-06-03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13111165"/>
            <a:ext cx="2895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292BF05-6B42-4389-8FA3-71B67DD29C9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0187CB7-E418-4E56-B125-D3C9DFC8B1BF}" type="datetimeFigureOut">
              <a:rPr lang="ko-KR" altLang="en-US"/>
              <a:pPr>
                <a:defRPr/>
              </a:pPr>
              <a:t>2014-06-03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13111165"/>
            <a:ext cx="2895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4BAC98F-D0DA-4BD1-B743-B90BF87B59F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8887EAC-3630-4B55-9525-9174246E9AFE}" type="datetimeFigureOut">
              <a:rPr lang="ko-KR" altLang="en-US"/>
              <a:pPr>
                <a:defRPr/>
              </a:pPr>
              <a:t>2014-06-03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13111165"/>
            <a:ext cx="2895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6C25863-231C-4FDB-9348-BD3EA47F7AD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FE23FFB-3B64-4B3B-A808-11D321AEA9CD}" type="datetimeFigureOut">
              <a:rPr lang="ko-KR" altLang="en-US"/>
              <a:pPr>
                <a:defRPr/>
              </a:pPr>
              <a:t>2014-06-03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13111165"/>
            <a:ext cx="2895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960A7EA-3553-49E9-8092-4F219808A0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A26478-0FCA-44D5-8662-37610AC7137D}" type="datetimeFigureOut">
              <a:rPr lang="ko-KR" altLang="en-US"/>
              <a:pPr>
                <a:defRPr/>
              </a:pPr>
              <a:t>2014-06-03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13111165"/>
            <a:ext cx="2895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D34494-FBB2-4FB5-9CC7-2143E3A0E9B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9DA95EF-E363-4C2F-8100-DB3DA86EA9D0}" type="datetimeFigureOut">
              <a:rPr lang="ko-KR" altLang="en-US"/>
              <a:pPr>
                <a:defRPr/>
              </a:pPr>
              <a:t>2014-06-03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13111165"/>
            <a:ext cx="2895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689BD12-4C8B-4C91-99AD-5B9278D2330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7A79EC4-53C2-47F3-AD8A-FBB66DEC21E6}" type="datetimeFigureOut">
              <a:rPr lang="ko-KR" altLang="en-US"/>
              <a:pPr>
                <a:defRPr/>
              </a:pPr>
              <a:t>2014-06-03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13111165"/>
            <a:ext cx="2895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12777FE-1E17-432C-A90F-04349EB1C3C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84557E-FB8A-4A89-844C-C8B8EFB3D23E}" type="datetimeFigureOut">
              <a:rPr lang="ko-KR" altLang="en-US"/>
              <a:pPr>
                <a:defRPr/>
              </a:pPr>
              <a:t>2014-06-03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13111165"/>
            <a:ext cx="2895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8A60818-ECD1-4754-8C1D-D51580AE1F7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art-com.co.kr/online/ppt_gallery_1.htm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blue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9526" y="0"/>
            <a:ext cx="9163051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0" y="908052"/>
            <a:ext cx="9144000" cy="144463"/>
          </a:xfrm>
          <a:prstGeom prst="rect">
            <a:avLst/>
          </a:prstGeom>
          <a:solidFill>
            <a:srgbClr val="5A66DA"/>
          </a:soli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0" y="1052515"/>
            <a:ext cx="9153525" cy="73025"/>
          </a:xfrm>
          <a:prstGeom prst="rect">
            <a:avLst/>
          </a:prstGeom>
          <a:solidFill>
            <a:srgbClr val="939BE7"/>
          </a:soli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0" y="1125540"/>
            <a:ext cx="9144000" cy="5399087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Rectangle 6"/>
          <p:cNvSpPr txBox="1">
            <a:spLocks noChangeArrowheads="1"/>
          </p:cNvSpPr>
          <p:nvPr userDrawn="1"/>
        </p:nvSpPr>
        <p:spPr bwMode="auto">
          <a:xfrm>
            <a:off x="4098927" y="6516531"/>
            <a:ext cx="9826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kumimoji="0" sz="1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B909597-495B-43C6-A184-C4B4019AA3C4}" type="slidenum">
              <a:rPr lang="en-US" altLang="ko-KR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auto">
          <a:xfrm flipV="1">
            <a:off x="0" y="692152"/>
            <a:ext cx="9144000" cy="215900"/>
          </a:xfrm>
          <a:prstGeom prst="rect">
            <a:avLst/>
          </a:prstGeom>
          <a:gradFill rotWithShape="1">
            <a:gsLst>
              <a:gs pos="0">
                <a:srgbClr val="000000">
                  <a:alpha val="39998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3" name="Rectangle 8"/>
          <p:cNvSpPr>
            <a:spLocks noChangeArrowheads="1"/>
          </p:cNvSpPr>
          <p:nvPr userDrawn="1"/>
        </p:nvSpPr>
        <p:spPr bwMode="auto">
          <a:xfrm flipV="1">
            <a:off x="0" y="908052"/>
            <a:ext cx="9144000" cy="144463"/>
          </a:xfrm>
          <a:prstGeom prst="rect">
            <a:avLst/>
          </a:prstGeom>
          <a:gradFill rotWithShape="1">
            <a:gsLst>
              <a:gs pos="0">
                <a:srgbClr val="000000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 flipV="1">
            <a:off x="-17461" y="1052515"/>
            <a:ext cx="9144001" cy="73025"/>
          </a:xfrm>
          <a:prstGeom prst="rect">
            <a:avLst/>
          </a:prstGeom>
          <a:gradFill rotWithShape="1">
            <a:gsLst>
              <a:gs pos="0">
                <a:srgbClr val="000000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 flipV="1">
            <a:off x="0" y="6381750"/>
            <a:ext cx="9153525" cy="152400"/>
          </a:xfrm>
          <a:prstGeom prst="rect">
            <a:avLst/>
          </a:prstGeom>
          <a:gradFill rotWithShape="1">
            <a:gsLst>
              <a:gs pos="0">
                <a:srgbClr val="000000">
                  <a:alpha val="39998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1">
            <a:hlinkClick r:id="rId14"/>
          </p:cNvPr>
          <p:cNvSpPr>
            <a:spLocks noChangeArrowheads="1"/>
          </p:cNvSpPr>
          <p:nvPr userDrawn="1"/>
        </p:nvSpPr>
        <p:spPr bwMode="auto">
          <a:xfrm>
            <a:off x="6659563" y="6515101"/>
            <a:ext cx="2474912" cy="330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schemeClr val="bg1"/>
                </a:solidFill>
                <a:latin typeface="Times New Roman" pitchFamily="18" charset="0"/>
                <a:ea typeface="굴림" charset="-127"/>
                <a:cs typeface="+mn-cs"/>
              </a:rPr>
              <a:t>http://www.khu.ac.kr/~vbeslab</a:t>
            </a:r>
          </a:p>
        </p:txBody>
      </p:sp>
      <p:sp>
        <p:nvSpPr>
          <p:cNvPr id="17" name="Text Box 12">
            <a:hlinkClick r:id="rId14"/>
          </p:cNvPr>
          <p:cNvSpPr txBox="1">
            <a:spLocks noChangeArrowheads="1"/>
          </p:cNvSpPr>
          <p:nvPr userDrawn="1"/>
        </p:nvSpPr>
        <p:spPr bwMode="auto">
          <a:xfrm>
            <a:off x="85724" y="6524627"/>
            <a:ext cx="2763898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 sz="2800" b="1" baseline="30000">
                <a:solidFill>
                  <a:srgbClr val="CC3300"/>
                </a:solidFill>
                <a:latin typeface="Verdana" pitchFamily="34" charset="0"/>
                <a:ea typeface="HY헤드라인M" pitchFamily="18" charset="-127"/>
              </a:defRPr>
            </a:lvl1pPr>
            <a:lvl2pPr marL="742950" indent="-285750" eaLnBrk="0" hangingPunct="0">
              <a:defRPr kumimoji="1" sz="2800" b="1" baseline="30000">
                <a:solidFill>
                  <a:srgbClr val="CC3300"/>
                </a:solidFill>
                <a:latin typeface="Verdana" pitchFamily="34" charset="0"/>
                <a:ea typeface="HY헤드라인M" pitchFamily="18" charset="-127"/>
              </a:defRPr>
            </a:lvl2pPr>
            <a:lvl3pPr marL="1143000" indent="-228600" eaLnBrk="0" hangingPunct="0">
              <a:defRPr kumimoji="1" sz="2800" b="1" baseline="30000">
                <a:solidFill>
                  <a:srgbClr val="CC3300"/>
                </a:solidFill>
                <a:latin typeface="Verdana" pitchFamily="34" charset="0"/>
                <a:ea typeface="HY헤드라인M" pitchFamily="18" charset="-127"/>
              </a:defRPr>
            </a:lvl3pPr>
            <a:lvl4pPr marL="1600200" indent="-228600" eaLnBrk="0" hangingPunct="0">
              <a:defRPr kumimoji="1" sz="2800" b="1" baseline="30000">
                <a:solidFill>
                  <a:srgbClr val="CC3300"/>
                </a:solidFill>
                <a:latin typeface="Verdana" pitchFamily="34" charset="0"/>
                <a:ea typeface="HY헤드라인M" pitchFamily="18" charset="-127"/>
              </a:defRPr>
            </a:lvl4pPr>
            <a:lvl5pPr marL="2057400" indent="-228600" eaLnBrk="0" hangingPunct="0">
              <a:defRPr kumimoji="1" sz="2800" b="1" baseline="30000">
                <a:solidFill>
                  <a:srgbClr val="CC3300"/>
                </a:solidFill>
                <a:latin typeface="Verdana" pitchFamily="34" charset="0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 baseline="30000">
                <a:solidFill>
                  <a:srgbClr val="CC3300"/>
                </a:solidFill>
                <a:latin typeface="Verdana" pitchFamily="34" charset="0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 baseline="30000">
                <a:solidFill>
                  <a:srgbClr val="CC3300"/>
                </a:solidFill>
                <a:latin typeface="Verdana" pitchFamily="34" charset="0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 baseline="30000">
                <a:solidFill>
                  <a:srgbClr val="CC3300"/>
                </a:solidFill>
                <a:latin typeface="Verdana" pitchFamily="34" charset="0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 baseline="30000">
                <a:solidFill>
                  <a:srgbClr val="CC3300"/>
                </a:solidFill>
                <a:latin typeface="Verdana" pitchFamily="34" charset="0"/>
                <a:ea typeface="HY헤드라인M" pitchFamily="18" charset="-127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aseline="0" dirty="0">
                <a:solidFill>
                  <a:schemeClr val="bg1"/>
                </a:solidFill>
                <a:latin typeface="굴림" charset="-127"/>
                <a:ea typeface="굴림" charset="-127"/>
                <a:cs typeface="+mn-cs"/>
              </a:rPr>
              <a:t>Kyung </a:t>
            </a:r>
            <a:r>
              <a:rPr lang="en-US" altLang="ko-KR" sz="1200" baseline="0" dirty="0" err="1">
                <a:solidFill>
                  <a:schemeClr val="bg1"/>
                </a:solidFill>
                <a:latin typeface="굴림" charset="-127"/>
                <a:ea typeface="굴림" charset="-127"/>
                <a:cs typeface="+mn-cs"/>
              </a:rPr>
              <a:t>Hee</a:t>
            </a:r>
            <a:r>
              <a:rPr lang="en-US" altLang="ko-KR" sz="1200" baseline="0" dirty="0">
                <a:solidFill>
                  <a:schemeClr val="bg1"/>
                </a:solidFill>
                <a:latin typeface="굴림" charset="-127"/>
                <a:ea typeface="굴림" charset="-127"/>
                <a:cs typeface="+mn-cs"/>
              </a:rPr>
              <a:t> Univ. </a:t>
            </a:r>
            <a:r>
              <a:rPr lang="en-US" altLang="ko-KR" sz="1200" baseline="0" dirty="0" err="1">
                <a:solidFill>
                  <a:schemeClr val="bg1"/>
                </a:solidFill>
                <a:latin typeface="굴림" charset="-127"/>
                <a:ea typeface="굴림" charset="-127"/>
                <a:cs typeface="+mn-cs"/>
              </a:rPr>
              <a:t>BioMechanics</a:t>
            </a:r>
            <a:r>
              <a:rPr lang="en-US" altLang="ko-KR" sz="1200" baseline="0" dirty="0">
                <a:solidFill>
                  <a:schemeClr val="bg1"/>
                </a:solidFill>
                <a:latin typeface="굴림" charset="-127"/>
                <a:ea typeface="굴림" charset="-127"/>
                <a:cs typeface="+mn-cs"/>
              </a:rPr>
              <a:t> Lab.</a:t>
            </a:r>
          </a:p>
        </p:txBody>
      </p:sp>
      <p:sp>
        <p:nvSpPr>
          <p:cNvPr id="103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  <a:endParaRPr lang="ko-KR" altLang="en-US" smtClean="0"/>
          </a:p>
        </p:txBody>
      </p:sp>
      <p:sp>
        <p:nvSpPr>
          <p:cNvPr id="103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68415"/>
            <a:ext cx="82296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휴먼모음T" pitchFamily="18" charset="-127"/>
          <a:ea typeface="휴먼모음T" pitchFamily="18" charset="-127"/>
          <a:cs typeface="휴먼모음T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휴먼모음T"/>
          <a:ea typeface="휴먼모음T"/>
          <a:cs typeface="휴먼모음T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휴먼모음T"/>
          <a:ea typeface="휴먼모음T"/>
          <a:cs typeface="휴먼모음T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휴먼모음T"/>
          <a:ea typeface="휴먼모음T"/>
          <a:cs typeface="휴먼모음T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휴먼모음T"/>
          <a:ea typeface="휴먼모음T"/>
          <a:cs typeface="휴먼모음T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휴먼모음T"/>
          <a:ea typeface="휴먼모음T"/>
          <a:cs typeface="휴먼모음T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휴먼모음T"/>
          <a:ea typeface="휴먼모음T"/>
          <a:cs typeface="휴먼모음T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휴먼모음T"/>
          <a:ea typeface="휴먼모음T"/>
          <a:cs typeface="휴먼모음T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휴먼모음T"/>
          <a:ea typeface="휴먼모음T"/>
          <a:cs typeface="휴먼모음T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맑은 고딕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맑은 고딕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맑은 고딕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file:///D:\Research\Documents\Publications\Journal\2012\Core%20muscle%20strengthening\Tables%20and%20Figures\Researchreport_CMS_20120917_hanks_2.pptx" TargetMode="External"/><Relationship Id="rId3" Type="http://schemas.openxmlformats.org/officeDocument/2006/relationships/chart" Target="../charts/chart2.xml"/><Relationship Id="rId7" Type="http://schemas.openxmlformats.org/officeDocument/2006/relationships/image" Target="../media/image2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file:///D:\Research\Documents\Publications\Journal\2012\Core%20muscle%20strengthening\Tables%20and%20Figures\Researchreport_CMS_20120917_hanks_2.pptx" TargetMode="External"/><Relationship Id="rId3" Type="http://schemas.openxmlformats.org/officeDocument/2006/relationships/chart" Target="../charts/chart6.xml"/><Relationship Id="rId7" Type="http://schemas.openxmlformats.org/officeDocument/2006/relationships/image" Target="../media/image26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chart" Target="../charts/chart8.xml"/><Relationship Id="rId4" Type="http://schemas.openxmlformats.org/officeDocument/2006/relationships/chart" Target="../charts/chart7.xml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file:///D:\Research\Documents\Publications\Journal\2012\Core%20muscle%20strengthening\Tables%20and%20Figures\Researchreport_CMS_20120917_hanks_2.pptx" TargetMode="External"/><Relationship Id="rId3" Type="http://schemas.openxmlformats.org/officeDocument/2006/relationships/chart" Target="../charts/chart10.xml"/><Relationship Id="rId7" Type="http://schemas.openxmlformats.org/officeDocument/2006/relationships/image" Target="../media/image26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chart" Target="../charts/chart12.xml"/><Relationship Id="rId4" Type="http://schemas.openxmlformats.org/officeDocument/2006/relationships/chart" Target="../charts/chart11.xml"/><Relationship Id="rId9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file:///D:\Research\Documents\Publications\Journal\2012\Core%20muscle%20strengthening\Tables%20and%20Figures\Researchreport_CMS_20120917_hanks_2.pptx" TargetMode="External"/><Relationship Id="rId3" Type="http://schemas.openxmlformats.org/officeDocument/2006/relationships/chart" Target="../charts/chart14.xml"/><Relationship Id="rId7" Type="http://schemas.openxmlformats.org/officeDocument/2006/relationships/image" Target="../media/image26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chart" Target="../charts/chart16.xml"/><Relationship Id="rId4" Type="http://schemas.openxmlformats.org/officeDocument/2006/relationships/chart" Target="../charts/chart15.xml"/><Relationship Id="rId9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file:///D:\Research\Documents\Publications\Journal\2012\Core%20muscle%20strengthening\Tables%20and%20Figures\Researchreport_CMS_20120917_hanks_2.pptx" TargetMode="External"/><Relationship Id="rId3" Type="http://schemas.openxmlformats.org/officeDocument/2006/relationships/chart" Target="../charts/chart18.xml"/><Relationship Id="rId7" Type="http://schemas.openxmlformats.org/officeDocument/2006/relationships/image" Target="../media/image26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chart" Target="../charts/chart20.xml"/><Relationship Id="rId4" Type="http://schemas.openxmlformats.org/officeDocument/2006/relationships/chart" Target="../charts/chart19.xml"/><Relationship Id="rId9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file:///D:\Research\Documents\Publications\Journal\2012\Core%20muscle%20strengthening\Tables%20and%20Figures\Researchreport_CMS_20120917_hanks_2.pptx" TargetMode="External"/><Relationship Id="rId3" Type="http://schemas.openxmlformats.org/officeDocument/2006/relationships/chart" Target="../charts/chart22.xml"/><Relationship Id="rId7" Type="http://schemas.openxmlformats.org/officeDocument/2006/relationships/image" Target="../media/image26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chart" Target="../charts/chart24.xml"/><Relationship Id="rId4" Type="http://schemas.openxmlformats.org/officeDocument/2006/relationships/chart" Target="../charts/chart23.xml"/><Relationship Id="rId9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8.xml"/><Relationship Id="rId3" Type="http://schemas.openxmlformats.org/officeDocument/2006/relationships/image" Target="../media/image25.png"/><Relationship Id="rId7" Type="http://schemas.openxmlformats.org/officeDocument/2006/relationships/chart" Target="../charts/chart2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image" Target="../media/image28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tiff"/><Relationship Id="rId3" Type="http://schemas.openxmlformats.org/officeDocument/2006/relationships/chart" Target="../charts/chart30.xml"/><Relationship Id="rId7" Type="http://schemas.openxmlformats.org/officeDocument/2006/relationships/image" Target="../media/image26.pn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chart" Target="../charts/chart33.xml"/><Relationship Id="rId7" Type="http://schemas.openxmlformats.org/officeDocument/2006/relationships/image" Target="../media/image25.png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6.xml"/><Relationship Id="rId5" Type="http://schemas.openxmlformats.org/officeDocument/2006/relationships/chart" Target="../charts/chart35.xml"/><Relationship Id="rId4" Type="http://schemas.openxmlformats.org/officeDocument/2006/relationships/chart" Target="../charts/chart3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tiff"/><Relationship Id="rId3" Type="http://schemas.openxmlformats.org/officeDocument/2006/relationships/chart" Target="../charts/chart38.xml"/><Relationship Id="rId7" Type="http://schemas.openxmlformats.org/officeDocument/2006/relationships/image" Target="../media/image26.png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chart" Target="../charts/chart40.xml"/><Relationship Id="rId4" Type="http://schemas.openxmlformats.org/officeDocument/2006/relationships/chart" Target="../charts/chart3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tiff"/><Relationship Id="rId3" Type="http://schemas.openxmlformats.org/officeDocument/2006/relationships/chart" Target="../charts/chart42.xml"/><Relationship Id="rId7" Type="http://schemas.openxmlformats.org/officeDocument/2006/relationships/image" Target="../media/image26.png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chart" Target="../charts/chart44.xml"/><Relationship Id="rId4" Type="http://schemas.openxmlformats.org/officeDocument/2006/relationships/chart" Target="../charts/chart4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D:\Research\Documents\Publications\Journal\2012\Core%20muscle%20strengthening\Tables%20and%20Figures\Researchreport_CMS_20120917_hanks_2.pptx" TargetMode="External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908052"/>
            <a:ext cx="8856983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sz="4000" dirty="0" smtClean="0">
                <a:cs typeface="+mj-cs"/>
              </a:rPr>
              <a:t>3D Newton </a:t>
            </a:r>
            <a:r>
              <a:rPr lang="ko-KR" altLang="en-US" sz="4000" dirty="0" smtClean="0">
                <a:cs typeface="+mj-cs"/>
              </a:rPr>
              <a:t>기구를 이용</a:t>
            </a:r>
            <a:r>
              <a:rPr lang="ko-KR" altLang="en-US" sz="4000" dirty="0">
                <a:cs typeface="+mj-cs"/>
              </a:rPr>
              <a:t>한</a:t>
            </a:r>
            <a:r>
              <a:rPr lang="ko-KR" altLang="en-US" sz="4000" dirty="0" smtClean="0">
                <a:cs typeface="+mj-cs"/>
              </a:rPr>
              <a:t> 척추 </a:t>
            </a:r>
            <a:r>
              <a:rPr lang="ko-KR" altLang="en-US" sz="4000" dirty="0">
                <a:cs typeface="+mj-cs"/>
              </a:rPr>
              <a:t>안정화 운동시 척추 근력과 </a:t>
            </a:r>
            <a:r>
              <a:rPr lang="ko-KR" altLang="en-US" sz="4000" dirty="0" err="1" smtClean="0">
                <a:cs typeface="+mj-cs"/>
              </a:rPr>
              <a:t>관절력의</a:t>
            </a:r>
            <a:r>
              <a:rPr lang="ko-KR" altLang="en-US" sz="4000" dirty="0" smtClean="0">
                <a:cs typeface="+mj-cs"/>
              </a:rPr>
              <a:t> 변화 분석</a:t>
            </a:r>
            <a:r>
              <a:rPr lang="en-US" altLang="ko-KR" sz="4000" dirty="0" smtClean="0">
                <a:cs typeface="+mj-cs"/>
              </a:rPr>
              <a:t/>
            </a:r>
            <a:br>
              <a:rPr lang="en-US" altLang="ko-KR" sz="4000" dirty="0" smtClean="0">
                <a:cs typeface="+mj-cs"/>
              </a:rPr>
            </a:br>
            <a:r>
              <a:rPr lang="en-US" altLang="ko-KR" sz="4000" dirty="0" smtClean="0">
                <a:cs typeface="+mj-cs"/>
              </a:rPr>
              <a:t>: </a:t>
            </a:r>
            <a:r>
              <a:rPr lang="ko-KR" altLang="en-US" sz="4000" dirty="0" smtClean="0">
                <a:cs typeface="+mj-cs"/>
              </a:rPr>
              <a:t>시뮬레이션 연구</a:t>
            </a:r>
            <a:endParaRPr lang="ko-KR" altLang="en-US" sz="4000" dirty="0">
              <a:cs typeface="+mj-cs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4725144"/>
            <a:ext cx="6400800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Yoon </a:t>
            </a:r>
            <a:r>
              <a:rPr lang="en-US" altLang="ko-K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Hyuk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Kim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4005064"/>
            <a:ext cx="6400800" cy="535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 smtClean="0"/>
              <a:t>2012.10.23</a:t>
            </a:r>
            <a:endParaRPr lang="ko-KR" altLang="en-US" sz="2000" dirty="0"/>
          </a:p>
        </p:txBody>
      </p:sp>
      <p:pic>
        <p:nvPicPr>
          <p:cNvPr id="1026" name="Picture 2" descr="D:\Research\KHUrelated\Conferences\nap워크샵\3차 e-spine workshop\Program\참고자료들\e-spin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949280"/>
            <a:ext cx="2304256" cy="8525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Methods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916832"/>
            <a:ext cx="79208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sz="2000" dirty="0" smtClean="0"/>
              <a:t>척추 </a:t>
            </a:r>
            <a:r>
              <a:rPr lang="ko-KR" altLang="en-US" sz="2000" dirty="0"/>
              <a:t>안정화 운동 중 척추 자세가 완벽하게 유지 되고 있다고 가정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sz="2000" dirty="0" smtClean="0"/>
              <a:t>골반을 </a:t>
            </a:r>
            <a:r>
              <a:rPr lang="ko-KR" altLang="en-US" sz="2000" dirty="0"/>
              <a:t>고정하고 있으므로</a:t>
            </a:r>
            <a:r>
              <a:rPr lang="en-US" altLang="ko-KR" sz="2000" dirty="0"/>
              <a:t>, </a:t>
            </a:r>
            <a:r>
              <a:rPr lang="ko-KR" altLang="en-US" sz="2000" dirty="0"/>
              <a:t>하지 근력의 영향은 무시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ko-KR" sz="2000" dirty="0" err="1" smtClean="0"/>
              <a:t>AnyBody</a:t>
            </a:r>
            <a:r>
              <a:rPr lang="en-US" altLang="ko-KR" sz="2000" dirty="0" smtClean="0"/>
              <a:t> </a:t>
            </a:r>
            <a:r>
              <a:rPr lang="ko-KR" altLang="en-US" sz="2000" dirty="0"/>
              <a:t>프로그램을 이용한 역동역학 </a:t>
            </a:r>
            <a:r>
              <a:rPr lang="ko-KR" altLang="en-US" sz="2000" dirty="0" smtClean="0"/>
              <a:t>해석</a:t>
            </a:r>
            <a:endParaRPr lang="ko-KR" altLang="en-US" sz="20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sz="2000" dirty="0" smtClean="0"/>
              <a:t>복합 </a:t>
            </a:r>
            <a:r>
              <a:rPr lang="ko-KR" altLang="en-US" sz="2000" dirty="0"/>
              <a:t>목적함수 </a:t>
            </a:r>
            <a:r>
              <a:rPr lang="en-US" altLang="ko-KR" sz="2000" dirty="0"/>
              <a:t>(Min/Max and Quadratic muscle recruitment criterion)</a:t>
            </a:r>
            <a:r>
              <a:rPr lang="ko-KR" altLang="en-US" sz="2000" dirty="0"/>
              <a:t>를 이용한 최적화 기법을 통하여 근력 및 </a:t>
            </a:r>
            <a:r>
              <a:rPr lang="ko-KR" altLang="en-US" sz="2000" dirty="0" err="1" smtClean="0"/>
              <a:t>관절력을</a:t>
            </a:r>
            <a:r>
              <a:rPr lang="ko-KR" altLang="en-US" sz="2000" dirty="0" smtClean="0"/>
              <a:t> 예측하였다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26876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0070C0"/>
                </a:solidFill>
              </a:rPr>
              <a:t>해</a:t>
            </a:r>
            <a:r>
              <a:rPr lang="ko-KR" altLang="en-US" sz="2400" b="1" dirty="0">
                <a:solidFill>
                  <a:srgbClr val="0070C0"/>
                </a:solidFill>
              </a:rPr>
              <a:t>석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조건</a:t>
            </a:r>
            <a:endParaRPr lang="en-US" altLang="ko-KR" sz="24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911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Methods</a:t>
            </a:r>
            <a:endParaRPr lang="ko-KR" altLang="en-US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52400" y="2060848"/>
            <a:ext cx="502920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Ctr="1"/>
          <a:lstStyle>
            <a:lvl1pPr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1pPr>
            <a:lvl2pPr marL="180975" indent="-176213"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2pPr>
            <a:lvl3pPr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3pPr>
            <a:lvl4pPr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4pPr>
            <a:lvl5pPr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9pPr>
          </a:lstStyle>
          <a:p>
            <a:pPr lvl="1">
              <a:lnSpc>
                <a:spcPts val="2875"/>
              </a:lnSpc>
              <a:spcBef>
                <a:spcPts val="600"/>
              </a:spcBef>
              <a:spcAft>
                <a:spcPts val="600"/>
              </a:spcAft>
              <a:buClr>
                <a:srgbClr val="00214B"/>
              </a:buClr>
              <a:buFont typeface="Arial" charset="0"/>
              <a:buChar char="•"/>
            </a:pPr>
            <a:r>
              <a:rPr lang="de-DE" altLang="ko-KR" sz="2000" b="1" dirty="0" smtClean="0">
                <a:solidFill>
                  <a:schemeClr val="tx1"/>
                </a:solidFill>
                <a:latin typeface="+mn-lt"/>
                <a:ea typeface="굴림" charset="-127"/>
              </a:rPr>
              <a:t>Inverse dynamics </a:t>
            </a:r>
            <a:r>
              <a:rPr lang="de-DE" altLang="ko-KR" sz="2000" dirty="0" smtClean="0">
                <a:solidFill>
                  <a:schemeClr val="tx1"/>
                </a:solidFill>
                <a:latin typeface="+mn-lt"/>
                <a:ea typeface="굴림" charset="-127"/>
              </a:rPr>
              <a:t>(</a:t>
            </a:r>
            <a:r>
              <a:rPr lang="ko-KR" altLang="en-US" sz="2000" dirty="0" smtClean="0">
                <a:solidFill>
                  <a:schemeClr val="tx1"/>
                </a:solidFill>
                <a:latin typeface="+mn-lt"/>
                <a:ea typeface="굴림" charset="-127"/>
              </a:rPr>
              <a:t>역동역학</a:t>
            </a:r>
            <a:r>
              <a:rPr lang="en-US" altLang="ko-KR" sz="2000" dirty="0" smtClean="0">
                <a:solidFill>
                  <a:schemeClr val="tx1"/>
                </a:solidFill>
                <a:latin typeface="+mn-lt"/>
                <a:ea typeface="굴림" charset="-127"/>
              </a:rPr>
              <a:t>)</a:t>
            </a:r>
            <a:r>
              <a:rPr lang="de-DE" altLang="ko-KR" sz="2000" dirty="0" smtClean="0">
                <a:solidFill>
                  <a:schemeClr val="tx1"/>
                </a:solidFill>
                <a:latin typeface="+mn-lt"/>
                <a:ea typeface="굴림" charset="-127"/>
              </a:rPr>
              <a:t> – Motion capture </a:t>
            </a:r>
            <a:r>
              <a:rPr lang="ko-KR" altLang="en-US" sz="2000" dirty="0" smtClean="0">
                <a:solidFill>
                  <a:schemeClr val="tx1"/>
                </a:solidFill>
                <a:latin typeface="+mn-lt"/>
                <a:ea typeface="굴림" charset="-127"/>
              </a:rPr>
              <a:t>등을 이용한 기구학적 정보 </a:t>
            </a:r>
            <a:r>
              <a:rPr lang="en-US" altLang="ko-KR" sz="2000" dirty="0" smtClean="0">
                <a:solidFill>
                  <a:schemeClr val="tx1"/>
                </a:solidFill>
                <a:latin typeface="+mn-lt"/>
                <a:ea typeface="굴림" charset="-127"/>
              </a:rPr>
              <a:t>(kinematic data)</a:t>
            </a:r>
            <a:r>
              <a:rPr lang="ko-KR" altLang="en-US" sz="2000" dirty="0" smtClean="0">
                <a:solidFill>
                  <a:schemeClr val="tx1"/>
                </a:solidFill>
                <a:latin typeface="+mn-lt"/>
                <a:ea typeface="굴림" charset="-127"/>
              </a:rPr>
              <a:t>를 바탕으로 근력을 예측</a:t>
            </a:r>
            <a:r>
              <a:rPr lang="ko-KR" altLang="en-US" sz="2000" dirty="0">
                <a:solidFill>
                  <a:schemeClr val="tx1"/>
                </a:solidFill>
                <a:latin typeface="+mn-lt"/>
                <a:ea typeface="굴림" charset="-127"/>
              </a:rPr>
              <a:t>할 때 </a:t>
            </a:r>
            <a:r>
              <a:rPr lang="ko-KR" altLang="en-US" sz="2000" dirty="0" smtClean="0">
                <a:solidFill>
                  <a:schemeClr val="tx1"/>
                </a:solidFill>
                <a:latin typeface="+mn-lt"/>
                <a:ea typeface="굴림" charset="-127"/>
              </a:rPr>
              <a:t>사용</a:t>
            </a:r>
            <a:r>
              <a:rPr lang="en-US" altLang="ko-KR" sz="2000" dirty="0" smtClean="0">
                <a:solidFill>
                  <a:schemeClr val="tx1"/>
                </a:solidFill>
                <a:latin typeface="+mn-lt"/>
                <a:ea typeface="굴림" charset="-127"/>
              </a:rPr>
              <a:t>. </a:t>
            </a:r>
          </a:p>
          <a:p>
            <a:pPr lvl="1">
              <a:lnSpc>
                <a:spcPts val="2875"/>
              </a:lnSpc>
              <a:spcBef>
                <a:spcPts val="600"/>
              </a:spcBef>
              <a:spcAft>
                <a:spcPts val="600"/>
              </a:spcAft>
              <a:buClr>
                <a:srgbClr val="00214B"/>
              </a:buClr>
              <a:buFont typeface="Arial" charset="0"/>
              <a:buChar char="•"/>
            </a:pPr>
            <a:r>
              <a:rPr lang="en-US" altLang="ko-KR" sz="2000" b="1" dirty="0" smtClean="0">
                <a:solidFill>
                  <a:schemeClr val="tx1"/>
                </a:solidFill>
                <a:latin typeface="+mn-lt"/>
                <a:ea typeface="굴림" charset="-127"/>
              </a:rPr>
              <a:t>Optimization</a:t>
            </a:r>
            <a:r>
              <a:rPr lang="en-US" altLang="ko-KR" sz="2000" dirty="0" smtClean="0">
                <a:solidFill>
                  <a:schemeClr val="tx1"/>
                </a:solidFill>
                <a:latin typeface="+mn-lt"/>
                <a:ea typeface="굴림" charset="-127"/>
              </a:rPr>
              <a:t> (</a:t>
            </a:r>
            <a:r>
              <a:rPr lang="ko-KR" altLang="en-US" sz="2000" dirty="0" smtClean="0">
                <a:solidFill>
                  <a:schemeClr val="tx1"/>
                </a:solidFill>
                <a:latin typeface="+mn-lt"/>
                <a:ea typeface="굴림" charset="-127"/>
              </a:rPr>
              <a:t>최적화</a:t>
            </a:r>
            <a:r>
              <a:rPr lang="en-US" altLang="ko-KR" sz="2000" dirty="0" smtClean="0">
                <a:solidFill>
                  <a:schemeClr val="tx1"/>
                </a:solidFill>
                <a:latin typeface="+mn-lt"/>
                <a:ea typeface="굴림" charset="-127"/>
              </a:rPr>
              <a:t>) - </a:t>
            </a:r>
            <a:r>
              <a:rPr lang="ko-KR" altLang="en-US" sz="2000" dirty="0" smtClean="0">
                <a:solidFill>
                  <a:schemeClr val="tx1"/>
                </a:solidFill>
                <a:latin typeface="+mn-lt"/>
                <a:ea typeface="굴림" charset="-127"/>
              </a:rPr>
              <a:t>인체와 같이 방정식 수보다 찾아야 할 변수 </a:t>
            </a:r>
            <a:r>
              <a:rPr lang="en-US" altLang="ko-KR" sz="2000" dirty="0" smtClean="0">
                <a:solidFill>
                  <a:schemeClr val="tx1"/>
                </a:solidFill>
                <a:latin typeface="+mn-lt"/>
                <a:ea typeface="굴림" charset="-127"/>
              </a:rPr>
              <a:t>(</a:t>
            </a:r>
            <a:r>
              <a:rPr lang="ko-KR" altLang="en-US" sz="2000" dirty="0" smtClean="0">
                <a:solidFill>
                  <a:schemeClr val="tx1"/>
                </a:solidFill>
                <a:latin typeface="+mn-lt"/>
                <a:ea typeface="굴림" charset="-127"/>
              </a:rPr>
              <a:t>근력</a:t>
            </a:r>
            <a:r>
              <a:rPr lang="en-US" altLang="ko-KR" sz="2000" dirty="0" smtClean="0">
                <a:solidFill>
                  <a:schemeClr val="tx1"/>
                </a:solidFill>
                <a:latin typeface="+mn-lt"/>
                <a:ea typeface="굴림" charset="-127"/>
              </a:rPr>
              <a:t>)</a:t>
            </a:r>
            <a:r>
              <a:rPr lang="ko-KR" altLang="en-US" sz="2000" dirty="0" smtClean="0">
                <a:solidFill>
                  <a:schemeClr val="tx1"/>
                </a:solidFill>
                <a:latin typeface="+mn-lt"/>
                <a:ea typeface="굴림" charset="-127"/>
              </a:rPr>
              <a:t>가 많은 경우 유용함</a:t>
            </a:r>
            <a:r>
              <a:rPr lang="en-US" altLang="ko-KR" sz="2000" dirty="0" smtClean="0">
                <a:solidFill>
                  <a:schemeClr val="tx1"/>
                </a:solidFill>
                <a:latin typeface="+mn-lt"/>
                <a:ea typeface="굴림" charset="-127"/>
              </a:rPr>
              <a:t>.</a:t>
            </a:r>
            <a:r>
              <a:rPr lang="ko-KR" altLang="en-US" sz="2000" dirty="0" smtClean="0">
                <a:solidFill>
                  <a:schemeClr val="tx1"/>
                </a:solidFill>
                <a:latin typeface="+mn-lt"/>
                <a:ea typeface="굴림" charset="-127"/>
              </a:rPr>
              <a:t> </a:t>
            </a:r>
            <a:endParaRPr lang="en-US" sz="2000" dirty="0">
              <a:solidFill>
                <a:schemeClr val="tx1"/>
              </a:solidFill>
              <a:latin typeface="+mn-lt"/>
              <a:ea typeface="굴림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5648116" y="3933056"/>
            <a:ext cx="3030584" cy="2232248"/>
            <a:chOff x="5648116" y="1340768"/>
            <a:chExt cx="3030584" cy="2232248"/>
          </a:xfrm>
        </p:grpSpPr>
        <p:pic>
          <p:nvPicPr>
            <p:cNvPr id="4098" name="Picture 2" descr="D:\Research\Documents\Publications\Journal\2012\Core muscle strengthening\Tables and Figures\Hanmed\Pictures\Arm1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9667" y="1340768"/>
              <a:ext cx="2869033" cy="223224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직선 화살표 연결선 3"/>
            <p:cNvCxnSpPr/>
            <p:nvPr/>
          </p:nvCxnSpPr>
          <p:spPr>
            <a:xfrm>
              <a:off x="6156176" y="1916832"/>
              <a:ext cx="0" cy="144016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648116" y="3006011"/>
                  <a:ext cx="440056" cy="3618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6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b="1" i="1" smtClean="0"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altLang="ko-KR" sz="1600" b="1" i="1" smtClean="0">
                                <a:latin typeface="Cambria Math"/>
                              </a:rPr>
                              <m:t>𝒋</m:t>
                            </m:r>
                          </m:sub>
                        </m:sSub>
                      </m:oMath>
                    </m:oMathPara>
                  </a14:m>
                  <a:endParaRPr lang="ko-KR" altLang="en-US" sz="1600" b="1" dirty="0"/>
                </a:p>
              </p:txBody>
            </p:sp>
          </mc:Choice>
          <mc:Fallback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8116" y="3006011"/>
                  <a:ext cx="440056" cy="36183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직선 화살표 연결선 11"/>
            <p:cNvCxnSpPr/>
            <p:nvPr/>
          </p:nvCxnSpPr>
          <p:spPr>
            <a:xfrm>
              <a:off x="6948264" y="3162667"/>
              <a:ext cx="0" cy="41034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485710" y="1556792"/>
                  <a:ext cx="707758" cy="3493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6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b="1" i="1" smtClean="0"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altLang="ko-KR" sz="1600" b="1" i="1" smtClean="0">
                                <a:latin typeface="Cambria Math"/>
                              </a:rPr>
                              <m:t>𝒊</m:t>
                            </m:r>
                            <m:r>
                              <a:rPr lang="en-US" altLang="ko-KR" sz="1600" b="1" i="1" smtClean="0">
                                <a:latin typeface="Cambria Math"/>
                              </a:rPr>
                              <m:t>,…,</m:t>
                            </m:r>
                            <m:r>
                              <a:rPr lang="en-US" altLang="ko-KR" sz="1600" b="1" i="1" smtClean="0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oMath>
                    </m:oMathPara>
                  </a14:m>
                  <a:endParaRPr lang="ko-KR" altLang="en-US" sz="1600" b="1" dirty="0"/>
                </a:p>
              </p:txBody>
            </p:sp>
          </mc:Choice>
          <mc:Fallback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5710" y="1556792"/>
                  <a:ext cx="707758" cy="34932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043989" y="3215403"/>
                  <a:ext cx="54264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6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b="1" i="1" smtClean="0">
                                <a:latin typeface="Cambria Math"/>
                              </a:rPr>
                              <m:t>𝑾</m:t>
                            </m:r>
                          </m:e>
                          <m:sub>
                            <m:r>
                              <a:rPr lang="en-US" altLang="ko-KR" sz="16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ko-KR" altLang="en-US" sz="1600" b="1" dirty="0"/>
                </a:p>
              </p:txBody>
            </p:sp>
          </mc:Choice>
          <mc:Fallback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3989" y="3215403"/>
                  <a:ext cx="542648" cy="3385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8196986" y="3215403"/>
                  <a:ext cx="48013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6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b="1" i="1" smtClean="0"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altLang="ko-KR" sz="1600" b="1" i="1" smtClean="0">
                                <a:latin typeface="Cambria Math"/>
                              </a:rPr>
                              <m:t>𝑬</m:t>
                            </m:r>
                          </m:sub>
                        </m:sSub>
                      </m:oMath>
                    </m:oMathPara>
                  </a14:m>
                  <a:endParaRPr lang="ko-KR" altLang="en-US" sz="1600" b="1" dirty="0"/>
                </a:p>
              </p:txBody>
            </p:sp>
          </mc:Choice>
          <mc:Fallback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6986" y="3215403"/>
                  <a:ext cx="480131" cy="33855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타원 12"/>
            <p:cNvSpPr/>
            <p:nvPr/>
          </p:nvSpPr>
          <p:spPr>
            <a:xfrm>
              <a:off x="7807510" y="2636912"/>
              <a:ext cx="441747" cy="4680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5868144" y="1354708"/>
            <a:ext cx="2791746" cy="2290316"/>
            <a:chOff x="5868144" y="3933056"/>
            <a:chExt cx="2791746" cy="2290316"/>
          </a:xfrm>
        </p:grpSpPr>
        <p:pic>
          <p:nvPicPr>
            <p:cNvPr id="4099" name="Picture 3" descr="D:\Research\Documents\Publications\Journal\2012\Core muscle strengthening\Tables and Figures\Hanmed\Pictures\Arm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3933056"/>
              <a:ext cx="2791746" cy="22903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타원 14"/>
            <p:cNvSpPr/>
            <p:nvPr/>
          </p:nvSpPr>
          <p:spPr>
            <a:xfrm>
              <a:off x="7807510" y="5157192"/>
              <a:ext cx="441747" cy="4680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46207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8044383" cy="2138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Methods</a:t>
            </a:r>
            <a:endParaRPr lang="ko-KR" altLang="en-US" dirty="0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381000" y="1196752"/>
            <a:ext cx="7863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lvl="1" indent="-342900">
              <a:lnSpc>
                <a:spcPct val="120000"/>
              </a:lnSpc>
              <a:spcBef>
                <a:spcPts val="600"/>
              </a:spcBef>
              <a:buClr>
                <a:srgbClr val="00214B"/>
              </a:buClr>
              <a:buFont typeface="Arial" pitchFamily="34" charset="0"/>
              <a:buChar char="•"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r>
              <a:rPr lang="en-US" sz="2400" b="1" dirty="0" smtClean="0">
                <a:ea typeface="굴림" charset="-127"/>
              </a:rPr>
              <a:t>Optimization - </a:t>
            </a:r>
            <a:r>
              <a:rPr lang="de-DE" sz="2400" b="1" dirty="0" smtClean="0">
                <a:ea typeface="굴림" charset="-127"/>
              </a:rPr>
              <a:t>Min/Max muscle recruitment criteria</a:t>
            </a:r>
            <a:endParaRPr lang="de-DE" sz="2400" b="1" dirty="0">
              <a:ea typeface="굴림" charset="-127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11560" y="4221088"/>
            <a:ext cx="274843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sz="1600" b="1" dirty="0" smtClean="0">
                <a:solidFill>
                  <a:schemeClr val="tx1"/>
                </a:solidFill>
                <a:ea typeface="굴림" charset="-127"/>
              </a:rPr>
              <a:t>β</a:t>
            </a:r>
            <a:r>
              <a:rPr lang="en-US" sz="1600" dirty="0" smtClean="0">
                <a:solidFill>
                  <a:schemeClr val="tx1"/>
                </a:solidFill>
                <a:ea typeface="굴림" charset="-127"/>
              </a:rPr>
              <a:t>:</a:t>
            </a:r>
            <a:r>
              <a:rPr lang="en-US" sz="1600" b="1" dirty="0" smtClean="0">
                <a:solidFill>
                  <a:schemeClr val="tx1"/>
                </a:solidFill>
                <a:ea typeface="굴림" charset="-127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ea typeface="굴림" charset="-127"/>
              </a:rPr>
              <a:t>muscle activity</a:t>
            </a:r>
          </a:p>
        </p:txBody>
      </p:sp>
      <p:grpSp>
        <p:nvGrpSpPr>
          <p:cNvPr id="14" name="그룹 13"/>
          <p:cNvGrpSpPr/>
          <p:nvPr/>
        </p:nvGrpSpPr>
        <p:grpSpPr>
          <a:xfrm>
            <a:off x="539552" y="4509120"/>
            <a:ext cx="2820447" cy="453157"/>
            <a:chOff x="539552" y="4509120"/>
            <a:chExt cx="2820447" cy="453157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4509120"/>
              <a:ext cx="546666" cy="453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059369" y="4576192"/>
              <a:ext cx="2300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: muscle force (</a:t>
              </a:r>
              <a:r>
                <a:rPr lang="ko-KR" altLang="en-US" dirty="0" smtClean="0"/>
                <a:t>근력</a:t>
              </a:r>
              <a:r>
                <a:rPr lang="en-US" altLang="ko-KR" dirty="0" smtClean="0"/>
                <a:t>)</a:t>
              </a:r>
              <a:endParaRPr lang="ko-KR" altLang="en-US" dirty="0"/>
            </a:p>
          </p:txBody>
        </p:sp>
      </p:grp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94866" y="5662989"/>
            <a:ext cx="469721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600" b="1" dirty="0" smtClean="0">
                <a:solidFill>
                  <a:schemeClr val="tx1"/>
                </a:solidFill>
                <a:ea typeface="굴림" charset="-127"/>
              </a:rPr>
              <a:t>C</a:t>
            </a:r>
            <a:r>
              <a:rPr lang="en-US" sz="1600" dirty="0" smtClean="0">
                <a:solidFill>
                  <a:schemeClr val="tx1"/>
                </a:solidFill>
                <a:ea typeface="굴림" charset="-127"/>
              </a:rPr>
              <a:t>: Matrix of coefficients (</a:t>
            </a:r>
            <a:r>
              <a:rPr lang="ko-KR" altLang="en-US" sz="1600" dirty="0" smtClean="0">
                <a:solidFill>
                  <a:schemeClr val="tx1"/>
                </a:solidFill>
                <a:ea typeface="굴림" charset="-127"/>
              </a:rPr>
              <a:t>기구학적 정보</a:t>
            </a:r>
            <a:r>
              <a:rPr lang="en-US" altLang="ko-KR" sz="1600" dirty="0" smtClean="0">
                <a:solidFill>
                  <a:schemeClr val="tx1"/>
                </a:solidFill>
                <a:ea typeface="굴림" charset="-127"/>
              </a:rPr>
              <a:t>)</a:t>
            </a:r>
            <a:endParaRPr lang="en-US" sz="1600" dirty="0" smtClean="0">
              <a:solidFill>
                <a:schemeClr val="tx1"/>
              </a:solidFill>
              <a:ea typeface="굴림" charset="-127"/>
            </a:endParaRPr>
          </a:p>
          <a:p>
            <a:pPr>
              <a:buClrTx/>
              <a:buFontTx/>
              <a:buNone/>
            </a:pPr>
            <a:r>
              <a:rPr lang="en-US" sz="1600" b="1" dirty="0" smtClean="0">
                <a:solidFill>
                  <a:schemeClr val="tx1"/>
                </a:solidFill>
                <a:ea typeface="굴림" charset="-127"/>
              </a:rPr>
              <a:t>f</a:t>
            </a:r>
            <a:r>
              <a:rPr lang="en-US" sz="1600" dirty="0" smtClean="0">
                <a:solidFill>
                  <a:schemeClr val="tx1"/>
                </a:solidFill>
                <a:ea typeface="굴림" charset="-127"/>
              </a:rPr>
              <a:t>:  a vector of unknown muscle (</a:t>
            </a:r>
            <a:r>
              <a:rPr lang="ko-KR" altLang="en-US" sz="1600" dirty="0" smtClean="0">
                <a:solidFill>
                  <a:schemeClr val="tx1"/>
                </a:solidFill>
                <a:ea typeface="굴림" charset="-127"/>
              </a:rPr>
              <a:t>찾고자 하는 근력</a:t>
            </a:r>
            <a:r>
              <a:rPr lang="en-US" altLang="ko-KR" sz="1600" dirty="0" smtClean="0">
                <a:solidFill>
                  <a:schemeClr val="tx1"/>
                </a:solidFill>
                <a:ea typeface="굴림" charset="-127"/>
              </a:rPr>
              <a:t>)</a:t>
            </a:r>
            <a:endParaRPr lang="en-US" sz="1600" dirty="0" smtClean="0">
              <a:solidFill>
                <a:schemeClr val="tx1"/>
              </a:solidFill>
              <a:ea typeface="굴림" charset="-127"/>
            </a:endParaRPr>
          </a:p>
          <a:p>
            <a:pPr>
              <a:buClrTx/>
              <a:buFontTx/>
              <a:buNone/>
            </a:pPr>
            <a:r>
              <a:rPr lang="en-US" sz="1600" b="1" dirty="0">
                <a:solidFill>
                  <a:schemeClr val="tx1"/>
                </a:solidFill>
                <a:ea typeface="굴림" charset="-127"/>
              </a:rPr>
              <a:t>r</a:t>
            </a:r>
            <a:r>
              <a:rPr lang="en-US" sz="1600" dirty="0" smtClean="0">
                <a:solidFill>
                  <a:schemeClr val="tx1"/>
                </a:solidFill>
                <a:ea typeface="굴림" charset="-127"/>
              </a:rPr>
              <a:t>: external forces and inertia forces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67544" y="5013176"/>
                <a:ext cx="4624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/>
                            </a:rPr>
                            <m:t>𝑵</m:t>
                          </m:r>
                        </m:e>
                        <m:sub>
                          <m:r>
                            <a:rPr lang="en-US" altLang="ko-KR" sz="1600" b="1" i="1" smtClean="0">
                              <a:latin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ko-KR" altLang="en-US" sz="1600" b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013176"/>
                <a:ext cx="462498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직선 화살표 연결선 11"/>
          <p:cNvCxnSpPr/>
          <p:nvPr/>
        </p:nvCxnSpPr>
        <p:spPr>
          <a:xfrm flipH="1" flipV="1">
            <a:off x="5004048" y="3933056"/>
            <a:ext cx="576064" cy="6431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08104" y="4581128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Equilibrium equations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59369" y="5013176"/>
            <a:ext cx="421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: Normalization factor (muscle strength)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03696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268760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Joint reaction </a:t>
            </a:r>
            <a:r>
              <a:rPr lang="en-US" altLang="ko-KR" sz="2400" b="1" dirty="0"/>
              <a:t>force </a:t>
            </a:r>
            <a:r>
              <a:rPr lang="en-US" altLang="ko-KR" sz="2400" b="1" dirty="0" smtClean="0"/>
              <a:t>in N </a:t>
            </a:r>
          </a:p>
          <a:p>
            <a:r>
              <a:rPr lang="en-US" altLang="ko-KR" sz="2400" b="1" dirty="0" smtClean="0"/>
              <a:t>– X direction (</a:t>
            </a:r>
            <a:r>
              <a:rPr lang="en-US" altLang="ko-KR" sz="2400" b="1" dirty="0" err="1" smtClean="0">
                <a:solidFill>
                  <a:srgbClr val="FF0000"/>
                </a:solidFill>
              </a:rPr>
              <a:t>Fx</a:t>
            </a:r>
            <a:r>
              <a:rPr lang="en-US" altLang="ko-KR" sz="2400" b="1" dirty="0" smtClean="0"/>
              <a:t>)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-49737" y="3397895"/>
            <a:ext cx="9243475" cy="2520000"/>
            <a:chOff x="-49737" y="2169000"/>
            <a:chExt cx="9243475" cy="2520000"/>
          </a:xfrm>
        </p:grpSpPr>
        <p:graphicFrame>
          <p:nvGraphicFramePr>
            <p:cNvPr id="20" name="차트 19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493691991"/>
                </p:ext>
              </p:extLst>
            </p:nvPr>
          </p:nvGraphicFramePr>
          <p:xfrm>
            <a:off x="-49737" y="2169000"/>
            <a:ext cx="2592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21" name="차트 20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2374759797"/>
                </p:ext>
              </p:extLst>
            </p:nvPr>
          </p:nvGraphicFramePr>
          <p:xfrm>
            <a:off x="2353242" y="2169000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22" name="차트 21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3512990278"/>
                </p:ext>
              </p:extLst>
            </p:nvPr>
          </p:nvGraphicFramePr>
          <p:xfrm>
            <a:off x="4585490" y="2169000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23" name="차트 22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3241824570"/>
                </p:ext>
              </p:extLst>
            </p:nvPr>
          </p:nvGraphicFramePr>
          <p:xfrm>
            <a:off x="6817738" y="2241008"/>
            <a:ext cx="2376000" cy="24479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40" name="그룹 39"/>
          <p:cNvGrpSpPr/>
          <p:nvPr/>
        </p:nvGrpSpPr>
        <p:grpSpPr>
          <a:xfrm>
            <a:off x="525519" y="5843839"/>
            <a:ext cx="1817514" cy="537489"/>
            <a:chOff x="525519" y="5556715"/>
            <a:chExt cx="1817514" cy="537489"/>
          </a:xfrm>
        </p:grpSpPr>
        <p:pic>
          <p:nvPicPr>
            <p:cNvPr id="1026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631051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00000">
              <a:off x="2181703" y="5556715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0000">
              <a:off x="525519" y="5631051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그룹 4"/>
          <p:cNvGrpSpPr/>
          <p:nvPr/>
        </p:nvGrpSpPr>
        <p:grpSpPr>
          <a:xfrm>
            <a:off x="1178494" y="2636912"/>
            <a:ext cx="7439442" cy="926692"/>
            <a:chOff x="1178494" y="2780928"/>
            <a:chExt cx="7439442" cy="926692"/>
          </a:xfrm>
        </p:grpSpPr>
        <p:pic>
          <p:nvPicPr>
            <p:cNvPr id="1028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494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0">
              <a:off x="3275856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00000">
              <a:off x="5508104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839546" y="3100243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1" name="그룹 50"/>
            <p:cNvGrpSpPr/>
            <p:nvPr/>
          </p:nvGrpSpPr>
          <p:grpSpPr>
            <a:xfrm>
              <a:off x="118762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49" name="직선 화살표 연결선 48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56" name="그룹 55"/>
            <p:cNvGrpSpPr/>
            <p:nvPr/>
          </p:nvGrpSpPr>
          <p:grpSpPr>
            <a:xfrm>
              <a:off x="328956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57" name="직선 화살표 연결선 56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60" name="그룹 59"/>
            <p:cNvGrpSpPr/>
            <p:nvPr/>
          </p:nvGrpSpPr>
          <p:grpSpPr>
            <a:xfrm>
              <a:off x="5511473" y="2780928"/>
              <a:ext cx="461986" cy="926692"/>
              <a:chOff x="1187624" y="2780928"/>
              <a:chExt cx="461986" cy="926692"/>
            </a:xfrm>
          </p:grpSpPr>
          <p:cxnSp>
            <p:nvCxnSpPr>
              <p:cNvPr id="61" name="직선 화살표 연결선 60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64" name="그룹 63"/>
            <p:cNvGrpSpPr/>
            <p:nvPr/>
          </p:nvGrpSpPr>
          <p:grpSpPr>
            <a:xfrm>
              <a:off x="784236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65" name="직선 화살표 연결선 64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619672" y="3110771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0D</a:t>
              </a:r>
              <a:endParaRPr lang="ko-KR" altLang="en-US" sz="10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751550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30D</a:t>
              </a:r>
              <a:endParaRPr lang="ko-KR" altLang="en-US" sz="10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58841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60D</a:t>
              </a:r>
              <a:endParaRPr lang="ko-KR" altLang="en-US" sz="1000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199232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90D</a:t>
              </a:r>
              <a:endParaRPr lang="ko-KR" altLang="en-US" sz="1000" b="1" dirty="0"/>
            </a:p>
          </p:txBody>
        </p:sp>
      </p:grpSp>
      <p:grpSp>
        <p:nvGrpSpPr>
          <p:cNvPr id="48" name="그룹 47"/>
          <p:cNvGrpSpPr>
            <a:grpSpLocks noChangeAspect="1"/>
          </p:cNvGrpSpPr>
          <p:nvPr/>
        </p:nvGrpSpPr>
        <p:grpSpPr>
          <a:xfrm>
            <a:off x="6015158" y="1154883"/>
            <a:ext cx="1797202" cy="1697852"/>
            <a:chOff x="5570980" y="2146177"/>
            <a:chExt cx="2768215" cy="2615188"/>
          </a:xfrm>
        </p:grpSpPr>
        <p:pic>
          <p:nvPicPr>
            <p:cNvPr id="52" name="Picture 2" descr="D:\Research\Documents\Publications\Journal\2012\Core muscle strengthening\Tables and Figures\Pictures\Halfbody\Figure_Sideview.tiff">
              <a:hlinkClick r:id="rId8" action="ppaction://hlinkpres?slideindex=1&amp;slidetitle=Results –  Joint reaction forces"/>
              <a:hlinkHover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0980" y="2146177"/>
              <a:ext cx="2714859" cy="261518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3" name="그룹 52"/>
            <p:cNvGrpSpPr/>
            <p:nvPr/>
          </p:nvGrpSpPr>
          <p:grpSpPr>
            <a:xfrm>
              <a:off x="7206028" y="2300939"/>
              <a:ext cx="735032" cy="753598"/>
              <a:chOff x="4860032" y="2132856"/>
              <a:chExt cx="874018" cy="896094"/>
            </a:xfrm>
          </p:grpSpPr>
          <p:cxnSp>
            <p:nvCxnSpPr>
              <p:cNvPr id="71" name="직선 화살표 연결선 70"/>
              <p:cNvCxnSpPr/>
              <p:nvPr/>
            </p:nvCxnSpPr>
            <p:spPr>
              <a:xfrm>
                <a:off x="4860032" y="2996952"/>
                <a:ext cx="874018" cy="3199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직선 화살표 연결선 71"/>
              <p:cNvCxnSpPr/>
              <p:nvPr/>
            </p:nvCxnSpPr>
            <p:spPr>
              <a:xfrm rot="-5400000">
                <a:off x="4439022" y="2553866"/>
                <a:ext cx="874018" cy="3199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TextBox 54"/>
            <p:cNvSpPr txBox="1"/>
            <p:nvPr/>
          </p:nvSpPr>
          <p:spPr>
            <a:xfrm>
              <a:off x="7957415" y="2899236"/>
              <a:ext cx="381780" cy="310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err="1" smtClean="0"/>
                <a:t>Fx</a:t>
              </a:r>
              <a:endParaRPr lang="ko-KR" altLang="en-US" b="1" dirty="0"/>
            </a:p>
          </p:txBody>
        </p:sp>
        <p:cxnSp>
          <p:nvCxnSpPr>
            <p:cNvPr id="70" name="직선 화살표 연결선 69"/>
            <p:cNvCxnSpPr/>
            <p:nvPr/>
          </p:nvCxnSpPr>
          <p:spPr>
            <a:xfrm flipH="1">
              <a:off x="7042048" y="3027627"/>
              <a:ext cx="163980" cy="18221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36161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268760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Joint reaction force in N </a:t>
            </a:r>
            <a:endParaRPr lang="en-US" altLang="ko-KR" sz="2400" b="1" dirty="0" smtClean="0"/>
          </a:p>
          <a:p>
            <a:r>
              <a:rPr lang="en-US" altLang="ko-KR" sz="2400" b="1" dirty="0" smtClean="0"/>
              <a:t>– Y </a:t>
            </a:r>
            <a:r>
              <a:rPr lang="en-US" altLang="ko-KR" sz="2400" b="1" dirty="0"/>
              <a:t>direction (</a:t>
            </a:r>
            <a:r>
              <a:rPr lang="en-US" altLang="ko-KR" sz="2400" b="1" dirty="0" err="1" smtClean="0">
                <a:solidFill>
                  <a:srgbClr val="FF0000"/>
                </a:solidFill>
              </a:rPr>
              <a:t>Fy</a:t>
            </a:r>
            <a:r>
              <a:rPr lang="en-US" altLang="ko-KR" sz="2400" b="1" dirty="0" smtClean="0"/>
              <a:t>)</a:t>
            </a:r>
            <a:endParaRPr lang="en-US" altLang="ko-KR" sz="2400" b="1" dirty="0"/>
          </a:p>
        </p:txBody>
      </p:sp>
      <p:grpSp>
        <p:nvGrpSpPr>
          <p:cNvPr id="6" name="그룹 5"/>
          <p:cNvGrpSpPr/>
          <p:nvPr/>
        </p:nvGrpSpPr>
        <p:grpSpPr>
          <a:xfrm>
            <a:off x="9045" y="3429280"/>
            <a:ext cx="9243475" cy="2520000"/>
            <a:chOff x="9045" y="3429280"/>
            <a:chExt cx="9243475" cy="2520000"/>
          </a:xfrm>
        </p:grpSpPr>
        <p:graphicFrame>
          <p:nvGraphicFramePr>
            <p:cNvPr id="36" name="차트 35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2365547934"/>
                </p:ext>
              </p:extLst>
            </p:nvPr>
          </p:nvGraphicFramePr>
          <p:xfrm>
            <a:off x="9045" y="3429280"/>
            <a:ext cx="2592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42" name="차트 41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1345297730"/>
                </p:ext>
              </p:extLst>
            </p:nvPr>
          </p:nvGraphicFramePr>
          <p:xfrm>
            <a:off x="2412024" y="3429280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43" name="차트 42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125301632"/>
                </p:ext>
              </p:extLst>
            </p:nvPr>
          </p:nvGraphicFramePr>
          <p:xfrm>
            <a:off x="4644272" y="3429280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44" name="차트 43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11016085"/>
                </p:ext>
              </p:extLst>
            </p:nvPr>
          </p:nvGraphicFramePr>
          <p:xfrm>
            <a:off x="6876520" y="3501288"/>
            <a:ext cx="2376000" cy="24479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40" name="그룹 39"/>
          <p:cNvGrpSpPr/>
          <p:nvPr/>
        </p:nvGrpSpPr>
        <p:grpSpPr>
          <a:xfrm>
            <a:off x="525519" y="5843839"/>
            <a:ext cx="1817514" cy="537489"/>
            <a:chOff x="525519" y="5556715"/>
            <a:chExt cx="1817514" cy="537489"/>
          </a:xfrm>
        </p:grpSpPr>
        <p:pic>
          <p:nvPicPr>
            <p:cNvPr id="1026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631051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00000">
              <a:off x="2181703" y="5556715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0000">
              <a:off x="525519" y="5631051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그룹 40"/>
          <p:cNvGrpSpPr/>
          <p:nvPr/>
        </p:nvGrpSpPr>
        <p:grpSpPr>
          <a:xfrm>
            <a:off x="1178494" y="2636912"/>
            <a:ext cx="7439442" cy="926692"/>
            <a:chOff x="1178494" y="2780928"/>
            <a:chExt cx="7439442" cy="926692"/>
          </a:xfrm>
        </p:grpSpPr>
        <p:pic>
          <p:nvPicPr>
            <p:cNvPr id="45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494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0">
              <a:off x="3275856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00000">
              <a:off x="5508104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839546" y="3100243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0" name="그룹 69"/>
            <p:cNvGrpSpPr/>
            <p:nvPr/>
          </p:nvGrpSpPr>
          <p:grpSpPr>
            <a:xfrm>
              <a:off x="118762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87" name="직선 화살표 연결선 86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87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71" name="그룹 70"/>
            <p:cNvGrpSpPr/>
            <p:nvPr/>
          </p:nvGrpSpPr>
          <p:grpSpPr>
            <a:xfrm>
              <a:off x="328956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84" name="직선 화살표 연결선 83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72" name="그룹 71"/>
            <p:cNvGrpSpPr/>
            <p:nvPr/>
          </p:nvGrpSpPr>
          <p:grpSpPr>
            <a:xfrm>
              <a:off x="5511473" y="2780928"/>
              <a:ext cx="461986" cy="926692"/>
              <a:chOff x="1187624" y="2780928"/>
              <a:chExt cx="461986" cy="926692"/>
            </a:xfrm>
          </p:grpSpPr>
          <p:cxnSp>
            <p:nvCxnSpPr>
              <p:cNvPr id="81" name="직선 화살표 연결선 80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73" name="그룹 72"/>
            <p:cNvGrpSpPr/>
            <p:nvPr/>
          </p:nvGrpSpPr>
          <p:grpSpPr>
            <a:xfrm>
              <a:off x="784236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78" name="직선 화살표 연결선 77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1619672" y="3110771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0D</a:t>
              </a:r>
              <a:endParaRPr lang="ko-KR" altLang="en-US" sz="1000" b="1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751550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30D</a:t>
              </a:r>
              <a:endParaRPr lang="ko-KR" altLang="en-US" sz="1000" b="1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858841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60D</a:t>
              </a:r>
              <a:endParaRPr lang="ko-KR" altLang="en-US" sz="1000" b="1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199232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90D</a:t>
              </a:r>
              <a:endParaRPr lang="ko-KR" altLang="en-US" sz="1000" b="1" dirty="0"/>
            </a:p>
          </p:txBody>
        </p:sp>
      </p:grpSp>
      <p:grpSp>
        <p:nvGrpSpPr>
          <p:cNvPr id="48" name="그룹 47"/>
          <p:cNvGrpSpPr>
            <a:grpSpLocks noChangeAspect="1"/>
          </p:cNvGrpSpPr>
          <p:nvPr/>
        </p:nvGrpSpPr>
        <p:grpSpPr>
          <a:xfrm>
            <a:off x="6012160" y="1052936"/>
            <a:ext cx="1762562" cy="1800000"/>
            <a:chOff x="5570980" y="1988840"/>
            <a:chExt cx="2714859" cy="2772525"/>
          </a:xfrm>
        </p:grpSpPr>
        <p:pic>
          <p:nvPicPr>
            <p:cNvPr id="49" name="Picture 2" descr="D:\Research\Documents\Publications\Journal\2012\Core muscle strengthening\Tables and Figures\Pictures\Halfbody\Figure_Sideview.tiff">
              <a:hlinkClick r:id="rId8" action="ppaction://hlinkpres?slideindex=1&amp;slidetitle=Results –  Joint reaction forces"/>
              <a:hlinkHover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0980" y="2146177"/>
              <a:ext cx="2714859" cy="261518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0" name="그룹 49"/>
            <p:cNvGrpSpPr/>
            <p:nvPr/>
          </p:nvGrpSpPr>
          <p:grpSpPr>
            <a:xfrm>
              <a:off x="7206028" y="2300939"/>
              <a:ext cx="735032" cy="753598"/>
              <a:chOff x="4860032" y="2132856"/>
              <a:chExt cx="874018" cy="896094"/>
            </a:xfrm>
          </p:grpSpPr>
          <p:cxnSp>
            <p:nvCxnSpPr>
              <p:cNvPr id="55" name="직선 화살표 연결선 54"/>
              <p:cNvCxnSpPr/>
              <p:nvPr/>
            </p:nvCxnSpPr>
            <p:spPr>
              <a:xfrm>
                <a:off x="4860032" y="2996952"/>
                <a:ext cx="874018" cy="3199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직선 화살표 연결선 55"/>
              <p:cNvCxnSpPr/>
              <p:nvPr/>
            </p:nvCxnSpPr>
            <p:spPr>
              <a:xfrm rot="-5400000">
                <a:off x="4439022" y="2553866"/>
                <a:ext cx="874018" cy="3199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TextBox 51"/>
            <p:cNvSpPr txBox="1"/>
            <p:nvPr/>
          </p:nvSpPr>
          <p:spPr>
            <a:xfrm>
              <a:off x="7042048" y="1988840"/>
              <a:ext cx="381780" cy="310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err="1" smtClean="0"/>
                <a:t>Fy</a:t>
              </a:r>
              <a:endParaRPr lang="ko-KR" altLang="en-US" b="1" dirty="0"/>
            </a:p>
          </p:txBody>
        </p:sp>
        <p:cxnSp>
          <p:nvCxnSpPr>
            <p:cNvPr id="54" name="직선 화살표 연결선 53"/>
            <p:cNvCxnSpPr/>
            <p:nvPr/>
          </p:nvCxnSpPr>
          <p:spPr>
            <a:xfrm flipH="1">
              <a:off x="7042048" y="3027627"/>
              <a:ext cx="163980" cy="18221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77567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268760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Joint reaction force in N </a:t>
            </a:r>
            <a:endParaRPr lang="en-US" altLang="ko-KR" sz="2400" b="1" dirty="0" smtClean="0"/>
          </a:p>
          <a:p>
            <a:r>
              <a:rPr lang="en-US" altLang="ko-KR" sz="2400" b="1" dirty="0" smtClean="0"/>
              <a:t>– Z </a:t>
            </a:r>
            <a:r>
              <a:rPr lang="en-US" altLang="ko-KR" sz="2400" b="1" dirty="0"/>
              <a:t>direction (</a:t>
            </a:r>
            <a:r>
              <a:rPr lang="en-US" altLang="ko-KR" sz="2400" b="1" dirty="0" err="1" smtClean="0">
                <a:solidFill>
                  <a:srgbClr val="FF0000"/>
                </a:solidFill>
              </a:rPr>
              <a:t>Fz</a:t>
            </a:r>
            <a:r>
              <a:rPr lang="en-US" altLang="ko-KR" sz="2400" b="1" dirty="0" smtClean="0"/>
              <a:t>)</a:t>
            </a:r>
            <a:endParaRPr lang="en-US" altLang="ko-KR" sz="2400" b="1" dirty="0"/>
          </a:p>
        </p:txBody>
      </p:sp>
      <p:grpSp>
        <p:nvGrpSpPr>
          <p:cNvPr id="6" name="그룹 5"/>
          <p:cNvGrpSpPr/>
          <p:nvPr/>
        </p:nvGrpSpPr>
        <p:grpSpPr>
          <a:xfrm>
            <a:off x="-36512" y="3429280"/>
            <a:ext cx="9243475" cy="2520000"/>
            <a:chOff x="-36512" y="3429280"/>
            <a:chExt cx="9243475" cy="2520000"/>
          </a:xfrm>
        </p:grpSpPr>
        <p:graphicFrame>
          <p:nvGraphicFramePr>
            <p:cNvPr id="29" name="차트 28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2965089465"/>
                </p:ext>
              </p:extLst>
            </p:nvPr>
          </p:nvGraphicFramePr>
          <p:xfrm>
            <a:off x="-36512" y="3429280"/>
            <a:ext cx="2592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30" name="차트 29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3938399536"/>
                </p:ext>
              </p:extLst>
            </p:nvPr>
          </p:nvGraphicFramePr>
          <p:xfrm>
            <a:off x="2366467" y="3429280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34" name="차트 33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1784801308"/>
                </p:ext>
              </p:extLst>
            </p:nvPr>
          </p:nvGraphicFramePr>
          <p:xfrm>
            <a:off x="4598715" y="3429280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35" name="차트 34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70725444"/>
                </p:ext>
              </p:extLst>
            </p:nvPr>
          </p:nvGraphicFramePr>
          <p:xfrm>
            <a:off x="6830963" y="3501288"/>
            <a:ext cx="2376000" cy="24479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40" name="그룹 39"/>
          <p:cNvGrpSpPr/>
          <p:nvPr/>
        </p:nvGrpSpPr>
        <p:grpSpPr>
          <a:xfrm>
            <a:off x="525519" y="5843839"/>
            <a:ext cx="1817514" cy="537489"/>
            <a:chOff x="525519" y="5556715"/>
            <a:chExt cx="1817514" cy="537489"/>
          </a:xfrm>
        </p:grpSpPr>
        <p:pic>
          <p:nvPicPr>
            <p:cNvPr id="1026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631051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00000">
              <a:off x="2181703" y="5556715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0000">
              <a:off x="525519" y="5631051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그룹 41"/>
          <p:cNvGrpSpPr/>
          <p:nvPr/>
        </p:nvGrpSpPr>
        <p:grpSpPr>
          <a:xfrm>
            <a:off x="1178494" y="2636912"/>
            <a:ext cx="7439442" cy="926692"/>
            <a:chOff x="1178494" y="2780928"/>
            <a:chExt cx="7439442" cy="926692"/>
          </a:xfrm>
        </p:grpSpPr>
        <p:pic>
          <p:nvPicPr>
            <p:cNvPr id="43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494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0">
              <a:off x="3275856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00000">
              <a:off x="5508104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839546" y="3100243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" name="그룹 46"/>
            <p:cNvGrpSpPr/>
            <p:nvPr/>
          </p:nvGrpSpPr>
          <p:grpSpPr>
            <a:xfrm>
              <a:off x="118762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84" name="직선 화살표 연결선 83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68" name="그룹 67"/>
            <p:cNvGrpSpPr/>
            <p:nvPr/>
          </p:nvGrpSpPr>
          <p:grpSpPr>
            <a:xfrm>
              <a:off x="328956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81" name="직선 화살표 연결선 80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69" name="그룹 68"/>
            <p:cNvGrpSpPr/>
            <p:nvPr/>
          </p:nvGrpSpPr>
          <p:grpSpPr>
            <a:xfrm>
              <a:off x="5511473" y="2780928"/>
              <a:ext cx="461986" cy="926692"/>
              <a:chOff x="1187624" y="2780928"/>
              <a:chExt cx="461986" cy="926692"/>
            </a:xfrm>
          </p:grpSpPr>
          <p:cxnSp>
            <p:nvCxnSpPr>
              <p:cNvPr id="78" name="직선 화살표 연결선 77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70" name="그룹 69"/>
            <p:cNvGrpSpPr/>
            <p:nvPr/>
          </p:nvGrpSpPr>
          <p:grpSpPr>
            <a:xfrm>
              <a:off x="784236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75" name="직선 화살표 연결선 74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1619672" y="3110771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0D</a:t>
              </a:r>
              <a:endParaRPr lang="ko-KR" altLang="en-US" sz="10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751550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30D</a:t>
              </a:r>
              <a:endParaRPr lang="ko-KR" altLang="en-US" sz="1000" b="1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858841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60D</a:t>
              </a:r>
              <a:endParaRPr lang="ko-KR" altLang="en-US" sz="1000" b="1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199232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90D</a:t>
              </a:r>
              <a:endParaRPr lang="ko-KR" altLang="en-US" sz="1000" b="1" dirty="0"/>
            </a:p>
          </p:txBody>
        </p:sp>
      </p:grpSp>
      <p:grpSp>
        <p:nvGrpSpPr>
          <p:cNvPr id="48" name="그룹 47"/>
          <p:cNvGrpSpPr>
            <a:grpSpLocks noChangeAspect="1"/>
          </p:cNvGrpSpPr>
          <p:nvPr/>
        </p:nvGrpSpPr>
        <p:grpSpPr>
          <a:xfrm>
            <a:off x="6049798" y="1155084"/>
            <a:ext cx="1762562" cy="1697852"/>
            <a:chOff x="5570980" y="2146177"/>
            <a:chExt cx="2714859" cy="2615188"/>
          </a:xfrm>
        </p:grpSpPr>
        <p:pic>
          <p:nvPicPr>
            <p:cNvPr id="49" name="Picture 2" descr="D:\Research\Documents\Publications\Journal\2012\Core muscle strengthening\Tables and Figures\Pictures\Halfbody\Figure_Sideview.tiff">
              <a:hlinkClick r:id="rId8" action="ppaction://hlinkpres?slideindex=1&amp;slidetitle=Results –  Joint reaction forces"/>
              <a:hlinkHover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0980" y="2146177"/>
              <a:ext cx="2714859" cy="261518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0" name="그룹 49"/>
            <p:cNvGrpSpPr/>
            <p:nvPr/>
          </p:nvGrpSpPr>
          <p:grpSpPr>
            <a:xfrm>
              <a:off x="7206028" y="2300939"/>
              <a:ext cx="735032" cy="753598"/>
              <a:chOff x="4860032" y="2132856"/>
              <a:chExt cx="874018" cy="896094"/>
            </a:xfrm>
          </p:grpSpPr>
          <p:cxnSp>
            <p:nvCxnSpPr>
              <p:cNvPr id="55" name="직선 화살표 연결선 54"/>
              <p:cNvCxnSpPr/>
              <p:nvPr/>
            </p:nvCxnSpPr>
            <p:spPr>
              <a:xfrm>
                <a:off x="4860032" y="2996952"/>
                <a:ext cx="874018" cy="3199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직선 화살표 연결선 55"/>
              <p:cNvCxnSpPr/>
              <p:nvPr/>
            </p:nvCxnSpPr>
            <p:spPr>
              <a:xfrm rot="-5400000">
                <a:off x="4439022" y="2553866"/>
                <a:ext cx="874018" cy="3199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/>
            <p:cNvSpPr txBox="1"/>
            <p:nvPr/>
          </p:nvSpPr>
          <p:spPr>
            <a:xfrm>
              <a:off x="6696687" y="3131676"/>
              <a:ext cx="441146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err="1" smtClean="0"/>
                <a:t>Fz</a:t>
              </a:r>
              <a:endParaRPr lang="ko-KR" altLang="en-US" b="1" dirty="0"/>
            </a:p>
          </p:txBody>
        </p:sp>
        <p:cxnSp>
          <p:nvCxnSpPr>
            <p:cNvPr id="54" name="직선 화살표 연결선 53"/>
            <p:cNvCxnSpPr/>
            <p:nvPr/>
          </p:nvCxnSpPr>
          <p:spPr>
            <a:xfrm flipH="1">
              <a:off x="7042048" y="3027627"/>
              <a:ext cx="163980" cy="18221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42101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-49737" y="3429280"/>
            <a:ext cx="9243475" cy="2520000"/>
            <a:chOff x="-49737" y="3429280"/>
            <a:chExt cx="9243475" cy="2520000"/>
          </a:xfrm>
        </p:grpSpPr>
        <p:graphicFrame>
          <p:nvGraphicFramePr>
            <p:cNvPr id="68" name="차트 67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2819064031"/>
                </p:ext>
              </p:extLst>
            </p:nvPr>
          </p:nvGraphicFramePr>
          <p:xfrm>
            <a:off x="-49737" y="3429280"/>
            <a:ext cx="2592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69" name="차트 68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2093872551"/>
                </p:ext>
              </p:extLst>
            </p:nvPr>
          </p:nvGraphicFramePr>
          <p:xfrm>
            <a:off x="2353242" y="3429280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73" name="차트 72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3015467658"/>
                </p:ext>
              </p:extLst>
            </p:nvPr>
          </p:nvGraphicFramePr>
          <p:xfrm>
            <a:off x="4585490" y="3429280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74" name="차트 73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205276672"/>
                </p:ext>
              </p:extLst>
            </p:nvPr>
          </p:nvGraphicFramePr>
          <p:xfrm>
            <a:off x="6817738" y="3429280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268760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Joint constraint </a:t>
            </a:r>
            <a:r>
              <a:rPr lang="en-US" altLang="ko-KR" sz="2400" b="1" dirty="0"/>
              <a:t>force </a:t>
            </a:r>
            <a:r>
              <a:rPr lang="en-US" altLang="ko-KR" sz="2400" b="1" dirty="0" smtClean="0"/>
              <a:t>in N </a:t>
            </a:r>
          </a:p>
          <a:p>
            <a:r>
              <a:rPr lang="en-US" altLang="ko-KR" sz="2400" b="1" dirty="0" smtClean="0"/>
              <a:t>– X direction (</a:t>
            </a:r>
            <a:r>
              <a:rPr lang="en-US" altLang="ko-KR" sz="2400" b="1" dirty="0" err="1" smtClean="0">
                <a:solidFill>
                  <a:srgbClr val="FF0000"/>
                </a:solidFill>
              </a:rPr>
              <a:t>Fx</a:t>
            </a:r>
            <a:r>
              <a:rPr lang="en-US" altLang="ko-KR" sz="2400" b="1" dirty="0" smtClean="0"/>
              <a:t>)</a:t>
            </a:r>
          </a:p>
        </p:txBody>
      </p:sp>
      <p:grpSp>
        <p:nvGrpSpPr>
          <p:cNvPr id="40" name="그룹 39"/>
          <p:cNvGrpSpPr/>
          <p:nvPr/>
        </p:nvGrpSpPr>
        <p:grpSpPr>
          <a:xfrm>
            <a:off x="525519" y="5843839"/>
            <a:ext cx="1817514" cy="537489"/>
            <a:chOff x="525519" y="5556715"/>
            <a:chExt cx="1817514" cy="537489"/>
          </a:xfrm>
        </p:grpSpPr>
        <p:pic>
          <p:nvPicPr>
            <p:cNvPr id="1026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631051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00000">
              <a:off x="2181703" y="5556715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0000">
              <a:off x="525519" y="5631051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그룹 4"/>
          <p:cNvGrpSpPr/>
          <p:nvPr/>
        </p:nvGrpSpPr>
        <p:grpSpPr>
          <a:xfrm>
            <a:off x="1178494" y="2636912"/>
            <a:ext cx="7439442" cy="926692"/>
            <a:chOff x="1178494" y="2780928"/>
            <a:chExt cx="7439442" cy="926692"/>
          </a:xfrm>
        </p:grpSpPr>
        <p:pic>
          <p:nvPicPr>
            <p:cNvPr id="1028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494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0">
              <a:off x="3275856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00000">
              <a:off x="5508104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839546" y="3100243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1" name="그룹 50"/>
            <p:cNvGrpSpPr/>
            <p:nvPr/>
          </p:nvGrpSpPr>
          <p:grpSpPr>
            <a:xfrm>
              <a:off x="118762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49" name="직선 화살표 연결선 48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56" name="그룹 55"/>
            <p:cNvGrpSpPr/>
            <p:nvPr/>
          </p:nvGrpSpPr>
          <p:grpSpPr>
            <a:xfrm>
              <a:off x="328956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57" name="직선 화살표 연결선 56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60" name="그룹 59"/>
            <p:cNvGrpSpPr/>
            <p:nvPr/>
          </p:nvGrpSpPr>
          <p:grpSpPr>
            <a:xfrm>
              <a:off x="5511473" y="2780928"/>
              <a:ext cx="461986" cy="926692"/>
              <a:chOff x="1187624" y="2780928"/>
              <a:chExt cx="461986" cy="926692"/>
            </a:xfrm>
          </p:grpSpPr>
          <p:cxnSp>
            <p:nvCxnSpPr>
              <p:cNvPr id="61" name="직선 화살표 연결선 60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64" name="그룹 63"/>
            <p:cNvGrpSpPr/>
            <p:nvPr/>
          </p:nvGrpSpPr>
          <p:grpSpPr>
            <a:xfrm>
              <a:off x="784236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65" name="직선 화살표 연결선 64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619672" y="3110771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0D</a:t>
              </a:r>
              <a:endParaRPr lang="ko-KR" altLang="en-US" sz="10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751550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30D</a:t>
              </a:r>
              <a:endParaRPr lang="ko-KR" altLang="en-US" sz="10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58841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60D</a:t>
              </a:r>
              <a:endParaRPr lang="ko-KR" altLang="en-US" sz="1000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199232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90D</a:t>
              </a:r>
              <a:endParaRPr lang="ko-KR" altLang="en-US" sz="1000" b="1" dirty="0"/>
            </a:p>
          </p:txBody>
        </p:sp>
      </p:grpSp>
      <p:grpSp>
        <p:nvGrpSpPr>
          <p:cNvPr id="48" name="그룹 47"/>
          <p:cNvGrpSpPr>
            <a:grpSpLocks noChangeAspect="1"/>
          </p:cNvGrpSpPr>
          <p:nvPr/>
        </p:nvGrpSpPr>
        <p:grpSpPr>
          <a:xfrm>
            <a:off x="6015158" y="1154883"/>
            <a:ext cx="1797202" cy="1697852"/>
            <a:chOff x="5570980" y="2146177"/>
            <a:chExt cx="2768215" cy="2615188"/>
          </a:xfrm>
        </p:grpSpPr>
        <p:pic>
          <p:nvPicPr>
            <p:cNvPr id="52" name="Picture 2" descr="D:\Research\Documents\Publications\Journal\2012\Core muscle strengthening\Tables and Figures\Pictures\Halfbody\Figure_Sideview.tiff">
              <a:hlinkClick r:id="rId8" action="ppaction://hlinkpres?slideindex=1&amp;slidetitle=Results –  Joint reaction forces"/>
              <a:hlinkHover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0980" y="2146177"/>
              <a:ext cx="2714859" cy="261518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3" name="그룹 52"/>
            <p:cNvGrpSpPr/>
            <p:nvPr/>
          </p:nvGrpSpPr>
          <p:grpSpPr>
            <a:xfrm>
              <a:off x="7206028" y="2300939"/>
              <a:ext cx="735032" cy="753598"/>
              <a:chOff x="4860032" y="2132856"/>
              <a:chExt cx="874018" cy="896094"/>
            </a:xfrm>
          </p:grpSpPr>
          <p:cxnSp>
            <p:nvCxnSpPr>
              <p:cNvPr id="71" name="직선 화살표 연결선 70"/>
              <p:cNvCxnSpPr/>
              <p:nvPr/>
            </p:nvCxnSpPr>
            <p:spPr>
              <a:xfrm>
                <a:off x="4860032" y="2996952"/>
                <a:ext cx="874018" cy="3199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직선 화살표 연결선 71"/>
              <p:cNvCxnSpPr/>
              <p:nvPr/>
            </p:nvCxnSpPr>
            <p:spPr>
              <a:xfrm rot="-5400000">
                <a:off x="4439022" y="2553866"/>
                <a:ext cx="874018" cy="3199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TextBox 54"/>
            <p:cNvSpPr txBox="1"/>
            <p:nvPr/>
          </p:nvSpPr>
          <p:spPr>
            <a:xfrm>
              <a:off x="7957415" y="2899236"/>
              <a:ext cx="381780" cy="310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err="1" smtClean="0"/>
                <a:t>Fx</a:t>
              </a:r>
              <a:endParaRPr lang="ko-KR" altLang="en-US" b="1" dirty="0"/>
            </a:p>
          </p:txBody>
        </p:sp>
        <p:cxnSp>
          <p:nvCxnSpPr>
            <p:cNvPr id="70" name="직선 화살표 연결선 69"/>
            <p:cNvCxnSpPr/>
            <p:nvPr/>
          </p:nvCxnSpPr>
          <p:spPr>
            <a:xfrm flipH="1">
              <a:off x="7042048" y="3027627"/>
              <a:ext cx="163980" cy="18221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88983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-49737" y="3429280"/>
            <a:ext cx="9243475" cy="2520000"/>
            <a:chOff x="-49737" y="3429280"/>
            <a:chExt cx="9243475" cy="2520000"/>
          </a:xfrm>
        </p:grpSpPr>
        <p:graphicFrame>
          <p:nvGraphicFramePr>
            <p:cNvPr id="51" name="차트 50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2259517707"/>
                </p:ext>
              </p:extLst>
            </p:nvPr>
          </p:nvGraphicFramePr>
          <p:xfrm>
            <a:off x="-49737" y="3429280"/>
            <a:ext cx="2592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53" name="차트 52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822106219"/>
                </p:ext>
              </p:extLst>
            </p:nvPr>
          </p:nvGraphicFramePr>
          <p:xfrm>
            <a:off x="2353242" y="3429280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57" name="차트 56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3834848393"/>
                </p:ext>
              </p:extLst>
            </p:nvPr>
          </p:nvGraphicFramePr>
          <p:xfrm>
            <a:off x="4585490" y="3429280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58" name="차트 57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4262633322"/>
                </p:ext>
              </p:extLst>
            </p:nvPr>
          </p:nvGraphicFramePr>
          <p:xfrm>
            <a:off x="6817738" y="3429280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268760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Joint constraint force in N </a:t>
            </a:r>
            <a:endParaRPr lang="en-US" altLang="ko-KR" sz="2400" b="1" dirty="0" smtClean="0"/>
          </a:p>
          <a:p>
            <a:r>
              <a:rPr lang="en-US" altLang="ko-KR" sz="2400" b="1" dirty="0" smtClean="0"/>
              <a:t>– Y </a:t>
            </a:r>
            <a:r>
              <a:rPr lang="en-US" altLang="ko-KR" sz="2400" b="1" dirty="0"/>
              <a:t>direction (</a:t>
            </a:r>
            <a:r>
              <a:rPr lang="en-US" altLang="ko-KR" sz="2400" b="1" dirty="0" err="1" smtClean="0">
                <a:solidFill>
                  <a:srgbClr val="FF0000"/>
                </a:solidFill>
              </a:rPr>
              <a:t>Fy</a:t>
            </a:r>
            <a:r>
              <a:rPr lang="en-US" altLang="ko-KR" sz="2400" b="1" dirty="0" smtClean="0"/>
              <a:t>)</a:t>
            </a:r>
            <a:endParaRPr lang="en-US" altLang="ko-KR" sz="2400" b="1" dirty="0"/>
          </a:p>
        </p:txBody>
      </p:sp>
      <p:grpSp>
        <p:nvGrpSpPr>
          <p:cNvPr id="40" name="그룹 39"/>
          <p:cNvGrpSpPr/>
          <p:nvPr/>
        </p:nvGrpSpPr>
        <p:grpSpPr>
          <a:xfrm>
            <a:off x="525519" y="5843839"/>
            <a:ext cx="1817514" cy="537489"/>
            <a:chOff x="525519" y="5556715"/>
            <a:chExt cx="1817514" cy="537489"/>
          </a:xfrm>
        </p:grpSpPr>
        <p:pic>
          <p:nvPicPr>
            <p:cNvPr id="1026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631051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00000">
              <a:off x="2181703" y="5556715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0000">
              <a:off x="525519" y="5631051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그룹 40"/>
          <p:cNvGrpSpPr/>
          <p:nvPr/>
        </p:nvGrpSpPr>
        <p:grpSpPr>
          <a:xfrm>
            <a:off x="1178494" y="2636912"/>
            <a:ext cx="7439442" cy="926692"/>
            <a:chOff x="1178494" y="2780928"/>
            <a:chExt cx="7439442" cy="926692"/>
          </a:xfrm>
        </p:grpSpPr>
        <p:pic>
          <p:nvPicPr>
            <p:cNvPr id="45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494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0">
              <a:off x="3275856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00000">
              <a:off x="5508104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839546" y="3100243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0" name="그룹 69"/>
            <p:cNvGrpSpPr/>
            <p:nvPr/>
          </p:nvGrpSpPr>
          <p:grpSpPr>
            <a:xfrm>
              <a:off x="118762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87" name="직선 화살표 연결선 86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87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71" name="그룹 70"/>
            <p:cNvGrpSpPr/>
            <p:nvPr/>
          </p:nvGrpSpPr>
          <p:grpSpPr>
            <a:xfrm>
              <a:off x="328956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84" name="직선 화살표 연결선 83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72" name="그룹 71"/>
            <p:cNvGrpSpPr/>
            <p:nvPr/>
          </p:nvGrpSpPr>
          <p:grpSpPr>
            <a:xfrm>
              <a:off x="5511473" y="2780928"/>
              <a:ext cx="461986" cy="926692"/>
              <a:chOff x="1187624" y="2780928"/>
              <a:chExt cx="461986" cy="926692"/>
            </a:xfrm>
          </p:grpSpPr>
          <p:cxnSp>
            <p:nvCxnSpPr>
              <p:cNvPr id="81" name="직선 화살표 연결선 80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73" name="그룹 72"/>
            <p:cNvGrpSpPr/>
            <p:nvPr/>
          </p:nvGrpSpPr>
          <p:grpSpPr>
            <a:xfrm>
              <a:off x="784236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78" name="직선 화살표 연결선 77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1619672" y="3110771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0D</a:t>
              </a:r>
              <a:endParaRPr lang="ko-KR" altLang="en-US" sz="1000" b="1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751550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30D</a:t>
              </a:r>
              <a:endParaRPr lang="ko-KR" altLang="en-US" sz="1000" b="1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858841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60D</a:t>
              </a:r>
              <a:endParaRPr lang="ko-KR" altLang="en-US" sz="1000" b="1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199232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90D</a:t>
              </a:r>
              <a:endParaRPr lang="ko-KR" altLang="en-US" sz="1000" b="1" dirty="0"/>
            </a:p>
          </p:txBody>
        </p:sp>
      </p:grpSp>
      <p:grpSp>
        <p:nvGrpSpPr>
          <p:cNvPr id="48" name="그룹 47"/>
          <p:cNvGrpSpPr>
            <a:grpSpLocks noChangeAspect="1"/>
          </p:cNvGrpSpPr>
          <p:nvPr/>
        </p:nvGrpSpPr>
        <p:grpSpPr>
          <a:xfrm>
            <a:off x="6012160" y="1052936"/>
            <a:ext cx="1762562" cy="1800000"/>
            <a:chOff x="5570980" y="1988840"/>
            <a:chExt cx="2714859" cy="2772525"/>
          </a:xfrm>
        </p:grpSpPr>
        <p:pic>
          <p:nvPicPr>
            <p:cNvPr id="49" name="Picture 2" descr="D:\Research\Documents\Publications\Journal\2012\Core muscle strengthening\Tables and Figures\Pictures\Halfbody\Figure_Sideview.tiff">
              <a:hlinkClick r:id="rId8" action="ppaction://hlinkpres?slideindex=1&amp;slidetitle=Results –  Joint reaction forces"/>
              <a:hlinkHover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0980" y="2146177"/>
              <a:ext cx="2714859" cy="261518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0" name="그룹 49"/>
            <p:cNvGrpSpPr/>
            <p:nvPr/>
          </p:nvGrpSpPr>
          <p:grpSpPr>
            <a:xfrm>
              <a:off x="7206028" y="2300939"/>
              <a:ext cx="735032" cy="753598"/>
              <a:chOff x="4860032" y="2132856"/>
              <a:chExt cx="874018" cy="896094"/>
            </a:xfrm>
          </p:grpSpPr>
          <p:cxnSp>
            <p:nvCxnSpPr>
              <p:cNvPr id="55" name="직선 화살표 연결선 54"/>
              <p:cNvCxnSpPr/>
              <p:nvPr/>
            </p:nvCxnSpPr>
            <p:spPr>
              <a:xfrm>
                <a:off x="4860032" y="2996952"/>
                <a:ext cx="874018" cy="3199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직선 화살표 연결선 55"/>
              <p:cNvCxnSpPr/>
              <p:nvPr/>
            </p:nvCxnSpPr>
            <p:spPr>
              <a:xfrm rot="-5400000">
                <a:off x="4439022" y="2553866"/>
                <a:ext cx="874018" cy="3199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TextBox 51"/>
            <p:cNvSpPr txBox="1"/>
            <p:nvPr/>
          </p:nvSpPr>
          <p:spPr>
            <a:xfrm>
              <a:off x="7042048" y="1988840"/>
              <a:ext cx="381780" cy="310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err="1" smtClean="0"/>
                <a:t>Fy</a:t>
              </a:r>
              <a:endParaRPr lang="ko-KR" altLang="en-US" b="1" dirty="0"/>
            </a:p>
          </p:txBody>
        </p:sp>
        <p:cxnSp>
          <p:nvCxnSpPr>
            <p:cNvPr id="54" name="직선 화살표 연결선 53"/>
            <p:cNvCxnSpPr/>
            <p:nvPr/>
          </p:nvCxnSpPr>
          <p:spPr>
            <a:xfrm flipH="1">
              <a:off x="7042048" y="3027627"/>
              <a:ext cx="163980" cy="18221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8663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-49737" y="3429000"/>
            <a:ext cx="9243475" cy="2520000"/>
            <a:chOff x="-49737" y="2169000"/>
            <a:chExt cx="9243475" cy="2520000"/>
          </a:xfrm>
        </p:grpSpPr>
        <p:graphicFrame>
          <p:nvGraphicFramePr>
            <p:cNvPr id="59" name="차트 58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1578564696"/>
                </p:ext>
              </p:extLst>
            </p:nvPr>
          </p:nvGraphicFramePr>
          <p:xfrm>
            <a:off x="-49737" y="2169000"/>
            <a:ext cx="2592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60" name="차트 59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4209023101"/>
                </p:ext>
              </p:extLst>
            </p:nvPr>
          </p:nvGraphicFramePr>
          <p:xfrm>
            <a:off x="2353242" y="2169000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61" name="차트 60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838056841"/>
                </p:ext>
              </p:extLst>
            </p:nvPr>
          </p:nvGraphicFramePr>
          <p:xfrm>
            <a:off x="4585490" y="2169000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62" name="차트 61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982223203"/>
                </p:ext>
              </p:extLst>
            </p:nvPr>
          </p:nvGraphicFramePr>
          <p:xfrm>
            <a:off x="6817738" y="2169000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268760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Joint constraint force in N </a:t>
            </a:r>
            <a:endParaRPr lang="en-US" altLang="ko-KR" sz="2400" b="1" dirty="0" smtClean="0"/>
          </a:p>
          <a:p>
            <a:r>
              <a:rPr lang="en-US" altLang="ko-KR" sz="2400" b="1" dirty="0" smtClean="0"/>
              <a:t>– Z </a:t>
            </a:r>
            <a:r>
              <a:rPr lang="en-US" altLang="ko-KR" sz="2400" b="1" dirty="0"/>
              <a:t>direction (</a:t>
            </a:r>
            <a:r>
              <a:rPr lang="en-US" altLang="ko-KR" sz="2400" b="1" dirty="0" err="1" smtClean="0">
                <a:solidFill>
                  <a:srgbClr val="FF0000"/>
                </a:solidFill>
              </a:rPr>
              <a:t>Fz</a:t>
            </a:r>
            <a:r>
              <a:rPr lang="en-US" altLang="ko-KR" sz="2400" b="1" dirty="0" smtClean="0"/>
              <a:t>)</a:t>
            </a:r>
            <a:endParaRPr lang="en-US" altLang="ko-KR" sz="2400" b="1" dirty="0"/>
          </a:p>
        </p:txBody>
      </p:sp>
      <p:grpSp>
        <p:nvGrpSpPr>
          <p:cNvPr id="40" name="그룹 39"/>
          <p:cNvGrpSpPr/>
          <p:nvPr/>
        </p:nvGrpSpPr>
        <p:grpSpPr>
          <a:xfrm>
            <a:off x="525519" y="5843839"/>
            <a:ext cx="1817514" cy="537489"/>
            <a:chOff x="525519" y="5556715"/>
            <a:chExt cx="1817514" cy="537489"/>
          </a:xfrm>
        </p:grpSpPr>
        <p:pic>
          <p:nvPicPr>
            <p:cNvPr id="1026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631051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00000">
              <a:off x="2181703" y="5556715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0000">
              <a:off x="525519" y="5631051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그룹 41"/>
          <p:cNvGrpSpPr/>
          <p:nvPr/>
        </p:nvGrpSpPr>
        <p:grpSpPr>
          <a:xfrm>
            <a:off x="1178494" y="2636912"/>
            <a:ext cx="7439442" cy="926692"/>
            <a:chOff x="1178494" y="2780928"/>
            <a:chExt cx="7439442" cy="926692"/>
          </a:xfrm>
        </p:grpSpPr>
        <p:pic>
          <p:nvPicPr>
            <p:cNvPr id="43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494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0">
              <a:off x="3275856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00000">
              <a:off x="5508104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839546" y="3100243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" name="그룹 46"/>
            <p:cNvGrpSpPr/>
            <p:nvPr/>
          </p:nvGrpSpPr>
          <p:grpSpPr>
            <a:xfrm>
              <a:off x="118762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84" name="직선 화살표 연결선 83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68" name="그룹 67"/>
            <p:cNvGrpSpPr/>
            <p:nvPr/>
          </p:nvGrpSpPr>
          <p:grpSpPr>
            <a:xfrm>
              <a:off x="328956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81" name="직선 화살표 연결선 80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69" name="그룹 68"/>
            <p:cNvGrpSpPr/>
            <p:nvPr/>
          </p:nvGrpSpPr>
          <p:grpSpPr>
            <a:xfrm>
              <a:off x="5511473" y="2780928"/>
              <a:ext cx="461986" cy="926692"/>
              <a:chOff x="1187624" y="2780928"/>
              <a:chExt cx="461986" cy="926692"/>
            </a:xfrm>
          </p:grpSpPr>
          <p:cxnSp>
            <p:nvCxnSpPr>
              <p:cNvPr id="78" name="직선 화살표 연결선 77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70" name="그룹 69"/>
            <p:cNvGrpSpPr/>
            <p:nvPr/>
          </p:nvGrpSpPr>
          <p:grpSpPr>
            <a:xfrm>
              <a:off x="784236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75" name="직선 화살표 연결선 74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1619672" y="3110771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0D</a:t>
              </a:r>
              <a:endParaRPr lang="ko-KR" altLang="en-US" sz="10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751550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30D</a:t>
              </a:r>
              <a:endParaRPr lang="ko-KR" altLang="en-US" sz="1000" b="1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858841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60D</a:t>
              </a:r>
              <a:endParaRPr lang="ko-KR" altLang="en-US" sz="1000" b="1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199232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90D</a:t>
              </a:r>
              <a:endParaRPr lang="ko-KR" altLang="en-US" sz="1000" b="1" dirty="0"/>
            </a:p>
          </p:txBody>
        </p:sp>
      </p:grpSp>
      <p:grpSp>
        <p:nvGrpSpPr>
          <p:cNvPr id="48" name="그룹 47"/>
          <p:cNvGrpSpPr>
            <a:grpSpLocks noChangeAspect="1"/>
          </p:cNvGrpSpPr>
          <p:nvPr/>
        </p:nvGrpSpPr>
        <p:grpSpPr>
          <a:xfrm>
            <a:off x="6049798" y="1155084"/>
            <a:ext cx="1762562" cy="1697852"/>
            <a:chOff x="5570980" y="2146177"/>
            <a:chExt cx="2714859" cy="2615188"/>
          </a:xfrm>
        </p:grpSpPr>
        <p:pic>
          <p:nvPicPr>
            <p:cNvPr id="49" name="Picture 2" descr="D:\Research\Documents\Publications\Journal\2012\Core muscle strengthening\Tables and Figures\Pictures\Halfbody\Figure_Sideview.tiff">
              <a:hlinkClick r:id="rId8" action="ppaction://hlinkpres?slideindex=1&amp;slidetitle=Results –  Joint reaction forces"/>
              <a:hlinkHover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0980" y="2146177"/>
              <a:ext cx="2714859" cy="261518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0" name="그룹 49"/>
            <p:cNvGrpSpPr/>
            <p:nvPr/>
          </p:nvGrpSpPr>
          <p:grpSpPr>
            <a:xfrm>
              <a:off x="7206028" y="2300939"/>
              <a:ext cx="735032" cy="753598"/>
              <a:chOff x="4860032" y="2132856"/>
              <a:chExt cx="874018" cy="896094"/>
            </a:xfrm>
          </p:grpSpPr>
          <p:cxnSp>
            <p:nvCxnSpPr>
              <p:cNvPr id="55" name="직선 화살표 연결선 54"/>
              <p:cNvCxnSpPr/>
              <p:nvPr/>
            </p:nvCxnSpPr>
            <p:spPr>
              <a:xfrm>
                <a:off x="4860032" y="2996952"/>
                <a:ext cx="874018" cy="3199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직선 화살표 연결선 55"/>
              <p:cNvCxnSpPr/>
              <p:nvPr/>
            </p:nvCxnSpPr>
            <p:spPr>
              <a:xfrm rot="-5400000">
                <a:off x="4439022" y="2553866"/>
                <a:ext cx="874018" cy="3199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/>
            <p:cNvSpPr txBox="1"/>
            <p:nvPr/>
          </p:nvSpPr>
          <p:spPr>
            <a:xfrm>
              <a:off x="6696687" y="3131676"/>
              <a:ext cx="441146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err="1" smtClean="0"/>
                <a:t>Fz</a:t>
              </a:r>
              <a:endParaRPr lang="ko-KR" altLang="en-US" b="1" dirty="0"/>
            </a:p>
          </p:txBody>
        </p:sp>
        <p:cxnSp>
          <p:nvCxnSpPr>
            <p:cNvPr id="54" name="직선 화살표 연결선 53"/>
            <p:cNvCxnSpPr/>
            <p:nvPr/>
          </p:nvCxnSpPr>
          <p:spPr>
            <a:xfrm flipH="1">
              <a:off x="7042048" y="3027627"/>
              <a:ext cx="163980" cy="18221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95863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그룹 86"/>
          <p:cNvGrpSpPr/>
          <p:nvPr/>
        </p:nvGrpSpPr>
        <p:grpSpPr>
          <a:xfrm>
            <a:off x="1178494" y="2780928"/>
            <a:ext cx="7439442" cy="926692"/>
            <a:chOff x="1178494" y="2780928"/>
            <a:chExt cx="7439442" cy="926692"/>
          </a:xfrm>
        </p:grpSpPr>
        <p:pic>
          <p:nvPicPr>
            <p:cNvPr id="88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494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0">
              <a:off x="3275856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00000">
              <a:off x="5508104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839546" y="3100243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2" name="그룹 91"/>
            <p:cNvGrpSpPr/>
            <p:nvPr/>
          </p:nvGrpSpPr>
          <p:grpSpPr>
            <a:xfrm>
              <a:off x="118762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109" name="직선 화살표 연결선 108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93" name="그룹 92"/>
            <p:cNvGrpSpPr/>
            <p:nvPr/>
          </p:nvGrpSpPr>
          <p:grpSpPr>
            <a:xfrm>
              <a:off x="328956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106" name="직선 화살표 연결선 105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94" name="그룹 93"/>
            <p:cNvGrpSpPr/>
            <p:nvPr/>
          </p:nvGrpSpPr>
          <p:grpSpPr>
            <a:xfrm>
              <a:off x="5511473" y="2780928"/>
              <a:ext cx="461986" cy="926692"/>
              <a:chOff x="1187624" y="2780928"/>
              <a:chExt cx="461986" cy="926692"/>
            </a:xfrm>
          </p:grpSpPr>
          <p:cxnSp>
            <p:nvCxnSpPr>
              <p:cNvPr id="103" name="직선 화살표 연결선 102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TextBox 103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95" name="그룹 94"/>
            <p:cNvGrpSpPr/>
            <p:nvPr/>
          </p:nvGrpSpPr>
          <p:grpSpPr>
            <a:xfrm>
              <a:off x="784236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100" name="직선 화살표 연결선 99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Box 100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sp>
          <p:nvSpPr>
            <p:cNvPr id="96" name="TextBox 95"/>
            <p:cNvSpPr txBox="1"/>
            <p:nvPr/>
          </p:nvSpPr>
          <p:spPr>
            <a:xfrm>
              <a:off x="1619672" y="3110771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0D</a:t>
              </a:r>
              <a:endParaRPr lang="ko-KR" altLang="en-US" sz="1000" b="1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751550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30D</a:t>
              </a:r>
              <a:endParaRPr lang="ko-KR" altLang="en-US" sz="1000" b="1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858841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60D</a:t>
              </a:r>
              <a:endParaRPr lang="ko-KR" altLang="en-US" sz="1000" b="1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199232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90D</a:t>
              </a:r>
              <a:endParaRPr lang="ko-KR" altLang="en-US" sz="10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26876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Muscle force </a:t>
            </a:r>
            <a:r>
              <a:rPr lang="en-US" altLang="ko-KR" sz="2400" b="1" dirty="0"/>
              <a:t>in N </a:t>
            </a:r>
            <a:r>
              <a:rPr lang="en-US" altLang="ko-KR" sz="2400" b="1" dirty="0" smtClean="0"/>
              <a:t>– Erector </a:t>
            </a:r>
            <a:r>
              <a:rPr lang="en-US" altLang="ko-KR" sz="2400" b="1" dirty="0" err="1" smtClean="0"/>
              <a:t>Spinae</a:t>
            </a:r>
            <a:endParaRPr lang="en-US" altLang="ko-KR" sz="2400" b="1" dirty="0" smtClean="0"/>
          </a:p>
        </p:txBody>
      </p:sp>
      <p:grpSp>
        <p:nvGrpSpPr>
          <p:cNvPr id="40" name="그룹 39"/>
          <p:cNvGrpSpPr/>
          <p:nvPr/>
        </p:nvGrpSpPr>
        <p:grpSpPr>
          <a:xfrm>
            <a:off x="525519" y="5843839"/>
            <a:ext cx="1817514" cy="537489"/>
            <a:chOff x="525519" y="5556715"/>
            <a:chExt cx="1817514" cy="537489"/>
          </a:xfrm>
        </p:grpSpPr>
        <p:pic>
          <p:nvPicPr>
            <p:cNvPr id="1026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631051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00000">
              <a:off x="2181703" y="5556715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0000">
              <a:off x="525519" y="5631051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2" descr="D:\Research\Documents\Publications\Journal\2012\Core muscle strengthening\Tables and Figures\Hanmed\Pictures\Wholebody\LumbarSpine2.ti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47688"/>
            <a:ext cx="1164925" cy="2065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직선 화살표 연결선 5"/>
          <p:cNvCxnSpPr/>
          <p:nvPr/>
        </p:nvCxnSpPr>
        <p:spPr>
          <a:xfrm>
            <a:off x="6660232" y="1147688"/>
            <a:ext cx="0" cy="181332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/>
          <p:cNvCxnSpPr/>
          <p:nvPr/>
        </p:nvCxnSpPr>
        <p:spPr>
          <a:xfrm flipH="1">
            <a:off x="6732240" y="1399656"/>
            <a:ext cx="216024" cy="1504382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2"/>
          <p:cNvGrpSpPr/>
          <p:nvPr/>
        </p:nvGrpSpPr>
        <p:grpSpPr>
          <a:xfrm>
            <a:off x="-49737" y="3429280"/>
            <a:ext cx="9243475" cy="2520000"/>
            <a:chOff x="-49737" y="3429280"/>
            <a:chExt cx="9243475" cy="2520000"/>
          </a:xfrm>
        </p:grpSpPr>
        <p:graphicFrame>
          <p:nvGraphicFramePr>
            <p:cNvPr id="77" name="차트 76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1777183498"/>
                </p:ext>
              </p:extLst>
            </p:nvPr>
          </p:nvGraphicFramePr>
          <p:xfrm>
            <a:off x="-49737" y="3429280"/>
            <a:ext cx="2592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78" name="차트 77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3559647772"/>
                </p:ext>
              </p:extLst>
            </p:nvPr>
          </p:nvGraphicFramePr>
          <p:xfrm>
            <a:off x="2353242" y="3429280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79" name="차트 78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1149719411"/>
                </p:ext>
              </p:extLst>
            </p:nvPr>
          </p:nvGraphicFramePr>
          <p:xfrm>
            <a:off x="4585490" y="3429280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80" name="차트 79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414103468"/>
                </p:ext>
              </p:extLst>
            </p:nvPr>
          </p:nvGraphicFramePr>
          <p:xfrm>
            <a:off x="6817738" y="3429280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="" xmlns:p14="http://schemas.microsoft.com/office/powerpoint/2010/main" val="107792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268760"/>
            <a:ext cx="79208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dirty="0"/>
              <a:t>요통에 따른 사회적 비용으로 매년 수십억 달러가 소요되는 것으로 </a:t>
            </a:r>
            <a:r>
              <a:rPr lang="ko-KR" altLang="en-US" dirty="0" smtClean="0"/>
              <a:t>추산된다</a:t>
            </a:r>
            <a:endParaRPr lang="ko-KR" alt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dirty="0"/>
              <a:t>물리치료</a:t>
            </a:r>
            <a:r>
              <a:rPr lang="en-US" altLang="ko-KR" dirty="0"/>
              <a:t>, </a:t>
            </a:r>
            <a:r>
              <a:rPr lang="ko-KR" altLang="en-US" dirty="0"/>
              <a:t>수중 치료</a:t>
            </a:r>
            <a:r>
              <a:rPr lang="en-US" altLang="ko-KR" dirty="0"/>
              <a:t>, </a:t>
            </a:r>
            <a:r>
              <a:rPr lang="ko-KR" altLang="en-US" dirty="0"/>
              <a:t>근력 강화 </a:t>
            </a:r>
            <a:r>
              <a:rPr lang="ko-KR" altLang="en-US" dirty="0" smtClean="0"/>
              <a:t>운동 등 </a:t>
            </a:r>
            <a:r>
              <a:rPr lang="ko-KR" altLang="en-US" dirty="0"/>
              <a:t>다양한 종류의 치료방법이 요통을 경감시키고</a:t>
            </a:r>
            <a:r>
              <a:rPr lang="en-US" altLang="ko-KR" dirty="0"/>
              <a:t>, </a:t>
            </a:r>
            <a:r>
              <a:rPr lang="ko-KR" altLang="en-US" dirty="0"/>
              <a:t>수술 전후 재활과 근력강화 등을 위하여 사용되고 있다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dirty="0"/>
              <a:t>하지만</a:t>
            </a:r>
            <a:r>
              <a:rPr lang="en-US" altLang="ko-KR" dirty="0"/>
              <a:t>, </a:t>
            </a:r>
            <a:r>
              <a:rPr lang="ko-KR" altLang="en-US" dirty="0"/>
              <a:t>만성 요통이나 수술을 받은 </a:t>
            </a:r>
            <a:r>
              <a:rPr lang="ko-KR" altLang="en-US" dirty="0" smtClean="0"/>
              <a:t>환자 또는 노인들의 </a:t>
            </a:r>
            <a:r>
              <a:rPr lang="ko-KR" altLang="en-US" dirty="0"/>
              <a:t>경우 </a:t>
            </a:r>
            <a:r>
              <a:rPr lang="ko-KR" altLang="en-US" dirty="0" smtClean="0"/>
              <a:t>기존의 근력 </a:t>
            </a:r>
            <a:r>
              <a:rPr lang="ko-KR" altLang="en-US" dirty="0"/>
              <a:t>강화 훈련에는 많은 제약이 따른다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dirty="0"/>
              <a:t>척추 안정화 훈련은 정적 자세를 유지하면서 척추 근력을 강화시키기 때문에 노인이나 척추 수술 환자들을 위한 근력 강화 훈련으로 매우 유용하게 활용될 수 있다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dirty="0"/>
              <a:t>이에 </a:t>
            </a:r>
            <a:r>
              <a:rPr lang="en-US" altLang="ko-KR" dirty="0"/>
              <a:t>CTT </a:t>
            </a:r>
            <a:r>
              <a:rPr lang="en-US" altLang="ko-KR" dirty="0" smtClean="0"/>
              <a:t>Centaur (</a:t>
            </a:r>
            <a:r>
              <a:rPr lang="en-US" altLang="ko-KR" dirty="0"/>
              <a:t>BFMC, Germany)</a:t>
            </a:r>
            <a:r>
              <a:rPr lang="ko-KR" altLang="en-US" dirty="0" smtClean="0"/>
              <a:t>나 </a:t>
            </a:r>
            <a:r>
              <a:rPr lang="en-US" altLang="ko-KR" dirty="0"/>
              <a:t>3D </a:t>
            </a:r>
            <a:r>
              <a:rPr lang="en-US" altLang="ko-KR" dirty="0" smtClean="0"/>
              <a:t>Newton (</a:t>
            </a:r>
            <a:r>
              <a:rPr lang="en-US" altLang="ko-KR" dirty="0" err="1" smtClean="0"/>
              <a:t>Hanmed</a:t>
            </a:r>
            <a:r>
              <a:rPr lang="en-US" altLang="ko-KR" dirty="0" smtClean="0"/>
              <a:t> </a:t>
            </a:r>
            <a:r>
              <a:rPr lang="en-US" altLang="ko-KR" dirty="0"/>
              <a:t>Co., Ltd</a:t>
            </a:r>
            <a:r>
              <a:rPr lang="en-US" altLang="ko-KR" dirty="0" smtClean="0"/>
              <a:t>. </a:t>
            </a:r>
            <a:r>
              <a:rPr lang="en-US" altLang="ko-KR" dirty="0"/>
              <a:t>Korea) </a:t>
            </a:r>
            <a:r>
              <a:rPr lang="ko-KR" altLang="en-US" dirty="0" smtClean="0"/>
              <a:t>과 </a:t>
            </a:r>
            <a:r>
              <a:rPr lang="ko-KR" altLang="en-US" dirty="0"/>
              <a:t>같은 </a:t>
            </a:r>
            <a:r>
              <a:rPr lang="en-US" altLang="ko-KR" dirty="0"/>
              <a:t>3</a:t>
            </a:r>
            <a:r>
              <a:rPr lang="ko-KR" altLang="en-US" dirty="0"/>
              <a:t>차원 척추 안정화 </a:t>
            </a:r>
            <a:r>
              <a:rPr lang="ko-KR" altLang="en-US" dirty="0" smtClean="0"/>
              <a:t>운동기기가 </a:t>
            </a:r>
            <a:r>
              <a:rPr lang="ko-KR" altLang="en-US" dirty="0"/>
              <a:t>현재 </a:t>
            </a:r>
            <a:r>
              <a:rPr lang="ko-KR" altLang="en-US" dirty="0" smtClean="0"/>
              <a:t>병원 등에서 </a:t>
            </a:r>
            <a:r>
              <a:rPr lang="ko-KR" altLang="en-US" dirty="0"/>
              <a:t>활용되고 있다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dirty="0"/>
              <a:t>하지만 아직까지 이러한 운동을 수행하는 동안 척추 근력의 변화</a:t>
            </a:r>
            <a:r>
              <a:rPr lang="en-US" altLang="ko-KR" dirty="0"/>
              <a:t>, </a:t>
            </a:r>
            <a:r>
              <a:rPr lang="ko-KR" altLang="en-US" dirty="0"/>
              <a:t>척추 근육의 </a:t>
            </a:r>
            <a:r>
              <a:rPr lang="ko-KR" altLang="en-US" dirty="0" err="1"/>
              <a:t>협응</a:t>
            </a:r>
            <a:r>
              <a:rPr lang="ko-KR" altLang="en-US" dirty="0"/>
              <a:t> 작용 등 척추 안정화 훈련이 척추에 미치는 영향에 대한 분석은 아직까지 이루어 지지 않았다</a:t>
            </a:r>
            <a:r>
              <a:rPr lang="en-US" altLang="ko-KR" dirty="0"/>
              <a:t>.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846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-49737" y="3429000"/>
            <a:ext cx="9243475" cy="2520000"/>
            <a:chOff x="-49737" y="2996952"/>
            <a:chExt cx="9243475" cy="2520000"/>
          </a:xfrm>
        </p:grpSpPr>
        <p:graphicFrame>
          <p:nvGraphicFramePr>
            <p:cNvPr id="34" name="차트 33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22177078"/>
                </p:ext>
              </p:extLst>
            </p:nvPr>
          </p:nvGraphicFramePr>
          <p:xfrm>
            <a:off x="-49737" y="2996952"/>
            <a:ext cx="2592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35" name="차트 34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3965247810"/>
                </p:ext>
              </p:extLst>
            </p:nvPr>
          </p:nvGraphicFramePr>
          <p:xfrm>
            <a:off x="2353242" y="2996952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36" name="차트 35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134623616"/>
                </p:ext>
              </p:extLst>
            </p:nvPr>
          </p:nvGraphicFramePr>
          <p:xfrm>
            <a:off x="4585490" y="2996952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39" name="차트 38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1763658381"/>
                </p:ext>
              </p:extLst>
            </p:nvPr>
          </p:nvGraphicFramePr>
          <p:xfrm>
            <a:off x="6817738" y="2996952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268760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Muscle force </a:t>
            </a:r>
            <a:r>
              <a:rPr lang="en-US" altLang="ko-KR" sz="2400" b="1" dirty="0"/>
              <a:t>in N </a:t>
            </a:r>
            <a:r>
              <a:rPr lang="en-US" altLang="ko-KR" sz="2400" b="1" dirty="0" smtClean="0"/>
              <a:t>– Lumbar </a:t>
            </a:r>
            <a:r>
              <a:rPr lang="en-US" altLang="ko-KR" sz="2400" b="1" dirty="0" err="1"/>
              <a:t>M</a:t>
            </a:r>
            <a:r>
              <a:rPr lang="en-US" altLang="ko-KR" sz="2400" b="1" dirty="0" err="1" smtClean="0"/>
              <a:t>ultifidi</a:t>
            </a:r>
            <a:endParaRPr lang="en-US" altLang="ko-KR" sz="2400" b="1" dirty="0" smtClean="0"/>
          </a:p>
        </p:txBody>
      </p:sp>
      <p:grpSp>
        <p:nvGrpSpPr>
          <p:cNvPr id="40" name="그룹 39"/>
          <p:cNvGrpSpPr/>
          <p:nvPr/>
        </p:nvGrpSpPr>
        <p:grpSpPr>
          <a:xfrm>
            <a:off x="525519" y="5843839"/>
            <a:ext cx="1817514" cy="537489"/>
            <a:chOff x="525519" y="5556715"/>
            <a:chExt cx="1817514" cy="537489"/>
          </a:xfrm>
        </p:grpSpPr>
        <p:pic>
          <p:nvPicPr>
            <p:cNvPr id="1026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631051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00000">
              <a:off x="2181703" y="5556715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0000">
              <a:off x="525519" y="5631051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그룹 41"/>
          <p:cNvGrpSpPr/>
          <p:nvPr/>
        </p:nvGrpSpPr>
        <p:grpSpPr>
          <a:xfrm>
            <a:off x="1178494" y="2780928"/>
            <a:ext cx="7439442" cy="926692"/>
            <a:chOff x="1178494" y="2780928"/>
            <a:chExt cx="7439442" cy="926692"/>
          </a:xfrm>
        </p:grpSpPr>
        <p:pic>
          <p:nvPicPr>
            <p:cNvPr id="43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494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0">
              <a:off x="3275856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00000">
              <a:off x="5508104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839546" y="3100243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" name="그룹 46"/>
            <p:cNvGrpSpPr/>
            <p:nvPr/>
          </p:nvGrpSpPr>
          <p:grpSpPr>
            <a:xfrm>
              <a:off x="118762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84" name="직선 화살표 연결선 83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68" name="그룹 67"/>
            <p:cNvGrpSpPr/>
            <p:nvPr/>
          </p:nvGrpSpPr>
          <p:grpSpPr>
            <a:xfrm>
              <a:off x="328956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81" name="직선 화살표 연결선 80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69" name="그룹 68"/>
            <p:cNvGrpSpPr/>
            <p:nvPr/>
          </p:nvGrpSpPr>
          <p:grpSpPr>
            <a:xfrm>
              <a:off x="5511473" y="2780928"/>
              <a:ext cx="461986" cy="926692"/>
              <a:chOff x="1187624" y="2780928"/>
              <a:chExt cx="461986" cy="926692"/>
            </a:xfrm>
          </p:grpSpPr>
          <p:cxnSp>
            <p:nvCxnSpPr>
              <p:cNvPr id="78" name="직선 화살표 연결선 77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70" name="그룹 69"/>
            <p:cNvGrpSpPr/>
            <p:nvPr/>
          </p:nvGrpSpPr>
          <p:grpSpPr>
            <a:xfrm>
              <a:off x="784236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75" name="직선 화살표 연결선 74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1619672" y="3110771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0D</a:t>
              </a:r>
              <a:endParaRPr lang="ko-KR" altLang="en-US" sz="10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751550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30D</a:t>
              </a:r>
              <a:endParaRPr lang="ko-KR" altLang="en-US" sz="1000" b="1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858841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60D</a:t>
              </a:r>
              <a:endParaRPr lang="ko-KR" altLang="en-US" sz="1000" b="1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199232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90D</a:t>
              </a:r>
              <a:endParaRPr lang="ko-KR" altLang="en-US" sz="1000" b="1" dirty="0"/>
            </a:p>
          </p:txBody>
        </p:sp>
      </p:grpSp>
      <p:pic>
        <p:nvPicPr>
          <p:cNvPr id="41" name="Picture 2" descr="D:\Research\Documents\Publications\Journal\2012\Core muscle strengthening\Tables and Figures\Hanmed\Pictures\Wholebody\LumbarSpine2.tif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47688"/>
            <a:ext cx="1164925" cy="2065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직선 화살표 연결선 47"/>
          <p:cNvCxnSpPr/>
          <p:nvPr/>
        </p:nvCxnSpPr>
        <p:spPr>
          <a:xfrm flipH="1">
            <a:off x="6660232" y="1684258"/>
            <a:ext cx="72008" cy="1342891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/>
          <p:cNvCxnSpPr/>
          <p:nvPr/>
        </p:nvCxnSpPr>
        <p:spPr>
          <a:xfrm flipH="1">
            <a:off x="6696236" y="1988840"/>
            <a:ext cx="108012" cy="1108642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1564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D:\Research\Documents\Publications\Journal\2012\Core muscle strengthening\Tables and Figures\Hanmed\Pictures\Wholebody\LumbarSpine2.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7" y="1147688"/>
            <a:ext cx="1164925" cy="2065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직선 화살표 연결선 47"/>
          <p:cNvCxnSpPr/>
          <p:nvPr/>
        </p:nvCxnSpPr>
        <p:spPr>
          <a:xfrm>
            <a:off x="7308304" y="1301155"/>
            <a:ext cx="144016" cy="1809616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/>
          <p:cNvCxnSpPr/>
          <p:nvPr/>
        </p:nvCxnSpPr>
        <p:spPr>
          <a:xfrm flipH="1">
            <a:off x="7254298" y="1651642"/>
            <a:ext cx="108012" cy="1108642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2"/>
          <p:cNvGrpSpPr/>
          <p:nvPr/>
        </p:nvGrpSpPr>
        <p:grpSpPr>
          <a:xfrm>
            <a:off x="-49737" y="3429280"/>
            <a:ext cx="9243475" cy="2520000"/>
            <a:chOff x="-49737" y="2997232"/>
            <a:chExt cx="9243475" cy="2520000"/>
          </a:xfrm>
        </p:grpSpPr>
        <p:graphicFrame>
          <p:nvGraphicFramePr>
            <p:cNvPr id="42" name="차트 41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2303470612"/>
                </p:ext>
              </p:extLst>
            </p:nvPr>
          </p:nvGraphicFramePr>
          <p:xfrm>
            <a:off x="-49737" y="2997232"/>
            <a:ext cx="2592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43" name="차트 42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100122755"/>
                </p:ext>
              </p:extLst>
            </p:nvPr>
          </p:nvGraphicFramePr>
          <p:xfrm>
            <a:off x="2353242" y="2997232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44" name="차트 43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560778446"/>
                </p:ext>
              </p:extLst>
            </p:nvPr>
          </p:nvGraphicFramePr>
          <p:xfrm>
            <a:off x="4585490" y="2997232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45" name="차트 44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4243445674"/>
                </p:ext>
              </p:extLst>
            </p:nvPr>
          </p:nvGraphicFramePr>
          <p:xfrm>
            <a:off x="6817738" y="2997232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268760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Muscle force </a:t>
            </a:r>
            <a:r>
              <a:rPr lang="en-US" altLang="ko-KR" sz="2400" b="1" dirty="0"/>
              <a:t>in </a:t>
            </a:r>
            <a:r>
              <a:rPr lang="en-US" altLang="ko-KR" sz="2400" b="1" dirty="0" smtClean="0"/>
              <a:t>N – Front muscles </a:t>
            </a:r>
          </a:p>
          <a:p>
            <a:r>
              <a:rPr lang="en-US" altLang="ko-KR" sz="2400" b="1" dirty="0" smtClean="0"/>
              <a:t>(</a:t>
            </a:r>
            <a:r>
              <a:rPr lang="en-US" altLang="ko-KR" b="1" dirty="0" smtClean="0"/>
              <a:t>psoas </a:t>
            </a:r>
            <a:r>
              <a:rPr lang="en-US" altLang="ko-KR" b="1" dirty="0"/>
              <a:t>major, </a:t>
            </a:r>
            <a:r>
              <a:rPr lang="en-US" altLang="ko-KR" b="1" dirty="0" err="1"/>
              <a:t>quadratus</a:t>
            </a:r>
            <a:r>
              <a:rPr lang="en-US" altLang="ko-KR" b="1" dirty="0"/>
              <a:t> </a:t>
            </a:r>
            <a:r>
              <a:rPr lang="en-US" altLang="ko-KR" b="1" dirty="0" err="1"/>
              <a:t>lumborum</a:t>
            </a:r>
            <a:r>
              <a:rPr lang="en-US" altLang="ko-KR" b="1" dirty="0"/>
              <a:t>, </a:t>
            </a:r>
            <a:endParaRPr lang="en-US" altLang="ko-KR" b="1" dirty="0" smtClean="0"/>
          </a:p>
          <a:p>
            <a:r>
              <a:rPr lang="en-US" altLang="ko-KR" b="1" dirty="0" smtClean="0"/>
              <a:t>and </a:t>
            </a:r>
            <a:r>
              <a:rPr lang="en-US" altLang="ko-KR" b="1" dirty="0"/>
              <a:t>internal and external </a:t>
            </a:r>
            <a:r>
              <a:rPr lang="en-US" altLang="ko-KR" b="1" dirty="0" err="1" smtClean="0"/>
              <a:t>obliques</a:t>
            </a:r>
            <a:r>
              <a:rPr lang="en-US" altLang="ko-KR" sz="2400" b="1" dirty="0" smtClean="0"/>
              <a:t>)</a:t>
            </a:r>
          </a:p>
        </p:txBody>
      </p:sp>
      <p:grpSp>
        <p:nvGrpSpPr>
          <p:cNvPr id="40" name="그룹 39"/>
          <p:cNvGrpSpPr/>
          <p:nvPr/>
        </p:nvGrpSpPr>
        <p:grpSpPr>
          <a:xfrm>
            <a:off x="525519" y="5843839"/>
            <a:ext cx="1817514" cy="537489"/>
            <a:chOff x="525519" y="5556715"/>
            <a:chExt cx="1817514" cy="537489"/>
          </a:xfrm>
        </p:grpSpPr>
        <p:pic>
          <p:nvPicPr>
            <p:cNvPr id="1026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631051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00000">
              <a:off x="2181703" y="5556715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0000">
              <a:off x="525519" y="5631051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그룹 33"/>
          <p:cNvGrpSpPr/>
          <p:nvPr/>
        </p:nvGrpSpPr>
        <p:grpSpPr>
          <a:xfrm>
            <a:off x="1178494" y="2780928"/>
            <a:ext cx="7439442" cy="926692"/>
            <a:chOff x="1178494" y="2780928"/>
            <a:chExt cx="7439442" cy="926692"/>
          </a:xfrm>
        </p:grpSpPr>
        <p:pic>
          <p:nvPicPr>
            <p:cNvPr id="35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494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0">
              <a:off x="3275856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00000">
              <a:off x="5508104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839546" y="3100243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" name="그룹 46"/>
            <p:cNvGrpSpPr/>
            <p:nvPr/>
          </p:nvGrpSpPr>
          <p:grpSpPr>
            <a:xfrm>
              <a:off x="118762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84" name="직선 화살표 연결선 83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68" name="그룹 67"/>
            <p:cNvGrpSpPr/>
            <p:nvPr/>
          </p:nvGrpSpPr>
          <p:grpSpPr>
            <a:xfrm>
              <a:off x="328956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81" name="직선 화살표 연결선 80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69" name="그룹 68"/>
            <p:cNvGrpSpPr/>
            <p:nvPr/>
          </p:nvGrpSpPr>
          <p:grpSpPr>
            <a:xfrm>
              <a:off x="5511473" y="2780928"/>
              <a:ext cx="461986" cy="926692"/>
              <a:chOff x="1187624" y="2780928"/>
              <a:chExt cx="461986" cy="926692"/>
            </a:xfrm>
          </p:grpSpPr>
          <p:cxnSp>
            <p:nvCxnSpPr>
              <p:cNvPr id="78" name="직선 화살표 연결선 77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70" name="그룹 69"/>
            <p:cNvGrpSpPr/>
            <p:nvPr/>
          </p:nvGrpSpPr>
          <p:grpSpPr>
            <a:xfrm>
              <a:off x="784236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75" name="직선 화살표 연결선 74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1619672" y="3110771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0D</a:t>
              </a:r>
              <a:endParaRPr lang="ko-KR" altLang="en-US" sz="10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751550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30D</a:t>
              </a:r>
              <a:endParaRPr lang="ko-KR" altLang="en-US" sz="1000" b="1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858841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60D</a:t>
              </a:r>
              <a:endParaRPr lang="ko-KR" altLang="en-US" sz="1000" b="1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199232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90D</a:t>
              </a:r>
              <a:endParaRPr lang="ko-KR" altLang="en-US" sz="1000" b="1" dirty="0"/>
            </a:p>
          </p:txBody>
        </p:sp>
      </p:grpSp>
      <p:cxnSp>
        <p:nvCxnSpPr>
          <p:cNvPr id="50" name="직선 화살표 연결선 49"/>
          <p:cNvCxnSpPr/>
          <p:nvPr/>
        </p:nvCxnSpPr>
        <p:spPr>
          <a:xfrm>
            <a:off x="7452320" y="1556792"/>
            <a:ext cx="72008" cy="1347246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/>
          <p:cNvCxnSpPr/>
          <p:nvPr/>
        </p:nvCxnSpPr>
        <p:spPr>
          <a:xfrm flipH="1">
            <a:off x="7596336" y="1556792"/>
            <a:ext cx="144016" cy="1404216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448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-49737" y="3429000"/>
            <a:ext cx="9243475" cy="2520000"/>
            <a:chOff x="-49737" y="2996952"/>
            <a:chExt cx="9243475" cy="2520000"/>
          </a:xfrm>
        </p:grpSpPr>
        <p:graphicFrame>
          <p:nvGraphicFramePr>
            <p:cNvPr id="42" name="차트 41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3614644107"/>
                </p:ext>
              </p:extLst>
            </p:nvPr>
          </p:nvGraphicFramePr>
          <p:xfrm>
            <a:off x="-49737" y="2996952"/>
            <a:ext cx="2592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43" name="차트 42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3421977452"/>
                </p:ext>
              </p:extLst>
            </p:nvPr>
          </p:nvGraphicFramePr>
          <p:xfrm>
            <a:off x="2353242" y="2996952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44" name="차트 43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1616638124"/>
                </p:ext>
              </p:extLst>
            </p:nvPr>
          </p:nvGraphicFramePr>
          <p:xfrm>
            <a:off x="4585490" y="2996952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45" name="차트 44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655934266"/>
                </p:ext>
              </p:extLst>
            </p:nvPr>
          </p:nvGraphicFramePr>
          <p:xfrm>
            <a:off x="6817738" y="2996952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268760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Muscle force </a:t>
            </a:r>
            <a:r>
              <a:rPr lang="en-US" altLang="ko-KR" sz="2400" b="1" dirty="0"/>
              <a:t>in </a:t>
            </a:r>
            <a:r>
              <a:rPr lang="en-US" altLang="ko-KR" sz="2400" b="1" dirty="0" smtClean="0"/>
              <a:t>N – Short </a:t>
            </a:r>
            <a:r>
              <a:rPr lang="en-US" altLang="ko-KR" sz="2400" b="1" dirty="0"/>
              <a:t>muscles </a:t>
            </a:r>
            <a:endParaRPr lang="en-US" altLang="ko-KR" sz="2400" b="1" dirty="0" smtClean="0"/>
          </a:p>
          <a:p>
            <a:r>
              <a:rPr lang="en-US" altLang="ko-KR" sz="2400" b="1" dirty="0" smtClean="0"/>
              <a:t>(</a:t>
            </a:r>
            <a:r>
              <a:rPr lang="en-US" altLang="ko-KR" b="1" dirty="0" err="1"/>
              <a:t>interspinales</a:t>
            </a:r>
            <a:r>
              <a:rPr lang="en-US" altLang="ko-KR" b="1" dirty="0"/>
              <a:t>, </a:t>
            </a:r>
            <a:r>
              <a:rPr lang="en-US" altLang="ko-KR" b="1" dirty="0" err="1"/>
              <a:t>intertransversarii</a:t>
            </a:r>
            <a:r>
              <a:rPr lang="en-US" altLang="ko-KR" b="1" dirty="0"/>
              <a:t> and </a:t>
            </a:r>
            <a:r>
              <a:rPr lang="en-US" altLang="ko-KR" b="1" dirty="0" err="1" smtClean="0"/>
              <a:t>rotatores</a:t>
            </a:r>
            <a:r>
              <a:rPr lang="en-US" altLang="ko-KR" sz="2400" b="1" dirty="0" smtClean="0"/>
              <a:t>)</a:t>
            </a:r>
          </a:p>
        </p:txBody>
      </p:sp>
      <p:grpSp>
        <p:nvGrpSpPr>
          <p:cNvPr id="40" name="그룹 39"/>
          <p:cNvGrpSpPr/>
          <p:nvPr/>
        </p:nvGrpSpPr>
        <p:grpSpPr>
          <a:xfrm>
            <a:off x="525519" y="5843839"/>
            <a:ext cx="1817514" cy="537489"/>
            <a:chOff x="525519" y="5556715"/>
            <a:chExt cx="1817514" cy="537489"/>
          </a:xfrm>
        </p:grpSpPr>
        <p:pic>
          <p:nvPicPr>
            <p:cNvPr id="1026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631051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00000">
              <a:off x="2181703" y="5556715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0000">
              <a:off x="525519" y="5631051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그룹 33"/>
          <p:cNvGrpSpPr/>
          <p:nvPr/>
        </p:nvGrpSpPr>
        <p:grpSpPr>
          <a:xfrm>
            <a:off x="1178494" y="2780928"/>
            <a:ext cx="7439442" cy="926692"/>
            <a:chOff x="1178494" y="2780928"/>
            <a:chExt cx="7439442" cy="926692"/>
          </a:xfrm>
        </p:grpSpPr>
        <p:pic>
          <p:nvPicPr>
            <p:cNvPr id="35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494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0">
              <a:off x="3275856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00000">
              <a:off x="5508104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839546" y="3100243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" name="그룹 46"/>
            <p:cNvGrpSpPr/>
            <p:nvPr/>
          </p:nvGrpSpPr>
          <p:grpSpPr>
            <a:xfrm>
              <a:off x="118762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84" name="직선 화살표 연결선 83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68" name="그룹 67"/>
            <p:cNvGrpSpPr/>
            <p:nvPr/>
          </p:nvGrpSpPr>
          <p:grpSpPr>
            <a:xfrm>
              <a:off x="328956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81" name="직선 화살표 연결선 80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69" name="그룹 68"/>
            <p:cNvGrpSpPr/>
            <p:nvPr/>
          </p:nvGrpSpPr>
          <p:grpSpPr>
            <a:xfrm>
              <a:off x="5511473" y="2780928"/>
              <a:ext cx="461986" cy="926692"/>
              <a:chOff x="1187624" y="2780928"/>
              <a:chExt cx="461986" cy="926692"/>
            </a:xfrm>
          </p:grpSpPr>
          <p:cxnSp>
            <p:nvCxnSpPr>
              <p:cNvPr id="78" name="직선 화살표 연결선 77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70" name="그룹 69"/>
            <p:cNvGrpSpPr/>
            <p:nvPr/>
          </p:nvGrpSpPr>
          <p:grpSpPr>
            <a:xfrm>
              <a:off x="784236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75" name="직선 화살표 연결선 74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1619672" y="3110771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0D</a:t>
              </a:r>
              <a:endParaRPr lang="ko-KR" altLang="en-US" sz="10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751550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30D</a:t>
              </a:r>
              <a:endParaRPr lang="ko-KR" altLang="en-US" sz="1000" b="1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858841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60D</a:t>
              </a:r>
              <a:endParaRPr lang="ko-KR" altLang="en-US" sz="1000" b="1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199232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90D</a:t>
              </a:r>
              <a:endParaRPr lang="ko-KR" altLang="en-US" sz="1000" b="1" dirty="0"/>
            </a:p>
          </p:txBody>
        </p:sp>
      </p:grpSp>
      <p:pic>
        <p:nvPicPr>
          <p:cNvPr id="41" name="Picture 2" descr="D:\Research\Documents\Publications\Journal\2012\Core muscle strengthening\Tables and Figures\Hanmed\Pictures\Wholebody\LumbarSpine2.tif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7" y="1147688"/>
            <a:ext cx="1164925" cy="2065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직선 화살표 연결선 47"/>
          <p:cNvCxnSpPr/>
          <p:nvPr/>
        </p:nvCxnSpPr>
        <p:spPr>
          <a:xfrm>
            <a:off x="7085881" y="1820241"/>
            <a:ext cx="0" cy="360091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/>
          <p:cNvCxnSpPr/>
          <p:nvPr/>
        </p:nvCxnSpPr>
        <p:spPr>
          <a:xfrm>
            <a:off x="6840252" y="1651642"/>
            <a:ext cx="108012" cy="33719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화살표 연결선 49"/>
          <p:cNvCxnSpPr/>
          <p:nvPr/>
        </p:nvCxnSpPr>
        <p:spPr>
          <a:xfrm>
            <a:off x="7092280" y="1621400"/>
            <a:ext cx="72008" cy="558932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8870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-49737" y="3429280"/>
            <a:ext cx="9243475" cy="2520000"/>
            <a:chOff x="-49737" y="2997232"/>
            <a:chExt cx="9243475" cy="2520000"/>
          </a:xfrm>
        </p:grpSpPr>
        <p:graphicFrame>
          <p:nvGraphicFramePr>
            <p:cNvPr id="34" name="차트 33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2818465891"/>
                </p:ext>
              </p:extLst>
            </p:nvPr>
          </p:nvGraphicFramePr>
          <p:xfrm>
            <a:off x="-49737" y="2997232"/>
            <a:ext cx="2592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35" name="차트 34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3388908084"/>
                </p:ext>
              </p:extLst>
            </p:nvPr>
          </p:nvGraphicFramePr>
          <p:xfrm>
            <a:off x="2353242" y="2997232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36" name="차트 35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3072174085"/>
                </p:ext>
              </p:extLst>
            </p:nvPr>
          </p:nvGraphicFramePr>
          <p:xfrm>
            <a:off x="4585490" y="2997232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39" name="차트 38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1679300070"/>
                </p:ext>
              </p:extLst>
            </p:nvPr>
          </p:nvGraphicFramePr>
          <p:xfrm>
            <a:off x="6817738" y="2997232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268760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Muscle force </a:t>
            </a:r>
            <a:r>
              <a:rPr lang="en-US" altLang="ko-KR" sz="2400" b="1" dirty="0"/>
              <a:t>in </a:t>
            </a:r>
            <a:r>
              <a:rPr lang="en-US" altLang="ko-KR" sz="2400" b="1" dirty="0" smtClean="0"/>
              <a:t>N </a:t>
            </a:r>
          </a:p>
          <a:p>
            <a:r>
              <a:rPr lang="en-US" altLang="ko-KR" sz="2400" b="1" dirty="0" smtClean="0"/>
              <a:t>– Rectus </a:t>
            </a:r>
            <a:r>
              <a:rPr lang="en-US" altLang="ko-KR" sz="2400" b="1" dirty="0" err="1" smtClean="0"/>
              <a:t>Abdominis</a:t>
            </a:r>
            <a:endParaRPr lang="en-US" altLang="ko-KR" sz="2400" b="1" dirty="0" smtClean="0"/>
          </a:p>
        </p:txBody>
      </p:sp>
      <p:grpSp>
        <p:nvGrpSpPr>
          <p:cNvPr id="40" name="그룹 39"/>
          <p:cNvGrpSpPr/>
          <p:nvPr/>
        </p:nvGrpSpPr>
        <p:grpSpPr>
          <a:xfrm>
            <a:off x="525519" y="5843839"/>
            <a:ext cx="1817514" cy="537489"/>
            <a:chOff x="525519" y="5556715"/>
            <a:chExt cx="1817514" cy="537489"/>
          </a:xfrm>
        </p:grpSpPr>
        <p:pic>
          <p:nvPicPr>
            <p:cNvPr id="1026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631051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00000">
              <a:off x="2181703" y="5556715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0000">
              <a:off x="525519" y="5631051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그룹 41"/>
          <p:cNvGrpSpPr/>
          <p:nvPr/>
        </p:nvGrpSpPr>
        <p:grpSpPr>
          <a:xfrm>
            <a:off x="1178494" y="2708920"/>
            <a:ext cx="7439442" cy="926692"/>
            <a:chOff x="1178494" y="2780928"/>
            <a:chExt cx="7439442" cy="926692"/>
          </a:xfrm>
        </p:grpSpPr>
        <p:pic>
          <p:nvPicPr>
            <p:cNvPr id="43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494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0">
              <a:off x="3275856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00000">
              <a:off x="5508104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839546" y="3100243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" name="그룹 46"/>
            <p:cNvGrpSpPr/>
            <p:nvPr/>
          </p:nvGrpSpPr>
          <p:grpSpPr>
            <a:xfrm>
              <a:off x="118762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84" name="직선 화살표 연결선 83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68" name="그룹 67"/>
            <p:cNvGrpSpPr/>
            <p:nvPr/>
          </p:nvGrpSpPr>
          <p:grpSpPr>
            <a:xfrm>
              <a:off x="328956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81" name="직선 화살표 연결선 80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69" name="그룹 68"/>
            <p:cNvGrpSpPr/>
            <p:nvPr/>
          </p:nvGrpSpPr>
          <p:grpSpPr>
            <a:xfrm>
              <a:off x="5511473" y="2780928"/>
              <a:ext cx="461986" cy="926692"/>
              <a:chOff x="1187624" y="2780928"/>
              <a:chExt cx="461986" cy="926692"/>
            </a:xfrm>
          </p:grpSpPr>
          <p:cxnSp>
            <p:nvCxnSpPr>
              <p:cNvPr id="78" name="직선 화살표 연결선 77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70" name="그룹 69"/>
            <p:cNvGrpSpPr/>
            <p:nvPr/>
          </p:nvGrpSpPr>
          <p:grpSpPr>
            <a:xfrm>
              <a:off x="784236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75" name="직선 화살표 연결선 74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1619672" y="3110771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0D</a:t>
              </a:r>
              <a:endParaRPr lang="ko-KR" altLang="en-US" sz="10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751550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30D</a:t>
              </a:r>
              <a:endParaRPr lang="ko-KR" altLang="en-US" sz="1000" b="1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858841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60D</a:t>
              </a:r>
              <a:endParaRPr lang="ko-KR" altLang="en-US" sz="1000" b="1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199232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90D</a:t>
              </a:r>
              <a:endParaRPr lang="ko-KR" altLang="en-US" sz="1000" b="1" dirty="0"/>
            </a:p>
          </p:txBody>
        </p:sp>
      </p:grpSp>
      <p:pic>
        <p:nvPicPr>
          <p:cNvPr id="41" name="Picture 2" descr="D:\Research\Documents\Publications\Journal\2012\Core muscle strengthening\Tables and Figures\Hanmed\Pictures\Wholebody\LumbarSpine2.tif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7" y="1147688"/>
            <a:ext cx="1164925" cy="2065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직선 화살표 연결선 50"/>
          <p:cNvCxnSpPr/>
          <p:nvPr/>
        </p:nvCxnSpPr>
        <p:spPr>
          <a:xfrm flipH="1">
            <a:off x="7740352" y="1499592"/>
            <a:ext cx="102012" cy="146159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6782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Discussion</a:t>
            </a:r>
            <a:endParaRPr lang="ko-KR" alt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32656" y="1331640"/>
            <a:ext cx="848781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dirty="0" smtClean="0"/>
              <a:t>세 </a:t>
            </a:r>
            <a:r>
              <a:rPr lang="ko-KR" altLang="en-US" dirty="0" err="1" smtClean="0"/>
              <a:t>관절력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성분중</a:t>
            </a:r>
            <a:r>
              <a:rPr lang="ko-KR" altLang="en-US" dirty="0" smtClean="0"/>
              <a:t> </a:t>
            </a:r>
            <a:r>
              <a:rPr lang="en-US" altLang="ko-KR" dirty="0" smtClean="0"/>
              <a:t>X </a:t>
            </a:r>
            <a:r>
              <a:rPr lang="ko-KR" altLang="en-US" dirty="0" smtClean="0"/>
              <a:t>방향 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Fx</a:t>
            </a:r>
            <a:r>
              <a:rPr lang="en-US" altLang="ko-KR" dirty="0" smtClean="0"/>
              <a:t>)</a:t>
            </a:r>
            <a:r>
              <a:rPr lang="ko-KR" altLang="en-US" dirty="0" smtClean="0"/>
              <a:t>과 </a:t>
            </a:r>
            <a:r>
              <a:rPr lang="ko-KR" altLang="en-US" dirty="0" err="1" smtClean="0"/>
              <a:t>축방향</a:t>
            </a:r>
            <a:r>
              <a:rPr lang="ko-KR" altLang="en-US" dirty="0" smtClean="0"/>
              <a:t> 회전 </a:t>
            </a:r>
            <a:r>
              <a:rPr lang="en-US" altLang="ko-KR" dirty="0" smtClean="0"/>
              <a:t>60</a:t>
            </a:r>
            <a:r>
              <a:rPr lang="ko-KR" altLang="en-US" dirty="0" smtClean="0"/>
              <a:t>도와 </a:t>
            </a:r>
            <a:r>
              <a:rPr lang="ko-KR" altLang="en-US" dirty="0" err="1" smtClean="0"/>
              <a:t>후방향</a:t>
            </a:r>
            <a:r>
              <a:rPr lang="ko-KR" altLang="en-US" dirty="0" smtClean="0"/>
              <a:t> </a:t>
            </a:r>
            <a:r>
              <a:rPr lang="en-US" altLang="ko-KR" dirty="0" smtClean="0"/>
              <a:t>40</a:t>
            </a:r>
            <a:r>
              <a:rPr lang="ko-KR" altLang="en-US" dirty="0" smtClean="0"/>
              <a:t>도 기울기 </a:t>
            </a:r>
            <a:r>
              <a:rPr lang="ko-KR" altLang="en-US" dirty="0" err="1" smtClean="0"/>
              <a:t>결합시</a:t>
            </a:r>
            <a:r>
              <a:rPr lang="en-US" altLang="ko-KR" dirty="0" smtClean="0"/>
              <a:t> L5-Sa </a:t>
            </a:r>
            <a:r>
              <a:rPr lang="ko-KR" altLang="en-US" dirty="0" smtClean="0"/>
              <a:t>관절에서 가장 큰 </a:t>
            </a:r>
            <a:r>
              <a:rPr lang="ko-KR" altLang="en-US" dirty="0" err="1" smtClean="0"/>
              <a:t>관절력</a:t>
            </a:r>
            <a:r>
              <a:rPr lang="ko-KR" altLang="en-US" dirty="0" smtClean="0"/>
              <a:t> 변화 </a:t>
            </a:r>
            <a:r>
              <a:rPr lang="en-US" altLang="ko-KR" dirty="0" smtClean="0"/>
              <a:t>(512 N </a:t>
            </a:r>
            <a:r>
              <a:rPr lang="ko-KR" altLang="en-US" dirty="0" smtClean="0"/>
              <a:t>증가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보였다</a:t>
            </a:r>
            <a:r>
              <a:rPr lang="en-US" altLang="ko-KR" dirty="0" smtClean="0"/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ko-KR" dirty="0" smtClean="0"/>
              <a:t>Y </a:t>
            </a:r>
            <a:r>
              <a:rPr lang="ko-KR" altLang="en-US" dirty="0"/>
              <a:t>방향 </a:t>
            </a:r>
            <a:r>
              <a:rPr lang="en-US" altLang="ko-KR" dirty="0"/>
              <a:t>(</a:t>
            </a:r>
            <a:r>
              <a:rPr lang="en-US" altLang="ko-KR" dirty="0" err="1" smtClean="0"/>
              <a:t>Fy</a:t>
            </a:r>
            <a:r>
              <a:rPr lang="en-US" altLang="ko-KR" dirty="0" smtClean="0"/>
              <a:t>)</a:t>
            </a:r>
            <a:r>
              <a:rPr lang="ko-KR" altLang="en-US" dirty="0" smtClean="0"/>
              <a:t>은 </a:t>
            </a:r>
            <a:r>
              <a:rPr lang="ko-KR" altLang="en-US" dirty="0" err="1" smtClean="0"/>
              <a:t>후방향</a:t>
            </a:r>
            <a:r>
              <a:rPr lang="ko-KR" altLang="en-US" dirty="0" smtClean="0"/>
              <a:t> </a:t>
            </a:r>
            <a:r>
              <a:rPr lang="en-US" altLang="ko-KR" dirty="0"/>
              <a:t>40</a:t>
            </a:r>
            <a:r>
              <a:rPr lang="ko-KR" altLang="en-US" dirty="0"/>
              <a:t>도 </a:t>
            </a:r>
            <a:r>
              <a:rPr lang="ko-KR" altLang="en-US" dirty="0" err="1" smtClean="0"/>
              <a:t>기울기시</a:t>
            </a:r>
            <a:r>
              <a:rPr lang="en-US" altLang="ko-KR" dirty="0" smtClean="0"/>
              <a:t> L4-L5 </a:t>
            </a:r>
            <a:r>
              <a:rPr lang="ko-KR" altLang="en-US" dirty="0" smtClean="0"/>
              <a:t>관절에서 가장 </a:t>
            </a:r>
            <a:r>
              <a:rPr lang="ko-KR" altLang="en-US" dirty="0"/>
              <a:t>큰 </a:t>
            </a:r>
            <a:r>
              <a:rPr lang="ko-KR" altLang="en-US" dirty="0" err="1"/>
              <a:t>관절력</a:t>
            </a:r>
            <a:r>
              <a:rPr lang="ko-KR" altLang="en-US" dirty="0"/>
              <a:t> 변화 </a:t>
            </a:r>
            <a:r>
              <a:rPr lang="en-US" altLang="ko-KR" dirty="0" smtClean="0"/>
              <a:t>(1432 N </a:t>
            </a:r>
            <a:r>
              <a:rPr lang="ko-KR" altLang="en-US" dirty="0" smtClean="0"/>
              <a:t>증가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</a:t>
            </a:r>
            <a:r>
              <a:rPr lang="ko-KR" altLang="en-US" dirty="0"/>
              <a:t>보였다</a:t>
            </a:r>
            <a:r>
              <a:rPr lang="en-US" altLang="ko-KR" dirty="0"/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ko-KR" dirty="0" smtClean="0"/>
              <a:t>Z </a:t>
            </a:r>
            <a:r>
              <a:rPr lang="ko-KR" altLang="en-US" dirty="0"/>
              <a:t>방향 </a:t>
            </a:r>
            <a:r>
              <a:rPr lang="en-US" altLang="ko-KR" dirty="0"/>
              <a:t>(</a:t>
            </a:r>
            <a:r>
              <a:rPr lang="en-US" altLang="ko-KR" dirty="0" err="1"/>
              <a:t>Fz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경우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축방향</a:t>
            </a:r>
            <a:r>
              <a:rPr lang="ko-KR" altLang="en-US" dirty="0" smtClean="0"/>
              <a:t> </a:t>
            </a:r>
            <a:r>
              <a:rPr lang="en-US" altLang="ko-KR" dirty="0" smtClean="0"/>
              <a:t>60</a:t>
            </a:r>
            <a:r>
              <a:rPr lang="ko-KR" altLang="en-US" dirty="0" smtClean="0"/>
              <a:t>도 회전과 </a:t>
            </a:r>
            <a:r>
              <a:rPr lang="ko-KR" altLang="en-US" dirty="0" err="1" smtClean="0"/>
              <a:t>전방향</a:t>
            </a:r>
            <a:r>
              <a:rPr lang="ko-KR" altLang="en-US" dirty="0" smtClean="0"/>
              <a:t> </a:t>
            </a:r>
            <a:r>
              <a:rPr lang="en-US" altLang="ko-KR" dirty="0" smtClean="0"/>
              <a:t>40</a:t>
            </a:r>
            <a:r>
              <a:rPr lang="ko-KR" altLang="en-US" dirty="0" smtClean="0"/>
              <a:t>도 기울기를 결합한 경우가 </a:t>
            </a:r>
            <a:r>
              <a:rPr lang="en-US" altLang="ko-KR" dirty="0" smtClean="0"/>
              <a:t>L1-L2 </a:t>
            </a:r>
            <a:r>
              <a:rPr lang="ko-KR" altLang="en-US" dirty="0" smtClean="0"/>
              <a:t>관절에서 가장 큰 </a:t>
            </a:r>
            <a:r>
              <a:rPr lang="ko-KR" altLang="en-US" dirty="0" err="1" smtClean="0"/>
              <a:t>관절력</a:t>
            </a:r>
            <a:r>
              <a:rPr lang="ko-KR" altLang="en-US" dirty="0" smtClean="0"/>
              <a:t> 변화 </a:t>
            </a:r>
            <a:r>
              <a:rPr lang="en-US" altLang="ko-KR" dirty="0" smtClean="0"/>
              <a:t>(88 N)</a:t>
            </a:r>
            <a:r>
              <a:rPr lang="ko-KR" altLang="en-US" dirty="0" smtClean="0"/>
              <a:t>를 보였다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dirty="0" smtClean="0"/>
              <a:t>근력의 경우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축방향</a:t>
            </a:r>
            <a:r>
              <a:rPr lang="ko-KR" altLang="en-US" dirty="0" smtClean="0"/>
              <a:t> </a:t>
            </a:r>
            <a:r>
              <a:rPr lang="en-US" altLang="ko-KR" dirty="0" smtClean="0"/>
              <a:t>30</a:t>
            </a:r>
            <a:r>
              <a:rPr lang="ko-KR" altLang="en-US" dirty="0" smtClean="0"/>
              <a:t>도 회전과 </a:t>
            </a:r>
            <a:r>
              <a:rPr lang="ko-KR" altLang="en-US" dirty="0" err="1" smtClean="0"/>
              <a:t>전방향</a:t>
            </a:r>
            <a:r>
              <a:rPr lang="ko-KR" altLang="en-US" dirty="0" smtClean="0"/>
              <a:t> </a:t>
            </a:r>
            <a:r>
              <a:rPr lang="en-US" altLang="ko-KR" dirty="0" smtClean="0"/>
              <a:t>40</a:t>
            </a:r>
            <a:r>
              <a:rPr lang="ko-KR" altLang="en-US" dirty="0" smtClean="0"/>
              <a:t>도 기울기를 결합한 경우에 양쪽 </a:t>
            </a:r>
            <a:r>
              <a:rPr lang="en-US" altLang="ko-KR" dirty="0" smtClean="0"/>
              <a:t>erector </a:t>
            </a:r>
            <a:r>
              <a:rPr lang="en-US" altLang="ko-KR" dirty="0" err="1" smtClean="0"/>
              <a:t>spinae</a:t>
            </a:r>
            <a:r>
              <a:rPr lang="en-US" altLang="ko-KR" dirty="0" smtClean="0"/>
              <a:t> (934 N) </a:t>
            </a:r>
            <a:r>
              <a:rPr lang="ko-KR" altLang="en-US" dirty="0" smtClean="0"/>
              <a:t>와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multifidi</a:t>
            </a:r>
            <a:r>
              <a:rPr lang="en-US" altLang="ko-KR" dirty="0" smtClean="0"/>
              <a:t> (111 N) </a:t>
            </a:r>
            <a:r>
              <a:rPr lang="ko-KR" altLang="en-US" dirty="0" smtClean="0"/>
              <a:t>에서 가장 큰 근력이 예측 되었다</a:t>
            </a:r>
            <a:r>
              <a:rPr lang="en-US" altLang="ko-KR" dirty="0" smtClean="0"/>
              <a:t>. </a:t>
            </a:r>
            <a:endParaRPr lang="en-US" altLang="ko-KR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dirty="0" smtClean="0"/>
              <a:t>전방근육</a:t>
            </a:r>
            <a:r>
              <a:rPr lang="en-US" altLang="ko-KR" dirty="0" smtClean="0"/>
              <a:t>(front muscle, 919 N)</a:t>
            </a:r>
            <a:r>
              <a:rPr lang="ko-KR" altLang="en-US" dirty="0" smtClean="0"/>
              <a:t>의 경우</a:t>
            </a:r>
            <a:r>
              <a:rPr lang="en-US" altLang="ko-KR" dirty="0" smtClean="0"/>
              <a:t>, 60</a:t>
            </a:r>
            <a:r>
              <a:rPr lang="ko-KR" altLang="en-US" dirty="0" smtClean="0"/>
              <a:t>도 </a:t>
            </a:r>
            <a:r>
              <a:rPr lang="ko-KR" altLang="en-US" dirty="0" err="1" smtClean="0"/>
              <a:t>축방향</a:t>
            </a:r>
            <a:r>
              <a:rPr lang="ko-KR" altLang="en-US" dirty="0" smtClean="0"/>
              <a:t> 회전과 </a:t>
            </a:r>
            <a:r>
              <a:rPr lang="en-US" altLang="ko-KR" dirty="0" smtClean="0"/>
              <a:t>40</a:t>
            </a:r>
            <a:r>
              <a:rPr lang="ko-KR" altLang="en-US" dirty="0" smtClean="0"/>
              <a:t>도 </a:t>
            </a:r>
            <a:r>
              <a:rPr lang="ko-KR" altLang="en-US" dirty="0" err="1" smtClean="0"/>
              <a:t>후방향</a:t>
            </a:r>
            <a:r>
              <a:rPr lang="ko-KR" altLang="en-US" dirty="0" smtClean="0"/>
              <a:t> 기울기를 결합한 경우에서 우측 근력에 가장 큰 영향을 받았다</a:t>
            </a:r>
            <a:r>
              <a:rPr lang="en-US" altLang="ko-KR" dirty="0" smtClean="0"/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ko-KR" dirty="0" smtClean="0"/>
              <a:t>Short </a:t>
            </a:r>
            <a:r>
              <a:rPr lang="en-US" altLang="ko-KR" dirty="0"/>
              <a:t>muscle</a:t>
            </a:r>
            <a:r>
              <a:rPr lang="ko-KR" altLang="en-US" dirty="0" smtClean="0"/>
              <a:t>들의 경</a:t>
            </a:r>
            <a:r>
              <a:rPr lang="ko-KR" altLang="en-US" dirty="0"/>
              <a:t>우</a:t>
            </a:r>
            <a:r>
              <a:rPr lang="ko-KR" altLang="en-US" dirty="0" smtClean="0"/>
              <a:t> </a:t>
            </a:r>
            <a:r>
              <a:rPr lang="ko-KR" altLang="en-US" dirty="0" err="1"/>
              <a:t>후방향</a:t>
            </a:r>
            <a:r>
              <a:rPr lang="ko-KR" altLang="en-US" dirty="0"/>
              <a:t> </a:t>
            </a:r>
            <a:r>
              <a:rPr lang="en-US" altLang="ko-KR" dirty="0" smtClean="0"/>
              <a:t>40</a:t>
            </a:r>
            <a:r>
              <a:rPr lang="ko-KR" altLang="en-US" dirty="0" smtClean="0"/>
              <a:t>도 </a:t>
            </a:r>
            <a:r>
              <a:rPr lang="ko-KR" altLang="en-US" dirty="0" err="1" smtClean="0"/>
              <a:t>기울기시</a:t>
            </a:r>
            <a:r>
              <a:rPr lang="ko-KR" altLang="en-US" dirty="0" smtClean="0"/>
              <a:t> 기여가 가장 컸다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이것은 </a:t>
            </a:r>
            <a:r>
              <a:rPr lang="ko-KR" altLang="en-US" dirty="0" err="1" smtClean="0"/>
              <a:t>후방향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기울기시</a:t>
            </a:r>
            <a:r>
              <a:rPr lang="ko-KR" altLang="en-US" dirty="0" smtClean="0"/>
              <a:t> 전방의 </a:t>
            </a:r>
            <a:r>
              <a:rPr lang="en-US" altLang="ko-KR" dirty="0" smtClean="0"/>
              <a:t>front muscle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rectus </a:t>
            </a:r>
            <a:r>
              <a:rPr lang="en-US" altLang="ko-KR" dirty="0" err="1" smtClean="0"/>
              <a:t>abdominis</a:t>
            </a:r>
            <a:r>
              <a:rPr lang="ko-KR" altLang="en-US" dirty="0" smtClean="0"/>
              <a:t>의 근육이 주로 작동하는데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후방의  </a:t>
            </a:r>
            <a:r>
              <a:rPr lang="en-US" altLang="ko-KR" dirty="0" smtClean="0"/>
              <a:t>short muscle</a:t>
            </a:r>
            <a:r>
              <a:rPr lang="ko-KR" altLang="en-US" dirty="0" smtClean="0"/>
              <a:t>들의 기여</a:t>
            </a:r>
            <a:r>
              <a:rPr lang="ko-KR" altLang="en-US" dirty="0"/>
              <a:t>가</a:t>
            </a:r>
            <a:r>
              <a:rPr lang="ko-KR" altLang="en-US" dirty="0" smtClean="0"/>
              <a:t> </a:t>
            </a:r>
            <a:r>
              <a:rPr lang="en-US" altLang="ko-KR" dirty="0" smtClean="0"/>
              <a:t>joint reaction force</a:t>
            </a:r>
            <a:r>
              <a:rPr lang="ko-KR" altLang="en-US" dirty="0" smtClean="0"/>
              <a:t>를 낮추면서 안정화 자세를 유지하는 것으로 추측된다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</p:spTree>
    <p:extLst>
      <p:ext uri="{BB962C8B-B14F-4D97-AF65-F5344CB8AC3E}">
        <p14:creationId xmlns="" xmlns:p14="http://schemas.microsoft.com/office/powerpoint/2010/main" val="141479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Discussion</a:t>
            </a:r>
            <a:endParaRPr lang="ko-KR" alt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32656" y="1331640"/>
            <a:ext cx="848781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sz="2000" dirty="0" smtClean="0"/>
              <a:t>기구의 </a:t>
            </a:r>
            <a:r>
              <a:rPr lang="ko-KR" altLang="en-US" sz="2000" dirty="0" err="1" smtClean="0"/>
              <a:t>축방향</a:t>
            </a:r>
            <a:r>
              <a:rPr lang="ko-KR" altLang="en-US" sz="2000" dirty="0" smtClean="0"/>
              <a:t> 회전과 전후 방향으로 기울기를 </a:t>
            </a:r>
            <a:r>
              <a:rPr lang="ko-KR" altLang="en-US" sz="2000" dirty="0" err="1" smtClean="0"/>
              <a:t>결합시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근력의 증가로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각 </a:t>
            </a:r>
            <a:r>
              <a:rPr lang="ko-KR" altLang="en-US" sz="2000" dirty="0" err="1" smtClean="0"/>
              <a:t>관절력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힘성분이</a:t>
            </a:r>
            <a:r>
              <a:rPr lang="ko-KR" altLang="en-US" sz="2000" dirty="0" smtClean="0"/>
              <a:t> 증가 하였다</a:t>
            </a:r>
            <a:r>
              <a:rPr lang="en-US" altLang="ko-KR" sz="2000" dirty="0" smtClean="0"/>
              <a:t>.</a:t>
            </a:r>
            <a:r>
              <a:rPr lang="en-US" altLang="ko-KR" sz="2000" dirty="0"/>
              <a:t> </a:t>
            </a:r>
            <a:endParaRPr lang="en-US" altLang="ko-KR" sz="20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sz="2000" dirty="0" err="1" smtClean="0"/>
              <a:t>축방향</a:t>
            </a:r>
            <a:r>
              <a:rPr lang="ko-KR" altLang="en-US" sz="2000" dirty="0" smtClean="0"/>
              <a:t> 회전 </a:t>
            </a:r>
            <a:r>
              <a:rPr lang="en-US" altLang="ko-KR" sz="2000" dirty="0" smtClean="0"/>
              <a:t>40</a:t>
            </a:r>
            <a:r>
              <a:rPr lang="ko-KR" altLang="en-US" sz="2000" dirty="0" smtClean="0"/>
              <a:t>도에서 </a:t>
            </a:r>
            <a:r>
              <a:rPr lang="en-US" altLang="ko-KR" sz="2000" dirty="0" smtClean="0"/>
              <a:t>60</a:t>
            </a:r>
            <a:r>
              <a:rPr lang="ko-KR" altLang="en-US" sz="2000" dirty="0" smtClean="0"/>
              <a:t>도와 전후 최대 기울기 </a:t>
            </a:r>
            <a:r>
              <a:rPr lang="ko-KR" altLang="en-US" sz="2000" dirty="0" err="1" smtClean="0"/>
              <a:t>결합시</a:t>
            </a:r>
            <a:r>
              <a:rPr lang="ko-KR" altLang="en-US" sz="2000" dirty="0" smtClean="0"/>
              <a:t> 근육의 사용이 가장 크게 증가 하였다</a:t>
            </a:r>
            <a:r>
              <a:rPr lang="en-US" altLang="ko-KR" sz="2000" dirty="0" smtClean="0"/>
              <a:t>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sz="2000" dirty="0" smtClean="0"/>
              <a:t>본 연구에서</a:t>
            </a:r>
            <a:r>
              <a:rPr lang="ko-KR" altLang="en-US" sz="2000" dirty="0"/>
              <a:t>는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3D Newton </a:t>
            </a:r>
            <a:r>
              <a:rPr lang="ko-KR" altLang="en-US" sz="2000" dirty="0" smtClean="0"/>
              <a:t>기기를 이용한 척추 안정화 운동시 척추 근육의 운동 효과가 있음을 관찰할 수 있었다</a:t>
            </a:r>
            <a:r>
              <a:rPr lang="en-US" altLang="ko-KR" sz="2000" dirty="0" smtClean="0"/>
              <a:t>. </a:t>
            </a:r>
            <a:endParaRPr lang="en-US" altLang="ko-KR" sz="20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ko-KR" alt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74146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3081734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sz="2400" dirty="0" smtClean="0">
                <a:solidFill>
                  <a:srgbClr val="FF0000"/>
                </a:solidFill>
              </a:rPr>
              <a:t>이에 본 연구에서는 </a:t>
            </a:r>
            <a:r>
              <a:rPr lang="en-US" altLang="ko-KR" sz="2400" dirty="0" smtClean="0">
                <a:solidFill>
                  <a:srgbClr val="FF0000"/>
                </a:solidFill>
              </a:rPr>
              <a:t>3D Newton </a:t>
            </a:r>
            <a:r>
              <a:rPr lang="ko-KR" altLang="en-US" sz="2400" dirty="0" smtClean="0">
                <a:solidFill>
                  <a:srgbClr val="FF0000"/>
                </a:solidFill>
              </a:rPr>
              <a:t>기기를 이용한 척추 안정화 운동을 척추 근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골격계</a:t>
            </a:r>
            <a:r>
              <a:rPr lang="ko-KR" altLang="en-US" sz="2400" dirty="0" smtClean="0">
                <a:solidFill>
                  <a:srgbClr val="FF0000"/>
                </a:solidFill>
              </a:rPr>
              <a:t> 모델로 구현하여 척추 근력과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관절력의</a:t>
            </a:r>
            <a:r>
              <a:rPr lang="ko-KR" altLang="en-US" sz="2400" dirty="0" smtClean="0">
                <a:solidFill>
                  <a:srgbClr val="FF0000"/>
                </a:solidFill>
              </a:rPr>
              <a:t> 변화를 관찰하였다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124746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</a:rPr>
              <a:t>Objective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044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Methods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67544" y="1196754"/>
            <a:ext cx="8619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3D </a:t>
            </a:r>
            <a:r>
              <a:rPr lang="en-US" altLang="ko-KR" sz="2400" b="1" dirty="0" smtClean="0"/>
              <a:t>Newton</a:t>
            </a:r>
            <a:r>
              <a:rPr lang="ko-KR" altLang="en-US" sz="2400" b="1" dirty="0"/>
              <a:t>을 이용한 척추 안정화 </a:t>
            </a:r>
            <a:r>
              <a:rPr lang="ko-KR" altLang="en-US" sz="2400" b="1" dirty="0" smtClean="0"/>
              <a:t>운동 </a:t>
            </a:r>
            <a:r>
              <a:rPr lang="en-US" altLang="ko-KR" sz="2400" b="1" dirty="0" smtClean="0"/>
              <a:t>(</a:t>
            </a:r>
            <a:r>
              <a:rPr lang="en-US" altLang="ko-KR" b="1" dirty="0" err="1" smtClean="0"/>
              <a:t>Hanmed</a:t>
            </a:r>
            <a:r>
              <a:rPr lang="en-US" altLang="ko-KR" b="1" dirty="0" smtClean="0"/>
              <a:t> </a:t>
            </a:r>
            <a:r>
              <a:rPr lang="en-US" altLang="ko-KR" b="1" dirty="0"/>
              <a:t>Co., Ltd</a:t>
            </a:r>
            <a:r>
              <a:rPr lang="en-US" altLang="ko-KR" b="1" dirty="0" smtClean="0"/>
              <a:t>. </a:t>
            </a:r>
            <a:r>
              <a:rPr lang="en-US" altLang="ko-KR" b="1" dirty="0"/>
              <a:t>Korea</a:t>
            </a:r>
            <a:r>
              <a:rPr lang="en-US" altLang="ko-KR" sz="2400" b="1" dirty="0"/>
              <a:t>)</a:t>
            </a:r>
            <a:endParaRPr lang="ko-KR" altLang="en-US" sz="2400" b="1" dirty="0"/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1691682" y="4800575"/>
            <a:ext cx="6357937" cy="428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66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1-</a:t>
            </a:r>
            <a:r>
              <a:rPr lang="ko-KR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기울기</a:t>
            </a:r>
            <a:r>
              <a:rPr lang="en-US" altLang="ko-KR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 10</a:t>
            </a:r>
            <a:r>
              <a:rPr lang="ko-KR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도</a:t>
            </a:r>
            <a:r>
              <a:rPr lang="en-US" altLang="ko-KR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,20</a:t>
            </a:r>
            <a:r>
              <a:rPr lang="ko-KR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도</a:t>
            </a:r>
            <a:r>
              <a:rPr lang="en-US" altLang="ko-KR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, 30</a:t>
            </a:r>
            <a:r>
              <a:rPr lang="ko-KR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도</a:t>
            </a:r>
            <a:r>
              <a:rPr lang="en-US" altLang="ko-KR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, 40</a:t>
            </a:r>
            <a:r>
              <a:rPr lang="ko-KR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도</a:t>
            </a:r>
            <a:r>
              <a:rPr lang="en-US" altLang="ko-KR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,</a:t>
            </a:r>
            <a:r>
              <a:rPr lang="ko-KR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 회전</a:t>
            </a:r>
            <a:r>
              <a:rPr lang="en-US" altLang="ko-KR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360</a:t>
            </a:r>
            <a:r>
              <a:rPr lang="ko-KR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도에서의 신체 근육의 부하량 요소 계산</a:t>
            </a:r>
            <a:endParaRPr lang="en-US" altLang="ko-KR" sz="1200" b="1" dirty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4099" name="Picture 3" descr="D:\Research\KHUrelated\Research\Hanmed - 3D Newton\3DNewton0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14" y="1658419"/>
            <a:ext cx="3073730" cy="31387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Research\KHUrelated\Research\Hanmed - 3D Newton\3DNewton0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355" y="1772816"/>
            <a:ext cx="2985186" cy="3024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3951" y="5373216"/>
            <a:ext cx="8284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dirty="0"/>
              <a:t>운동 기기에 의하여 신체가 기울어 지게 되면</a:t>
            </a:r>
            <a:r>
              <a:rPr lang="en-US" altLang="ko-KR" dirty="0"/>
              <a:t>, </a:t>
            </a:r>
            <a:r>
              <a:rPr lang="ko-KR" altLang="en-US" dirty="0"/>
              <a:t>운동자는 상체의 자세 유지하기 위하여 척추 근육을 사용하게 된다</a:t>
            </a:r>
            <a:r>
              <a:rPr lang="en-US" altLang="ko-KR" dirty="0"/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dirty="0"/>
              <a:t>이에 따라</a:t>
            </a:r>
            <a:r>
              <a:rPr lang="en-US" altLang="ko-KR" dirty="0"/>
              <a:t>, </a:t>
            </a:r>
            <a:r>
              <a:rPr lang="ko-KR" altLang="en-US" dirty="0"/>
              <a:t>척추 근력과 자중에 의한 하중이 척추에 부가된다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08682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Method</a:t>
            </a:r>
            <a:endParaRPr lang="ko-KR" altLang="en-US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85800" y="1844824"/>
            <a:ext cx="791845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>
              <a:spcAft>
                <a:spcPts val="600"/>
              </a:spcAft>
              <a:buClrTx/>
              <a:buFont typeface="Arial" pitchFamily="34" charset="0"/>
              <a:buChar char="•"/>
            </a:pPr>
            <a:r>
              <a:rPr lang="ko-KR" altLang="en-US" sz="2000" dirty="0">
                <a:solidFill>
                  <a:schemeClr val="tx1"/>
                </a:solidFill>
                <a:ea typeface="굴림" charset="-127"/>
              </a:rPr>
              <a:t>본 연구에서는 </a:t>
            </a:r>
            <a:r>
              <a:rPr lang="en-US" altLang="ko-KR" sz="2000" dirty="0" smtClean="0">
                <a:solidFill>
                  <a:schemeClr val="tx1"/>
                </a:solidFill>
                <a:ea typeface="굴림" charset="-127"/>
              </a:rPr>
              <a:t>Anybody </a:t>
            </a:r>
            <a:r>
              <a:rPr lang="en-US" altLang="ko-KR" sz="2000" dirty="0">
                <a:solidFill>
                  <a:schemeClr val="tx1"/>
                </a:solidFill>
                <a:ea typeface="굴림" charset="-127"/>
              </a:rPr>
              <a:t>Modeling </a:t>
            </a:r>
            <a:r>
              <a:rPr lang="en-US" altLang="ko-KR" sz="2000" dirty="0" smtClean="0">
                <a:solidFill>
                  <a:schemeClr val="tx1"/>
                </a:solidFill>
                <a:ea typeface="굴림" charset="-127"/>
              </a:rPr>
              <a:t>system </a:t>
            </a:r>
            <a:r>
              <a:rPr lang="en-GB" altLang="ko-KR" sz="2000" dirty="0">
                <a:solidFill>
                  <a:schemeClr val="tx1"/>
                </a:solidFill>
                <a:ea typeface="굴림" charset="-127"/>
              </a:rPr>
              <a:t>(</a:t>
            </a:r>
            <a:r>
              <a:rPr lang="en-GB" altLang="ko-KR" sz="2000" dirty="0" err="1">
                <a:solidFill>
                  <a:schemeClr val="tx1"/>
                </a:solidFill>
                <a:ea typeface="굴림" charset="-127"/>
              </a:rPr>
              <a:t>AnyBody</a:t>
            </a:r>
            <a:r>
              <a:rPr lang="en-GB" altLang="ko-KR" sz="2000" dirty="0">
                <a:solidFill>
                  <a:schemeClr val="tx1"/>
                </a:solidFill>
                <a:ea typeface="굴림" charset="-127"/>
              </a:rPr>
              <a:t> Technology, Aalborg, Denmark</a:t>
            </a:r>
            <a:r>
              <a:rPr lang="en-GB" altLang="ko-KR" sz="2000" dirty="0" smtClean="0">
                <a:solidFill>
                  <a:schemeClr val="tx1"/>
                </a:solidFill>
                <a:ea typeface="굴림" charset="-127"/>
              </a:rPr>
              <a:t>) </a:t>
            </a:r>
            <a:r>
              <a:rPr lang="ko-KR" altLang="en-US" sz="2000" dirty="0" smtClean="0">
                <a:solidFill>
                  <a:schemeClr val="tx1"/>
                </a:solidFill>
                <a:ea typeface="굴림" charset="-127"/>
              </a:rPr>
              <a:t>을 이용하여 </a:t>
            </a:r>
            <a:r>
              <a:rPr lang="ko-KR" altLang="en-US" sz="2000" dirty="0">
                <a:solidFill>
                  <a:schemeClr val="tx1"/>
                </a:solidFill>
                <a:ea typeface="굴림" charset="-127"/>
              </a:rPr>
              <a:t>기 </a:t>
            </a:r>
            <a:r>
              <a:rPr lang="ko-KR" altLang="en-US" sz="2000" dirty="0" smtClean="0">
                <a:solidFill>
                  <a:schemeClr val="tx1"/>
                </a:solidFill>
                <a:ea typeface="굴림" charset="-127"/>
              </a:rPr>
              <a:t>검증한 </a:t>
            </a:r>
            <a:r>
              <a:rPr lang="ko-KR" altLang="en-US" sz="2000" dirty="0">
                <a:solidFill>
                  <a:schemeClr val="tx1"/>
                </a:solidFill>
                <a:ea typeface="굴림" charset="-127"/>
              </a:rPr>
              <a:t>요추 </a:t>
            </a:r>
            <a:r>
              <a:rPr lang="ko-KR" altLang="en-US" sz="2000" dirty="0" err="1">
                <a:solidFill>
                  <a:schemeClr val="tx1"/>
                </a:solidFill>
                <a:ea typeface="굴림" charset="-127"/>
              </a:rPr>
              <a:t>근골격</a:t>
            </a:r>
            <a:r>
              <a:rPr lang="ko-KR" altLang="en-US" sz="2000" dirty="0">
                <a:solidFill>
                  <a:schemeClr val="tx1"/>
                </a:solidFill>
                <a:ea typeface="굴림" charset="-127"/>
              </a:rPr>
              <a:t> </a:t>
            </a:r>
            <a:r>
              <a:rPr lang="ko-KR" altLang="en-US" sz="2000" dirty="0" smtClean="0">
                <a:solidFill>
                  <a:schemeClr val="tx1"/>
                </a:solidFill>
                <a:ea typeface="굴림" charset="-127"/>
              </a:rPr>
              <a:t>모델 </a:t>
            </a:r>
            <a:r>
              <a:rPr lang="en-GB" altLang="ko-KR" sz="2000" dirty="0">
                <a:solidFill>
                  <a:schemeClr val="tx1"/>
                </a:solidFill>
                <a:ea typeface="굴림" charset="-127"/>
              </a:rPr>
              <a:t>(Han et al. </a:t>
            </a:r>
            <a:r>
              <a:rPr lang="en-GB" altLang="ko-KR" sz="2000" dirty="0" smtClean="0">
                <a:solidFill>
                  <a:schemeClr val="tx1"/>
                </a:solidFill>
                <a:ea typeface="굴림" charset="-127"/>
              </a:rPr>
              <a:t>2011) </a:t>
            </a:r>
            <a:r>
              <a:rPr lang="ko-KR" altLang="en-US" sz="2000" dirty="0" smtClean="0">
                <a:solidFill>
                  <a:schemeClr val="tx1"/>
                </a:solidFill>
                <a:ea typeface="굴림" charset="-127"/>
              </a:rPr>
              <a:t>이 사용되었다</a:t>
            </a:r>
            <a:r>
              <a:rPr lang="en-US" altLang="ko-KR" sz="2000" dirty="0" smtClean="0">
                <a:solidFill>
                  <a:schemeClr val="tx1"/>
                </a:solidFill>
                <a:ea typeface="굴림" charset="-127"/>
              </a:rPr>
              <a:t>.</a:t>
            </a:r>
            <a:endParaRPr lang="en-GB" altLang="ko-KR" sz="2000" dirty="0" smtClean="0">
              <a:solidFill>
                <a:schemeClr val="tx1"/>
              </a:solidFill>
              <a:ea typeface="굴림" charset="-127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895600" y="3834358"/>
            <a:ext cx="5486400" cy="2186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1pPr>
            <a:lvl2pPr marL="177800" indent="-1778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9pPr>
          </a:lstStyle>
          <a:p>
            <a:pPr lvl="1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00214B"/>
              </a:buClr>
              <a:buFont typeface="Arial" charset="0"/>
              <a:buChar char="•"/>
            </a:pPr>
            <a:r>
              <a:rPr lang="ko-KR" altLang="en-US" sz="2000" dirty="0">
                <a:solidFill>
                  <a:schemeClr val="tx1"/>
                </a:solidFill>
                <a:ea typeface="굴림" charset="-127"/>
              </a:rPr>
              <a:t>척추 </a:t>
            </a:r>
            <a:r>
              <a:rPr lang="ko-KR" altLang="en-US" sz="2000" dirty="0" smtClean="0">
                <a:solidFill>
                  <a:schemeClr val="tx1"/>
                </a:solidFill>
                <a:ea typeface="굴림" charset="-127"/>
              </a:rPr>
              <a:t>모델은 척추 </a:t>
            </a:r>
            <a:r>
              <a:rPr lang="ko-KR" altLang="en-US" sz="2000" dirty="0">
                <a:solidFill>
                  <a:schemeClr val="tx1"/>
                </a:solidFill>
                <a:ea typeface="굴림" charset="-127"/>
              </a:rPr>
              <a:t>부위의 </a:t>
            </a:r>
            <a:r>
              <a:rPr lang="en-US" altLang="ko-KR" sz="2000" dirty="0">
                <a:solidFill>
                  <a:schemeClr val="tx1"/>
                </a:solidFill>
                <a:ea typeface="굴림" charset="-127"/>
              </a:rPr>
              <a:t>258</a:t>
            </a:r>
            <a:r>
              <a:rPr lang="ko-KR" altLang="en-US" sz="2000" dirty="0">
                <a:solidFill>
                  <a:schemeClr val="tx1"/>
                </a:solidFill>
                <a:ea typeface="굴림" charset="-127"/>
              </a:rPr>
              <a:t>개의 표면 및 </a:t>
            </a:r>
            <a:r>
              <a:rPr lang="ko-KR" altLang="en-US" sz="2000" dirty="0" err="1">
                <a:solidFill>
                  <a:schemeClr val="tx1"/>
                </a:solidFill>
                <a:ea typeface="굴림" charset="-127"/>
              </a:rPr>
              <a:t>심부</a:t>
            </a:r>
            <a:r>
              <a:rPr lang="ko-KR" altLang="en-US" sz="2000" dirty="0">
                <a:solidFill>
                  <a:schemeClr val="tx1"/>
                </a:solidFill>
                <a:ea typeface="굴림" charset="-127"/>
              </a:rPr>
              <a:t> 근육</a:t>
            </a:r>
          </a:p>
          <a:p>
            <a:pPr lvl="1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00214B"/>
              </a:buClr>
              <a:buFont typeface="Arial" charset="0"/>
              <a:buChar char="•"/>
            </a:pPr>
            <a:r>
              <a:rPr lang="ko-KR" altLang="en-US" sz="2000" dirty="0">
                <a:solidFill>
                  <a:schemeClr val="tx1"/>
                </a:solidFill>
                <a:ea typeface="굴림" charset="-127"/>
              </a:rPr>
              <a:t>각 운동분절에 </a:t>
            </a:r>
            <a:r>
              <a:rPr lang="ko-KR" altLang="en-US" sz="2000" dirty="0" err="1">
                <a:solidFill>
                  <a:schemeClr val="tx1"/>
                </a:solidFill>
                <a:ea typeface="굴림" charset="-127"/>
              </a:rPr>
              <a:t>추간판과</a:t>
            </a:r>
            <a:r>
              <a:rPr lang="ko-KR" altLang="en-US" sz="2000" dirty="0">
                <a:solidFill>
                  <a:schemeClr val="tx1"/>
                </a:solidFill>
                <a:ea typeface="굴림" charset="-127"/>
              </a:rPr>
              <a:t> 인대를 대신한 적절한 운동 </a:t>
            </a:r>
            <a:r>
              <a:rPr lang="ko-KR" altLang="en-US" sz="2000" dirty="0" smtClean="0">
                <a:solidFill>
                  <a:schemeClr val="tx1"/>
                </a:solidFill>
                <a:ea typeface="굴림" charset="-127"/>
              </a:rPr>
              <a:t>저항 및</a:t>
            </a:r>
            <a:endParaRPr lang="ko-KR" altLang="en-US" sz="2000" dirty="0">
              <a:solidFill>
                <a:schemeClr val="tx1"/>
              </a:solidFill>
              <a:ea typeface="굴림" charset="-127"/>
            </a:endParaRPr>
          </a:p>
          <a:p>
            <a:pPr lvl="1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00214B"/>
              </a:buClr>
              <a:buFont typeface="Arial" charset="0"/>
              <a:buChar char="•"/>
            </a:pPr>
            <a:r>
              <a:rPr lang="ko-KR" altLang="en-US" sz="2000" dirty="0" err="1" smtClean="0">
                <a:solidFill>
                  <a:schemeClr val="tx1"/>
                </a:solidFill>
                <a:ea typeface="굴림" charset="-127"/>
              </a:rPr>
              <a:t>후관절로</a:t>
            </a:r>
            <a:r>
              <a:rPr lang="ko-KR" altLang="en-US" sz="2000" dirty="0" smtClean="0">
                <a:solidFill>
                  <a:schemeClr val="tx1"/>
                </a:solidFill>
                <a:ea typeface="굴림" charset="-127"/>
              </a:rPr>
              <a:t> 구성되었다</a:t>
            </a:r>
            <a:r>
              <a:rPr lang="en-US" altLang="ko-KR" sz="2000" dirty="0">
                <a:solidFill>
                  <a:schemeClr val="tx1"/>
                </a:solidFill>
                <a:ea typeface="굴림" charset="-127"/>
              </a:rPr>
              <a:t>.</a:t>
            </a:r>
          </a:p>
        </p:txBody>
      </p:sp>
      <p:pic>
        <p:nvPicPr>
          <p:cNvPr id="3075" name="Picture 3" descr="D:\Research\Documents\Publications\Conference\2012\CMBBE\Pictures\Spine_Ed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80555"/>
            <a:ext cx="1419476" cy="32567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6"/>
          <p:cNvSpPr/>
          <p:nvPr/>
        </p:nvSpPr>
        <p:spPr>
          <a:xfrm>
            <a:off x="2819400" y="3300958"/>
            <a:ext cx="287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Spine model description</a:t>
            </a:r>
            <a:endParaRPr lang="ko-KR" alt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96754"/>
            <a:ext cx="6542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/>
              <a:t>척추 </a:t>
            </a:r>
            <a:r>
              <a:rPr lang="ko-KR" altLang="en-US" sz="2400" b="1" dirty="0"/>
              <a:t>안정화 </a:t>
            </a:r>
            <a:r>
              <a:rPr lang="ko-KR" altLang="en-US" sz="2400" b="1" dirty="0" smtClean="0"/>
              <a:t>운동 구현을 위한 </a:t>
            </a:r>
            <a:r>
              <a:rPr lang="ko-KR" altLang="en-US" sz="2400" b="1" dirty="0" err="1" smtClean="0"/>
              <a:t>근골격계</a:t>
            </a:r>
            <a:r>
              <a:rPr lang="ko-KR" altLang="en-US" sz="2400" b="1" dirty="0" smtClean="0"/>
              <a:t> 모델링</a:t>
            </a:r>
            <a:endParaRPr lang="ko-KR" alt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218061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Methods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14727" y="6011996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Front view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88698" y="6011996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Side view</a:t>
            </a:r>
            <a:endParaRPr lang="ko-KR" altLang="en-US" dirty="0"/>
          </a:p>
        </p:txBody>
      </p:sp>
      <p:pic>
        <p:nvPicPr>
          <p:cNvPr id="5" name="Picture 3" descr="D:\Research\Documents\Publications\Journal\2012\Core muscle strengthening\Pictures\Figure1-1.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317" y="2348880"/>
            <a:ext cx="2148611" cy="3592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Research\Documents\Publications\Journal\2012\Core muscle strengthening\Pictures\Figure1-2.t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57428"/>
            <a:ext cx="1479061" cy="3592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85800" y="1268760"/>
            <a:ext cx="7918450" cy="7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>
              <a:spcAft>
                <a:spcPts val="600"/>
              </a:spcAft>
              <a:buClrTx/>
              <a:buFont typeface="Arial" pitchFamily="34" charset="0"/>
              <a:buChar char="•"/>
            </a:pPr>
            <a:r>
              <a:rPr lang="ko-KR" altLang="en-US" sz="2000" dirty="0">
                <a:solidFill>
                  <a:schemeClr val="tx1"/>
                </a:solidFill>
                <a:ea typeface="굴림" charset="-127"/>
              </a:rPr>
              <a:t>기 검증된 </a:t>
            </a:r>
            <a:r>
              <a:rPr lang="ko-KR" altLang="en-US" sz="2000" dirty="0" smtClean="0">
                <a:solidFill>
                  <a:schemeClr val="tx1"/>
                </a:solidFill>
                <a:ea typeface="굴림" charset="-127"/>
              </a:rPr>
              <a:t>모델</a:t>
            </a:r>
            <a:r>
              <a:rPr lang="ko-KR" altLang="en-US" sz="2000" dirty="0">
                <a:solidFill>
                  <a:schemeClr val="tx1"/>
                </a:solidFill>
                <a:ea typeface="굴림" charset="-127"/>
              </a:rPr>
              <a:t>은</a:t>
            </a:r>
            <a:r>
              <a:rPr lang="ko-KR" altLang="en-US" sz="2000" dirty="0" smtClean="0">
                <a:solidFill>
                  <a:schemeClr val="tx1"/>
                </a:solidFill>
                <a:ea typeface="굴림" charset="-127"/>
              </a:rPr>
              <a:t> </a:t>
            </a:r>
            <a:r>
              <a:rPr lang="en-US" altLang="ko-KR" sz="2000" dirty="0">
                <a:solidFill>
                  <a:schemeClr val="tx1"/>
                </a:solidFill>
                <a:ea typeface="굴림" charset="-127"/>
              </a:rPr>
              <a:t>175cm, 72kg</a:t>
            </a:r>
            <a:r>
              <a:rPr lang="ko-KR" altLang="en-US" sz="2000" dirty="0">
                <a:solidFill>
                  <a:schemeClr val="tx1"/>
                </a:solidFill>
                <a:ea typeface="굴림" charset="-127"/>
              </a:rPr>
              <a:t>의 건강한 남성에 대한 맞춤형 모델로 변형되었다</a:t>
            </a:r>
            <a:r>
              <a:rPr lang="en-US" altLang="ko-KR" sz="2000" dirty="0">
                <a:solidFill>
                  <a:schemeClr val="tx1"/>
                </a:solidFill>
                <a:ea typeface="굴림" charset="-127"/>
              </a:rPr>
              <a:t>.</a:t>
            </a:r>
          </a:p>
          <a:p>
            <a:pPr marL="342900" indent="-342900">
              <a:spcAft>
                <a:spcPts val="600"/>
              </a:spcAft>
              <a:buClrTx/>
              <a:buFont typeface="Arial" pitchFamily="34" charset="0"/>
              <a:buChar char="•"/>
            </a:pPr>
            <a:r>
              <a:rPr lang="ko-KR" altLang="en-US" sz="2000" dirty="0">
                <a:solidFill>
                  <a:schemeClr val="tx1"/>
                </a:solidFill>
                <a:ea typeface="굴림" charset="-127"/>
              </a:rPr>
              <a:t>모델에는 </a:t>
            </a:r>
            <a:r>
              <a:rPr lang="en-US" altLang="ko-KR" sz="2000" dirty="0">
                <a:solidFill>
                  <a:schemeClr val="tx1"/>
                </a:solidFill>
                <a:ea typeface="굴림" charset="-127"/>
              </a:rPr>
              <a:t>90N/cm</a:t>
            </a:r>
            <a:r>
              <a:rPr lang="ko-KR" altLang="en-US" sz="2000" dirty="0">
                <a:solidFill>
                  <a:schemeClr val="tx1"/>
                </a:solidFill>
                <a:ea typeface="굴림" charset="-127"/>
              </a:rPr>
              <a:t>의 강도를 가지는 근육이 부착되었다</a:t>
            </a:r>
            <a:r>
              <a:rPr lang="en-US" altLang="ko-KR" sz="2000" dirty="0">
                <a:solidFill>
                  <a:schemeClr val="tx1"/>
                </a:solidFill>
                <a:ea typeface="굴림" charset="-127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2520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Methods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9512" y="5147900"/>
            <a:ext cx="4036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Transverse (axial) rotation angle: 90D</a:t>
            </a:r>
            <a:endParaRPr lang="ko-KR" altLang="en-US" dirty="0"/>
          </a:p>
        </p:txBody>
      </p:sp>
      <p:grpSp>
        <p:nvGrpSpPr>
          <p:cNvPr id="5" name="그룹 4"/>
          <p:cNvGrpSpPr>
            <a:grpSpLocks noChangeAspect="1"/>
          </p:cNvGrpSpPr>
          <p:nvPr/>
        </p:nvGrpSpPr>
        <p:grpSpPr>
          <a:xfrm>
            <a:off x="5220072" y="1196752"/>
            <a:ext cx="3304445" cy="3908175"/>
            <a:chOff x="5220072" y="1465041"/>
            <a:chExt cx="3795309" cy="4488721"/>
          </a:xfrm>
        </p:grpSpPr>
        <p:pic>
          <p:nvPicPr>
            <p:cNvPr id="16" name="Picture 2" descr="D:\Research\Documents\Publications\Journal\2012\Core muscle strengthening\Tables and Figures\Pictures\Neutral_Sideview_2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2452" y="2050056"/>
              <a:ext cx="836167" cy="390370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그룹 16"/>
            <p:cNvGrpSpPr/>
            <p:nvPr/>
          </p:nvGrpSpPr>
          <p:grpSpPr>
            <a:xfrm>
              <a:off x="6340352" y="1772818"/>
              <a:ext cx="1394359" cy="2429425"/>
              <a:chOff x="3373733" y="1772816"/>
              <a:chExt cx="1394359" cy="2429425"/>
            </a:xfrm>
          </p:grpSpPr>
          <p:cxnSp>
            <p:nvCxnSpPr>
              <p:cNvPr id="22" name="직선 화살표 연결선 21"/>
              <p:cNvCxnSpPr/>
              <p:nvPr/>
            </p:nvCxnSpPr>
            <p:spPr>
              <a:xfrm flipV="1">
                <a:off x="4065427" y="1772816"/>
                <a:ext cx="0" cy="2160000"/>
              </a:xfrm>
              <a:prstGeom prst="straightConnector1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직선 화살표 연결선 22"/>
              <p:cNvCxnSpPr/>
              <p:nvPr/>
            </p:nvCxnSpPr>
            <p:spPr>
              <a:xfrm rot="1800000" flipV="1">
                <a:off x="4608184" y="1916951"/>
                <a:ext cx="0" cy="2160000"/>
              </a:xfrm>
              <a:prstGeom prst="straightConnector1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화살표 연결선 23"/>
              <p:cNvCxnSpPr/>
              <p:nvPr/>
            </p:nvCxnSpPr>
            <p:spPr>
              <a:xfrm rot="1200000" flipV="1">
                <a:off x="4443264" y="1854700"/>
                <a:ext cx="0" cy="2160000"/>
              </a:xfrm>
              <a:prstGeom prst="straightConnector1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직선 화살표 연결선 24"/>
              <p:cNvCxnSpPr/>
              <p:nvPr/>
            </p:nvCxnSpPr>
            <p:spPr>
              <a:xfrm rot="600000" flipV="1">
                <a:off x="4255485" y="1789463"/>
                <a:ext cx="0" cy="2160000"/>
              </a:xfrm>
              <a:prstGeom prst="straightConnector1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직선 화살표 연결선 25"/>
              <p:cNvCxnSpPr/>
              <p:nvPr/>
            </p:nvCxnSpPr>
            <p:spPr>
              <a:xfrm rot="2400000" flipV="1">
                <a:off x="4768092" y="2041498"/>
                <a:ext cx="0" cy="2160000"/>
              </a:xfrm>
              <a:prstGeom prst="straightConnector1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직선 화살표 연결선 26"/>
              <p:cNvCxnSpPr/>
              <p:nvPr/>
            </p:nvCxnSpPr>
            <p:spPr>
              <a:xfrm rot="-1800000" flipV="1">
                <a:off x="3527824" y="1917694"/>
                <a:ext cx="0" cy="2160000"/>
              </a:xfrm>
              <a:prstGeom prst="straightConnector1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직선 화살표 연결선 27"/>
              <p:cNvCxnSpPr/>
              <p:nvPr/>
            </p:nvCxnSpPr>
            <p:spPr>
              <a:xfrm rot="-1200000" flipV="1">
                <a:off x="3717246" y="1855443"/>
                <a:ext cx="0" cy="2160000"/>
              </a:xfrm>
              <a:prstGeom prst="straightConnector1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직선 화살표 연결선 28"/>
              <p:cNvCxnSpPr/>
              <p:nvPr/>
            </p:nvCxnSpPr>
            <p:spPr>
              <a:xfrm rot="-600000" flipV="1">
                <a:off x="3895445" y="1790206"/>
                <a:ext cx="0" cy="2160000"/>
              </a:xfrm>
              <a:prstGeom prst="straightConnector1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직선 화살표 연결선 29"/>
              <p:cNvCxnSpPr/>
              <p:nvPr/>
            </p:nvCxnSpPr>
            <p:spPr>
              <a:xfrm rot="-2400000" flipV="1">
                <a:off x="3373733" y="2042241"/>
                <a:ext cx="0" cy="2160000"/>
              </a:xfrm>
              <a:prstGeom prst="straightConnector1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8402713" y="2041105"/>
              <a:ext cx="6126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 smtClean="0"/>
                <a:t>- 40 °</a:t>
              </a:r>
              <a:endParaRPr lang="ko-KR" altLang="en-US" sz="14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220072" y="2041105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 smtClean="0"/>
                <a:t>40 °</a:t>
              </a:r>
              <a:endParaRPr lang="ko-KR" altLang="en-US" sz="14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90545" y="1465041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 smtClean="0"/>
                <a:t>0 °</a:t>
              </a:r>
              <a:endParaRPr lang="ko-KR" altLang="en-US" sz="14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660582" y="1628802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 smtClean="0"/>
                <a:t>20 °</a:t>
              </a:r>
              <a:endParaRPr lang="ko-KR" altLang="en-US" sz="14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026449" y="1628802"/>
              <a:ext cx="6126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 smtClean="0"/>
                <a:t>- 20 °</a:t>
              </a:r>
              <a:endParaRPr lang="ko-KR" altLang="en-US" sz="1400" b="1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292080" y="5147900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Sagittal tilting angle: -40D to 40D</a:t>
            </a:r>
            <a:endParaRPr lang="ko-KR" altLang="en-US" dirty="0"/>
          </a:p>
        </p:txBody>
      </p:sp>
      <p:sp>
        <p:nvSpPr>
          <p:cNvPr id="4" name="덧셈 기호 3"/>
          <p:cNvSpPr/>
          <p:nvPr/>
        </p:nvSpPr>
        <p:spPr>
          <a:xfrm>
            <a:off x="4629718" y="2852936"/>
            <a:ext cx="863547" cy="936104"/>
          </a:xfrm>
          <a:prstGeom prst="mathPlus">
            <a:avLst>
              <a:gd name="adj1" fmla="val 113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467544" y="1196752"/>
            <a:ext cx="4069497" cy="3562001"/>
            <a:chOff x="467544" y="1465041"/>
            <a:chExt cx="4069497" cy="3562001"/>
          </a:xfrm>
        </p:grpSpPr>
        <p:grpSp>
          <p:nvGrpSpPr>
            <p:cNvPr id="50" name="그룹 49"/>
            <p:cNvGrpSpPr/>
            <p:nvPr/>
          </p:nvGrpSpPr>
          <p:grpSpPr>
            <a:xfrm>
              <a:off x="467544" y="1772816"/>
              <a:ext cx="3565835" cy="3254226"/>
              <a:chOff x="1043608" y="2492896"/>
              <a:chExt cx="3565834" cy="3254226"/>
            </a:xfrm>
          </p:grpSpPr>
          <p:pic>
            <p:nvPicPr>
              <p:cNvPr id="51" name="Picture 2" descr="D:\Research\Documents\Publications\Journal\2012\Core muscle strengthening\Tables and Figures\Pictures\Neutral_Topview_2.bmp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608" y="3717032"/>
                <a:ext cx="2809706" cy="20300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52" name="그룹 51"/>
              <p:cNvGrpSpPr/>
              <p:nvPr/>
            </p:nvGrpSpPr>
            <p:grpSpPr>
              <a:xfrm>
                <a:off x="2301992" y="2492896"/>
                <a:ext cx="2307450" cy="2304135"/>
                <a:chOff x="2301992" y="2492896"/>
                <a:chExt cx="2307450" cy="2304135"/>
              </a:xfrm>
            </p:grpSpPr>
            <p:cxnSp>
              <p:nvCxnSpPr>
                <p:cNvPr id="53" name="직선 화살표 연결선 52"/>
                <p:cNvCxnSpPr/>
                <p:nvPr/>
              </p:nvCxnSpPr>
              <p:spPr>
                <a:xfrm flipV="1">
                  <a:off x="2446685" y="2492896"/>
                  <a:ext cx="0" cy="2160000"/>
                </a:xfrm>
                <a:prstGeom prst="straightConnector1">
                  <a:avLst/>
                </a:prstGeom>
                <a:ln w="25400">
                  <a:solidFill>
                    <a:schemeClr val="accent1">
                      <a:lumMod val="75000"/>
                    </a:schemeClr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직선 화살표 연결선 53"/>
                <p:cNvCxnSpPr/>
                <p:nvPr/>
              </p:nvCxnSpPr>
              <p:spPr>
                <a:xfrm rot="1800000" flipV="1">
                  <a:off x="2989442" y="2637031"/>
                  <a:ext cx="0" cy="2160000"/>
                </a:xfrm>
                <a:prstGeom prst="straightConnector1">
                  <a:avLst/>
                </a:prstGeom>
                <a:ln w="25400">
                  <a:solidFill>
                    <a:schemeClr val="accent1">
                      <a:lumMod val="75000"/>
                    </a:schemeClr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직선 화살표 연결선 54"/>
                <p:cNvCxnSpPr/>
                <p:nvPr/>
              </p:nvCxnSpPr>
              <p:spPr>
                <a:xfrm rot="3600000" flipV="1">
                  <a:off x="3381992" y="3032897"/>
                  <a:ext cx="0" cy="2160000"/>
                </a:xfrm>
                <a:prstGeom prst="straightConnector1">
                  <a:avLst/>
                </a:prstGeom>
                <a:ln w="25400">
                  <a:solidFill>
                    <a:schemeClr val="accent1">
                      <a:lumMod val="75000"/>
                    </a:schemeClr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직선 화살표 연결선 55"/>
                <p:cNvCxnSpPr/>
                <p:nvPr/>
              </p:nvCxnSpPr>
              <p:spPr>
                <a:xfrm rot="5400000" flipV="1">
                  <a:off x="3529442" y="3572339"/>
                  <a:ext cx="0" cy="2160000"/>
                </a:xfrm>
                <a:prstGeom prst="straightConnector1">
                  <a:avLst/>
                </a:prstGeom>
                <a:ln w="25400">
                  <a:solidFill>
                    <a:schemeClr val="accent1">
                      <a:lumMod val="75000"/>
                    </a:schemeClr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7" name="TextBox 56"/>
            <p:cNvSpPr txBox="1"/>
            <p:nvPr/>
          </p:nvSpPr>
          <p:spPr>
            <a:xfrm>
              <a:off x="4033377" y="3778930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 smtClean="0"/>
                <a:t>90 °</a:t>
              </a:r>
              <a:endParaRPr lang="ko-KR" altLang="en-US" sz="1400" b="1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810864" y="1753073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3</a:t>
              </a:r>
              <a:r>
                <a:rPr lang="en-US" altLang="ko-KR" sz="1400" b="1" dirty="0" smtClean="0"/>
                <a:t>0 °</a:t>
              </a:r>
              <a:endParaRPr lang="ko-KR" altLang="en-US" sz="1400" b="1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707245" y="2617169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6</a:t>
              </a:r>
              <a:r>
                <a:rPr lang="en-US" altLang="ko-KR" sz="1400" b="1" dirty="0" smtClean="0"/>
                <a:t>0 °</a:t>
              </a:r>
              <a:endParaRPr lang="ko-KR" altLang="en-US" sz="1400" b="1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723210" y="1465041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 smtClean="0"/>
                <a:t>0 °</a:t>
              </a:r>
              <a:endParaRPr lang="ko-KR" altLang="en-US" sz="1400" b="1" dirty="0"/>
            </a:p>
          </p:txBody>
        </p:sp>
      </p:grpSp>
      <p:sp>
        <p:nvSpPr>
          <p:cNvPr id="3" name="직사각형 2"/>
          <p:cNvSpPr/>
          <p:nvPr/>
        </p:nvSpPr>
        <p:spPr>
          <a:xfrm>
            <a:off x="395536" y="5662989"/>
            <a:ext cx="842493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dirty="0" err="1"/>
              <a:t>축방향</a:t>
            </a:r>
            <a:r>
              <a:rPr lang="ko-KR" altLang="en-US" dirty="0"/>
              <a:t> 회전 </a:t>
            </a:r>
            <a:r>
              <a:rPr lang="en-US" altLang="ko-KR" dirty="0"/>
              <a:t>: 0, 30, 60, 90 </a:t>
            </a:r>
            <a:r>
              <a:rPr lang="en-US" altLang="ko-KR" dirty="0" smtClean="0"/>
              <a:t>(</a:t>
            </a:r>
            <a:r>
              <a:rPr lang="en-US" altLang="ko-KR" dirty="0"/>
              <a:t>30</a:t>
            </a:r>
            <a:r>
              <a:rPr lang="ko-KR" altLang="en-US" dirty="0"/>
              <a:t>도 간격</a:t>
            </a:r>
            <a:r>
              <a:rPr lang="en-US" altLang="ko-KR" dirty="0" smtClean="0"/>
              <a:t>)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dirty="0" err="1"/>
              <a:t>전후방향</a:t>
            </a:r>
            <a:r>
              <a:rPr lang="ko-KR" altLang="en-US" dirty="0"/>
              <a:t> 기울임 </a:t>
            </a:r>
            <a:r>
              <a:rPr lang="en-US" altLang="ko-KR" dirty="0"/>
              <a:t>: -40, -30, -20, -10, 0, 10, 20, 30, 40 </a:t>
            </a:r>
            <a:r>
              <a:rPr lang="en-US" altLang="ko-KR" dirty="0" smtClean="0"/>
              <a:t>(</a:t>
            </a:r>
            <a:r>
              <a:rPr lang="en-US" altLang="ko-KR" dirty="0"/>
              <a:t>10</a:t>
            </a:r>
            <a:r>
              <a:rPr lang="ko-KR" altLang="en-US" dirty="0"/>
              <a:t>도 간격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81200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Methods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28208" y="4869160"/>
            <a:ext cx="3764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요추 운동 분절의 회전 중심의 위치 및 </a:t>
            </a:r>
            <a:r>
              <a:rPr lang="ko-KR" altLang="en-US" dirty="0" err="1"/>
              <a:t>관절력</a:t>
            </a:r>
            <a:r>
              <a:rPr lang="ko-KR" altLang="en-US" dirty="0"/>
              <a:t> 성분의 방향</a:t>
            </a:r>
            <a:endParaRPr lang="en-US" altLang="ko-KR" dirty="0" smtClean="0"/>
          </a:p>
        </p:txBody>
      </p:sp>
      <p:pic>
        <p:nvPicPr>
          <p:cNvPr id="2052" name="Picture 4" descr="D:\Research\Documents\Publications\Journal\2012\Core muscle strengthening\Tables and Figures\Hanmed\Pictures\Wholebody\LumbarSpine1.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715494" cy="4293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타원 12"/>
          <p:cNvSpPr>
            <a:spLocks noChangeAspect="1"/>
          </p:cNvSpPr>
          <p:nvPr/>
        </p:nvSpPr>
        <p:spPr>
          <a:xfrm>
            <a:off x="2025797" y="2672916"/>
            <a:ext cx="673995" cy="14041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화살표 연결선 14"/>
          <p:cNvCxnSpPr>
            <a:stCxn id="13" idx="6"/>
          </p:cNvCxnSpPr>
          <p:nvPr/>
        </p:nvCxnSpPr>
        <p:spPr>
          <a:xfrm flipV="1">
            <a:off x="2699792" y="3209837"/>
            <a:ext cx="2736304" cy="16515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35696" y="579597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요추 모델</a:t>
            </a:r>
            <a:endParaRPr lang="en-US" altLang="ko-KR" dirty="0" smtClean="0"/>
          </a:p>
        </p:txBody>
      </p:sp>
      <p:sp>
        <p:nvSpPr>
          <p:cNvPr id="22" name="TextBox 21"/>
          <p:cNvSpPr txBox="1"/>
          <p:nvPr/>
        </p:nvSpPr>
        <p:spPr>
          <a:xfrm rot="20846591">
            <a:off x="2014431" y="210578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L2</a:t>
            </a:r>
            <a:endParaRPr lang="ko-KR" altLang="en-US" b="1" dirty="0"/>
          </a:p>
        </p:txBody>
      </p:sp>
      <p:sp>
        <p:nvSpPr>
          <p:cNvPr id="23" name="TextBox 22"/>
          <p:cNvSpPr txBox="1"/>
          <p:nvPr/>
        </p:nvSpPr>
        <p:spPr>
          <a:xfrm rot="216245">
            <a:off x="2135809" y="318147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L4</a:t>
            </a:r>
            <a:endParaRPr lang="ko-KR" altLang="en-US" b="1" dirty="0"/>
          </a:p>
        </p:txBody>
      </p:sp>
      <p:sp>
        <p:nvSpPr>
          <p:cNvPr id="24" name="TextBox 23"/>
          <p:cNvSpPr txBox="1"/>
          <p:nvPr/>
        </p:nvSpPr>
        <p:spPr>
          <a:xfrm rot="216245">
            <a:off x="1722823" y="437813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Sa</a:t>
            </a:r>
            <a:endParaRPr lang="ko-KR" altLang="en-US" b="1" dirty="0"/>
          </a:p>
        </p:txBody>
      </p:sp>
      <p:grpSp>
        <p:nvGrpSpPr>
          <p:cNvPr id="17" name="그룹 16"/>
          <p:cNvGrpSpPr/>
          <p:nvPr/>
        </p:nvGrpSpPr>
        <p:grpSpPr>
          <a:xfrm>
            <a:off x="5570980" y="1988840"/>
            <a:ext cx="2768215" cy="2772525"/>
            <a:chOff x="5570980" y="1988840"/>
            <a:chExt cx="2768215" cy="2772525"/>
          </a:xfrm>
        </p:grpSpPr>
        <p:pic>
          <p:nvPicPr>
            <p:cNvPr id="1026" name="Picture 2" descr="D:\Research\Documents\Publications\Journal\2012\Core muscle strengthening\Tables and Figures\Pictures\Halfbody\Figure_Sideview.tiff">
              <a:hlinkClick r:id="rId3" action="ppaction://hlinkpres?slideindex=1&amp;slidetitle=Results –  Joint reaction forces"/>
              <a:hlinkHover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0980" y="2146177"/>
              <a:ext cx="2714859" cy="261518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그룹 5"/>
            <p:cNvGrpSpPr/>
            <p:nvPr/>
          </p:nvGrpSpPr>
          <p:grpSpPr>
            <a:xfrm>
              <a:off x="7206028" y="2300939"/>
              <a:ext cx="735032" cy="753598"/>
              <a:chOff x="4860032" y="2132856"/>
              <a:chExt cx="874018" cy="896094"/>
            </a:xfrm>
          </p:grpSpPr>
          <p:cxnSp>
            <p:nvCxnSpPr>
              <p:cNvPr id="4" name="직선 화살표 연결선 3"/>
              <p:cNvCxnSpPr/>
              <p:nvPr/>
            </p:nvCxnSpPr>
            <p:spPr>
              <a:xfrm>
                <a:off x="4860032" y="2996952"/>
                <a:ext cx="874018" cy="3199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직선 화살표 연결선 6"/>
              <p:cNvCxnSpPr/>
              <p:nvPr/>
            </p:nvCxnSpPr>
            <p:spPr>
              <a:xfrm rot="-5400000">
                <a:off x="4439022" y="2553866"/>
                <a:ext cx="874018" cy="3199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7957415" y="2899236"/>
              <a:ext cx="381780" cy="310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err="1" smtClean="0"/>
                <a:t>Fx</a:t>
              </a:r>
              <a:endParaRPr lang="ko-KR" alt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42048" y="1988840"/>
              <a:ext cx="381780" cy="310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err="1" smtClean="0"/>
                <a:t>Fy</a:t>
              </a:r>
              <a:endParaRPr lang="ko-KR" altLang="en-US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76256" y="313167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err="1" smtClean="0"/>
                <a:t>Fz</a:t>
              </a:r>
              <a:endParaRPr lang="ko-KR" altLang="en-US" b="1" dirty="0"/>
            </a:p>
          </p:txBody>
        </p:sp>
        <p:cxnSp>
          <p:nvCxnSpPr>
            <p:cNvPr id="9" name="직선 화살표 연결선 8"/>
            <p:cNvCxnSpPr/>
            <p:nvPr/>
          </p:nvCxnSpPr>
          <p:spPr>
            <a:xfrm flipH="1">
              <a:off x="7042048" y="3027627"/>
              <a:ext cx="163980" cy="18221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41894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Methods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916832"/>
            <a:ext cx="79208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sz="2000" dirty="0" smtClean="0"/>
              <a:t>척추 </a:t>
            </a:r>
            <a:r>
              <a:rPr lang="ko-KR" altLang="en-US" sz="2000" dirty="0"/>
              <a:t>안정화 운동 중 척추 자세가 완벽하게 유지 되고 있다고 가정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sz="2000" dirty="0" smtClean="0"/>
              <a:t>골반을 </a:t>
            </a:r>
            <a:r>
              <a:rPr lang="ko-KR" altLang="en-US" sz="2000" dirty="0"/>
              <a:t>고정하고 있으므로</a:t>
            </a:r>
            <a:r>
              <a:rPr lang="en-US" altLang="ko-KR" sz="2000" dirty="0"/>
              <a:t>, </a:t>
            </a:r>
            <a:r>
              <a:rPr lang="ko-KR" altLang="en-US" sz="2000" dirty="0"/>
              <a:t>하지 근력의 영향은 무시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ko-KR" sz="2000" dirty="0" err="1" smtClean="0"/>
              <a:t>AnyBody</a:t>
            </a:r>
            <a:r>
              <a:rPr lang="en-US" altLang="ko-KR" sz="2000" dirty="0" smtClean="0"/>
              <a:t> </a:t>
            </a:r>
            <a:r>
              <a:rPr lang="ko-KR" altLang="en-US" sz="2000" dirty="0"/>
              <a:t>프로그램을 이용한 역동역학 </a:t>
            </a:r>
            <a:r>
              <a:rPr lang="ko-KR" altLang="en-US" sz="2000" dirty="0" smtClean="0"/>
              <a:t>해석</a:t>
            </a:r>
            <a:endParaRPr lang="ko-KR" altLang="en-US" sz="20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sz="2000" dirty="0" smtClean="0"/>
              <a:t>복합 </a:t>
            </a:r>
            <a:r>
              <a:rPr lang="ko-KR" altLang="en-US" sz="2000" dirty="0"/>
              <a:t>목적함수 </a:t>
            </a:r>
            <a:r>
              <a:rPr lang="en-US" altLang="ko-KR" sz="2000" dirty="0"/>
              <a:t>(Min/Max and Quadratic muscle recruitment criterion)</a:t>
            </a:r>
            <a:r>
              <a:rPr lang="ko-KR" altLang="en-US" sz="2000" dirty="0"/>
              <a:t>를 이용한 최적화 기법을 통하여 근력 및 </a:t>
            </a:r>
            <a:r>
              <a:rPr lang="ko-KR" altLang="en-US" sz="2000" dirty="0" err="1" smtClean="0"/>
              <a:t>관절력을</a:t>
            </a:r>
            <a:r>
              <a:rPr lang="ko-KR" altLang="en-US" sz="2000" dirty="0" smtClean="0"/>
              <a:t> 예측하였다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26876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0070C0"/>
                </a:solidFill>
              </a:rPr>
              <a:t>해</a:t>
            </a:r>
            <a:r>
              <a:rPr lang="ko-KR" altLang="en-US" sz="2400" b="1" dirty="0">
                <a:solidFill>
                  <a:srgbClr val="0070C0"/>
                </a:solidFill>
              </a:rPr>
              <a:t>석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조건</a:t>
            </a:r>
            <a:endParaRPr lang="en-US" altLang="ko-KR" sz="24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890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8342</TotalTime>
  <Words>1189</Words>
  <Application>Microsoft Office PowerPoint</Application>
  <PresentationFormat>화면 슬라이드 쇼(4:3)</PresentationFormat>
  <Paragraphs>265</Paragraphs>
  <Slides>25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6" baseType="lpstr">
      <vt:lpstr>Office Theme</vt:lpstr>
      <vt:lpstr>3D Newton 기구를 이용한 척추 안정화 운동시 척추 근력과 관절력의 변화 분석 : 시뮬레이션 연구</vt:lpstr>
      <vt:lpstr>Introduction</vt:lpstr>
      <vt:lpstr>Introduction</vt:lpstr>
      <vt:lpstr>Methods</vt:lpstr>
      <vt:lpstr>Method</vt:lpstr>
      <vt:lpstr>Methods</vt:lpstr>
      <vt:lpstr>Methods</vt:lpstr>
      <vt:lpstr>Methods</vt:lpstr>
      <vt:lpstr>Methods</vt:lpstr>
      <vt:lpstr>Methods</vt:lpstr>
      <vt:lpstr>Methods</vt:lpstr>
      <vt:lpstr>Methods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Discussion</vt:lpstr>
      <vt:lpstr>Discussion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user</cp:lastModifiedBy>
  <cp:revision>682</cp:revision>
  <dcterms:created xsi:type="dcterms:W3CDTF">2011-11-10T23:29:19Z</dcterms:created>
  <dcterms:modified xsi:type="dcterms:W3CDTF">2014-06-03T12:25:35Z</dcterms:modified>
</cp:coreProperties>
</file>