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67" r:id="rId3"/>
    <p:sldId id="368" r:id="rId4"/>
    <p:sldId id="344" r:id="rId5"/>
    <p:sldId id="373" r:id="rId6"/>
    <p:sldId id="375" r:id="rId7"/>
  </p:sldIdLst>
  <p:sldSz cx="9144000" cy="6858000" type="screen4x3"/>
  <p:notesSz cx="9144000" cy="6858000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125" autoAdjust="0"/>
  </p:normalViewPr>
  <p:slideViewPr>
    <p:cSldViewPr>
      <p:cViewPr>
        <p:scale>
          <a:sx n="100" d="100"/>
          <a:sy n="100" d="100"/>
        </p:scale>
        <p:origin x="-57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D4806-C211-4D31-BFE8-A6B55A2DE373}" type="datetimeFigureOut">
              <a:rPr lang="ko-KR" altLang="en-US" smtClean="0"/>
              <a:pPr/>
              <a:t>2012-09-22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461D1-439C-4097-A163-90E0839465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82421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4AFB0C-8FF8-40A0-8763-DB8442A71E77}" type="datetimeFigureOut">
              <a:rPr lang="ko-KR" altLang="en-US"/>
              <a:pPr>
                <a:defRPr/>
              </a:pPr>
              <a:t>2012-09-22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6FB80D-8306-49C7-B994-6DF3B74CF23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223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blu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6" y="-4763"/>
            <a:ext cx="9163051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3"/>
          <p:cNvSpPr>
            <a:spLocks noChangeArrowheads="1"/>
          </p:cNvSpPr>
          <p:nvPr userDrawn="1"/>
        </p:nvSpPr>
        <p:spPr bwMode="auto">
          <a:xfrm>
            <a:off x="0" y="3933827"/>
            <a:ext cx="9144000" cy="752475"/>
          </a:xfrm>
          <a:prstGeom prst="rect">
            <a:avLst/>
          </a:prstGeom>
          <a:solidFill>
            <a:srgbClr val="5A66DA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ChangeArrowheads="1"/>
          </p:cNvSpPr>
          <p:nvPr userDrawn="1"/>
        </p:nvSpPr>
        <p:spPr bwMode="auto">
          <a:xfrm>
            <a:off x="0" y="4652965"/>
            <a:ext cx="9153525" cy="712787"/>
          </a:xfrm>
          <a:prstGeom prst="rect">
            <a:avLst/>
          </a:prstGeom>
          <a:solidFill>
            <a:srgbClr val="939BE7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ChangeArrowheads="1"/>
          </p:cNvSpPr>
          <p:nvPr userDrawn="1"/>
        </p:nvSpPr>
        <p:spPr bwMode="auto">
          <a:xfrm>
            <a:off x="0" y="5364163"/>
            <a:ext cx="9153525" cy="512762"/>
          </a:xfrm>
          <a:prstGeom prst="rect">
            <a:avLst/>
          </a:prstGeom>
          <a:solidFill>
            <a:srgbClr val="C4C8F2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Rectangle 46"/>
          <p:cNvSpPr>
            <a:spLocks noChangeArrowheads="1"/>
          </p:cNvSpPr>
          <p:nvPr userDrawn="1"/>
        </p:nvSpPr>
        <p:spPr bwMode="auto">
          <a:xfrm>
            <a:off x="0" y="5876927"/>
            <a:ext cx="9153525" cy="9810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Rectangle 47" descr="넓은 상향 대각선"/>
          <p:cNvSpPr>
            <a:spLocks noChangeArrowheads="1"/>
          </p:cNvSpPr>
          <p:nvPr userDrawn="1"/>
        </p:nvSpPr>
        <p:spPr bwMode="auto">
          <a:xfrm>
            <a:off x="-7937" y="2420938"/>
            <a:ext cx="9144001" cy="647700"/>
          </a:xfrm>
          <a:prstGeom prst="rect">
            <a:avLst/>
          </a:prstGeom>
          <a:pattFill prst="wdUpDiag">
            <a:fgClr>
              <a:srgbClr val="0066FF">
                <a:alpha val="50195"/>
              </a:srgbClr>
            </a:fgClr>
            <a:bgClr>
              <a:srgbClr val="003399">
                <a:alpha val="50195"/>
              </a:srgbClr>
            </a:bgClr>
          </a:patt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48"/>
          <p:cNvSpPr>
            <a:spLocks noChangeArrowheads="1"/>
          </p:cNvSpPr>
          <p:nvPr userDrawn="1"/>
        </p:nvSpPr>
        <p:spPr bwMode="auto">
          <a:xfrm>
            <a:off x="-9525" y="2420938"/>
            <a:ext cx="9153525" cy="6477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49"/>
          <p:cNvSpPr>
            <a:spLocks noChangeArrowheads="1"/>
          </p:cNvSpPr>
          <p:nvPr userDrawn="1"/>
        </p:nvSpPr>
        <p:spPr bwMode="auto">
          <a:xfrm flipV="1">
            <a:off x="0" y="5229227"/>
            <a:ext cx="9144000" cy="144463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Rectangle 50"/>
          <p:cNvSpPr>
            <a:spLocks noChangeArrowheads="1"/>
          </p:cNvSpPr>
          <p:nvPr userDrawn="1"/>
        </p:nvSpPr>
        <p:spPr bwMode="auto">
          <a:xfrm flipV="1">
            <a:off x="0" y="2852740"/>
            <a:ext cx="9144000" cy="215900"/>
          </a:xfrm>
          <a:prstGeom prst="rect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Rectangle 51"/>
          <p:cNvSpPr>
            <a:spLocks noChangeArrowheads="1"/>
          </p:cNvSpPr>
          <p:nvPr userDrawn="1"/>
        </p:nvSpPr>
        <p:spPr bwMode="auto">
          <a:xfrm flipV="1">
            <a:off x="0" y="2276477"/>
            <a:ext cx="9144000" cy="144463"/>
          </a:xfrm>
          <a:prstGeom prst="rect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Rectangle 52"/>
          <p:cNvSpPr>
            <a:spLocks noChangeArrowheads="1"/>
          </p:cNvSpPr>
          <p:nvPr userDrawn="1"/>
        </p:nvSpPr>
        <p:spPr bwMode="auto">
          <a:xfrm flipV="1">
            <a:off x="0" y="4437064"/>
            <a:ext cx="9144000" cy="215900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5" name="Rectangle 53"/>
          <p:cNvSpPr>
            <a:spLocks noChangeArrowheads="1"/>
          </p:cNvSpPr>
          <p:nvPr userDrawn="1"/>
        </p:nvSpPr>
        <p:spPr bwMode="auto">
          <a:xfrm flipV="1">
            <a:off x="0" y="5734052"/>
            <a:ext cx="9144000" cy="144463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Rectangle 54"/>
          <p:cNvSpPr>
            <a:spLocks noChangeArrowheads="1"/>
          </p:cNvSpPr>
          <p:nvPr userDrawn="1"/>
        </p:nvSpPr>
        <p:spPr bwMode="auto">
          <a:xfrm flipV="1">
            <a:off x="0" y="3500440"/>
            <a:ext cx="9144000" cy="360362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7" name="Rectangle 55"/>
          <p:cNvSpPr>
            <a:spLocks noChangeArrowheads="1"/>
          </p:cNvSpPr>
          <p:nvPr userDrawn="1"/>
        </p:nvSpPr>
        <p:spPr bwMode="auto">
          <a:xfrm rot="10800000" flipV="1">
            <a:off x="0" y="3068638"/>
            <a:ext cx="9144000" cy="360362"/>
          </a:xfrm>
          <a:prstGeom prst="rect">
            <a:avLst/>
          </a:prstGeom>
          <a:gradFill rotWithShape="1">
            <a:gsLst>
              <a:gs pos="0">
                <a:srgbClr val="000000">
                  <a:alpha val="29999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8" name="Rectangle 56"/>
          <p:cNvSpPr>
            <a:spLocks noChangeArrowheads="1"/>
          </p:cNvSpPr>
          <p:nvPr userDrawn="1"/>
        </p:nvSpPr>
        <p:spPr bwMode="auto">
          <a:xfrm flipV="1">
            <a:off x="-7937" y="3870325"/>
            <a:ext cx="9144001" cy="71438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9" name="Rectangle 57"/>
          <p:cNvSpPr>
            <a:spLocks noChangeArrowheads="1"/>
          </p:cNvSpPr>
          <p:nvPr userDrawn="1"/>
        </p:nvSpPr>
        <p:spPr bwMode="auto">
          <a:xfrm flipV="1">
            <a:off x="0" y="2420940"/>
            <a:ext cx="9144000" cy="71437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pic>
        <p:nvPicPr>
          <p:cNvPr id="20" name="Picture 62" descr="Charite-mod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2741" y="3068640"/>
            <a:ext cx="8096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3" descr="Kne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5341" y="3068640"/>
            <a:ext cx="8096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5" descr="spin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4277" y="3068638"/>
            <a:ext cx="81756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6" descr="TKR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0052" y="3068638"/>
            <a:ext cx="81756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50"/>
          <p:cNvSpPr txBox="1"/>
          <p:nvPr userDrawn="1"/>
        </p:nvSpPr>
        <p:spPr>
          <a:xfrm>
            <a:off x="1220789" y="4768852"/>
            <a:ext cx="67357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56656"/>
            <a:ext cx="6400800" cy="5350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Click to edit Master subtitle style</a:t>
            </a:r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81276"/>
            <a:ext cx="7776864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74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C3A55B-5563-439D-9A4E-C865AF37F0C3}" type="datetimeFigureOut">
              <a:rPr lang="ko-KR" altLang="en-US"/>
              <a:pPr>
                <a:defRPr/>
              </a:pPr>
              <a:t>2012-09-22</a:t>
            </a:fld>
            <a:endParaRPr lang="ko-KR" alt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74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674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F8678A-5608-4A5E-ACFD-BECCF74775B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331098-23B4-4318-A2F6-D37E870EC2DD}" type="datetimeFigureOut">
              <a:rPr lang="ko-KR" altLang="en-US"/>
              <a:pPr>
                <a:defRPr/>
              </a:pPr>
              <a:t>2012-09-22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580602-7510-4535-8DBE-1D95FA39A1A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933497-B946-4C33-A4A2-49616CF4A93F}" type="datetimeFigureOut">
              <a:rPr lang="ko-KR" altLang="en-US"/>
              <a:pPr>
                <a:defRPr/>
              </a:pPr>
              <a:t>2012-09-22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12C658-DBB9-48D2-9018-8634FC0C24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8B3883-B601-463B-94BE-A713637A56A0}" type="datetimeFigureOut">
              <a:rPr lang="ko-KR" altLang="en-US"/>
              <a:pPr>
                <a:defRPr/>
              </a:pPr>
              <a:t>2012-09-22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292BF05-6B42-4389-8FA3-71B67DD29C9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187CB7-E418-4E56-B125-D3C9DFC8B1BF}" type="datetimeFigureOut">
              <a:rPr lang="ko-KR" altLang="en-US"/>
              <a:pPr>
                <a:defRPr/>
              </a:pPr>
              <a:t>2012-09-22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BAC98F-D0DA-4BD1-B743-B90BF87B59F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887EAC-3630-4B55-9525-9174246E9AFE}" type="datetimeFigureOut">
              <a:rPr lang="ko-KR" altLang="en-US"/>
              <a:pPr>
                <a:defRPr/>
              </a:pPr>
              <a:t>2012-09-22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C25863-231C-4FDB-9348-BD3EA47F7AD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E23FFB-3B64-4B3B-A808-11D321AEA9CD}" type="datetimeFigureOut">
              <a:rPr lang="ko-KR" altLang="en-US"/>
              <a:pPr>
                <a:defRPr/>
              </a:pPr>
              <a:t>2012-09-22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960A7EA-3553-49E9-8092-4F219808A0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A26478-0FCA-44D5-8662-37610AC7137D}" type="datetimeFigureOut">
              <a:rPr lang="ko-KR" altLang="en-US"/>
              <a:pPr>
                <a:defRPr/>
              </a:pPr>
              <a:t>2012-09-22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D34494-FBB2-4FB5-9CC7-2143E3A0E9B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DA95EF-E363-4C2F-8100-DB3DA86EA9D0}" type="datetimeFigureOut">
              <a:rPr lang="ko-KR" altLang="en-US"/>
              <a:pPr>
                <a:defRPr/>
              </a:pPr>
              <a:t>2012-09-22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89BD12-4C8B-4C91-99AD-5B9278D2330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A79EC4-53C2-47F3-AD8A-FBB66DEC21E6}" type="datetimeFigureOut">
              <a:rPr lang="ko-KR" altLang="en-US"/>
              <a:pPr>
                <a:defRPr/>
              </a:pPr>
              <a:t>2012-09-22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2777FE-1E17-432C-A90F-04349EB1C3C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84557E-FB8A-4A89-844C-C8B8EFB3D23E}" type="datetimeFigureOut">
              <a:rPr lang="ko-KR" altLang="en-US"/>
              <a:pPr>
                <a:defRPr/>
              </a:pPr>
              <a:t>2012-09-22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A60818-ECD1-4754-8C1D-D51580AE1F7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art-com.co.kr/online/ppt_gallery_1.ht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lu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9526" y="0"/>
            <a:ext cx="9163051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908052"/>
            <a:ext cx="9144000" cy="144463"/>
          </a:xfrm>
          <a:prstGeom prst="rect">
            <a:avLst/>
          </a:prstGeom>
          <a:solidFill>
            <a:srgbClr val="5A66DA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0" y="1052515"/>
            <a:ext cx="9153525" cy="73025"/>
          </a:xfrm>
          <a:prstGeom prst="rect">
            <a:avLst/>
          </a:prstGeom>
          <a:solidFill>
            <a:srgbClr val="939BE7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1125540"/>
            <a:ext cx="9144000" cy="539908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4098927" y="6516531"/>
            <a:ext cx="9826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0" sz="1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B909597-495B-43C6-A184-C4B4019AA3C4}" type="slidenum">
              <a:rPr lang="en-US" altLang="ko-KR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 flipV="1">
            <a:off x="0" y="692152"/>
            <a:ext cx="9144000" cy="215900"/>
          </a:xfrm>
          <a:prstGeom prst="rect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 flipV="1">
            <a:off x="0" y="908052"/>
            <a:ext cx="9144000" cy="144463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 flipV="1">
            <a:off x="-17461" y="1052515"/>
            <a:ext cx="9144001" cy="73025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 flipV="1">
            <a:off x="0" y="6381750"/>
            <a:ext cx="9153525" cy="152400"/>
          </a:xfrm>
          <a:prstGeom prst="rect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>
            <a:hlinkClick r:id="rId14"/>
          </p:cNvPr>
          <p:cNvSpPr>
            <a:spLocks noChangeArrowheads="1"/>
          </p:cNvSpPr>
          <p:nvPr userDrawn="1"/>
        </p:nvSpPr>
        <p:spPr bwMode="auto">
          <a:xfrm>
            <a:off x="6659563" y="6515101"/>
            <a:ext cx="2474912" cy="330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bg1"/>
                </a:solidFill>
                <a:latin typeface="Times New Roman" pitchFamily="18" charset="0"/>
                <a:ea typeface="굴림" charset="-127"/>
                <a:cs typeface="+mn-cs"/>
              </a:rPr>
              <a:t>http://www.khu.ac.kr/~vbeslab</a:t>
            </a:r>
          </a:p>
        </p:txBody>
      </p:sp>
      <p:sp>
        <p:nvSpPr>
          <p:cNvPr id="17" name="Text Box 12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85724" y="6524627"/>
            <a:ext cx="276389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1pPr>
            <a:lvl2pPr marL="742950" indent="-285750" eaLnBrk="0" hangingPunct="0"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2pPr>
            <a:lvl3pPr marL="1143000" indent="-228600" eaLnBrk="0" hangingPunct="0"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3pPr>
            <a:lvl4pPr marL="1600200" indent="-228600" eaLnBrk="0" hangingPunct="0"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4pPr>
            <a:lvl5pPr marL="2057400" indent="-228600" eaLnBrk="0" hangingPunct="0"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aseline="0" dirty="0">
                <a:solidFill>
                  <a:schemeClr val="bg1"/>
                </a:solidFill>
                <a:latin typeface="굴림" charset="-127"/>
                <a:ea typeface="굴림" charset="-127"/>
                <a:cs typeface="+mn-cs"/>
              </a:rPr>
              <a:t>Kyung </a:t>
            </a:r>
            <a:r>
              <a:rPr lang="en-US" altLang="ko-KR" sz="1200" baseline="0" dirty="0" err="1">
                <a:solidFill>
                  <a:schemeClr val="bg1"/>
                </a:solidFill>
                <a:latin typeface="굴림" charset="-127"/>
                <a:ea typeface="굴림" charset="-127"/>
                <a:cs typeface="+mn-cs"/>
              </a:rPr>
              <a:t>Hee</a:t>
            </a:r>
            <a:r>
              <a:rPr lang="en-US" altLang="ko-KR" sz="1200" baseline="0" dirty="0">
                <a:solidFill>
                  <a:schemeClr val="bg1"/>
                </a:solidFill>
                <a:latin typeface="굴림" charset="-127"/>
                <a:ea typeface="굴림" charset="-127"/>
                <a:cs typeface="+mn-cs"/>
              </a:rPr>
              <a:t> Univ. </a:t>
            </a:r>
            <a:r>
              <a:rPr lang="en-US" altLang="ko-KR" sz="1200" baseline="0" dirty="0" err="1">
                <a:solidFill>
                  <a:schemeClr val="bg1"/>
                </a:solidFill>
                <a:latin typeface="굴림" charset="-127"/>
                <a:ea typeface="굴림" charset="-127"/>
                <a:cs typeface="+mn-cs"/>
              </a:rPr>
              <a:t>BioMechanics</a:t>
            </a:r>
            <a:r>
              <a:rPr lang="en-US" altLang="ko-KR" sz="1200" baseline="0" dirty="0">
                <a:solidFill>
                  <a:schemeClr val="bg1"/>
                </a:solidFill>
                <a:latin typeface="굴림" charset="-127"/>
                <a:ea typeface="굴림" charset="-127"/>
                <a:cs typeface="+mn-cs"/>
              </a:rPr>
              <a:t> Lab.</a:t>
            </a:r>
          </a:p>
        </p:txBody>
      </p:sp>
      <p:sp>
        <p:nvSpPr>
          <p:cNvPr id="103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  <a:endParaRPr lang="ko-KR" altLang="en-US" smtClean="0"/>
          </a:p>
        </p:txBody>
      </p:sp>
      <p:sp>
        <p:nvSpPr>
          <p:cNvPr id="103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8415"/>
            <a:ext cx="8229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휴먼모음T" pitchFamily="18" charset="-127"/>
          <a:ea typeface="휴먼모음T" pitchFamily="18" charset="-127"/>
          <a:cs typeface="휴먼모음T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hyperlink" Target="file:///D:\Research\Documents\Publications\Journal\2012\Core%20muscle%20strengthening\Tables%20and%20Figures\Researchreport_CMS_20120917_hanks_2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908052"/>
            <a:ext cx="8856983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4000" dirty="0" smtClean="0">
                <a:cs typeface="+mj-cs"/>
              </a:rPr>
              <a:t>Evaluation of exercise effect of 3-D Newton and Centaur</a:t>
            </a:r>
            <a:endParaRPr lang="ko-KR" altLang="en-US" sz="4000" dirty="0"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4005064"/>
            <a:ext cx="6400800" cy="535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/>
              <a:t>2012.09.21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Methods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1196754"/>
            <a:ext cx="403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Exercise using 3D Newton</a:t>
            </a:r>
            <a:endParaRPr lang="ko-KR" altLang="en-US" sz="2400" b="1" dirty="0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1691682" y="5880695"/>
            <a:ext cx="6357937" cy="428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1-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기울기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 10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도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,20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도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, 30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도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, 40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도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,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 회전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360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도에서의 신체 근육의 부하량 요소 계산</a:t>
            </a:r>
            <a:endParaRPr lang="en-US" altLang="ko-KR" sz="1200" b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4099" name="Picture 3" descr="D:\Research\KHUrelated\Research\Hanmed - 3D Newton\3DNewton0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8419"/>
            <a:ext cx="3804691" cy="388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Research\KHUrelated\Research\Hanmed - 3D Newton\3DNewton0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355" y="1772816"/>
            <a:ext cx="38735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68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Methods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1196754"/>
            <a:ext cx="403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Exercise using 3D Newton</a:t>
            </a:r>
            <a:endParaRPr lang="ko-KR" altLang="en-US" sz="2400" b="1" dirty="0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2102498" y="5589242"/>
            <a:ext cx="4629745" cy="428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1-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기울기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 10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도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,20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도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, 30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도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, 40</a:t>
            </a:r>
            <a:r>
              <a:rPr lang="ko-KR" alt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도 신체 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근육의 부하량 요소 계산</a:t>
            </a:r>
            <a:endParaRPr lang="en-US" altLang="ko-KR" sz="1200" b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5122" name="Picture 2" descr="D:\Research\KHUrelated\Research\Hanmed - 3D Newton\3DNewton04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0359"/>
            <a:ext cx="2520280" cy="35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Research\KHUrelated\Research\Hanmed - 3D Newton\3DNewton03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8" y="2636913"/>
            <a:ext cx="2519164" cy="23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44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Methods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43059" y="566124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Front view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94248" y="558069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Side view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1124746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err="1" smtClean="0"/>
              <a:t>AnyBody</a:t>
            </a:r>
            <a:r>
              <a:rPr lang="en-US" altLang="ko-KR" sz="2400" b="1" dirty="0" smtClean="0"/>
              <a:t> Model</a:t>
            </a:r>
            <a:endParaRPr lang="ko-KR" altLang="en-US" sz="2400" b="1" dirty="0"/>
          </a:p>
        </p:txBody>
      </p:sp>
      <p:pic>
        <p:nvPicPr>
          <p:cNvPr id="5" name="Picture 3" descr="D:\Research\Documents\Publications\Journal\2012\Core muscle strengthening\Pictures\Figure1-1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626421"/>
            <a:ext cx="2327883" cy="389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Research\Documents\Publications\Journal\2012\Core muscle strengthening\Pictures\Figure1-2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5662" y="1658419"/>
            <a:ext cx="1589292" cy="385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2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Method</a:t>
            </a:r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467544" y="1772816"/>
            <a:ext cx="3565835" cy="3254226"/>
            <a:chOff x="1043608" y="2492896"/>
            <a:chExt cx="3565834" cy="3254226"/>
          </a:xfrm>
        </p:grpSpPr>
        <p:pic>
          <p:nvPicPr>
            <p:cNvPr id="3" name="Picture 2" descr="D:\Research\Documents\Publications\Journal\2012\Core muscle strengthening\Tables and Figures\Pictures\Neutral_Topview_2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3717032"/>
              <a:ext cx="2809706" cy="2030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그룹 5"/>
            <p:cNvGrpSpPr/>
            <p:nvPr/>
          </p:nvGrpSpPr>
          <p:grpSpPr>
            <a:xfrm>
              <a:off x="2301992" y="2492896"/>
              <a:ext cx="2307450" cy="2304135"/>
              <a:chOff x="2301992" y="2492896"/>
              <a:chExt cx="2307450" cy="2304135"/>
            </a:xfrm>
          </p:grpSpPr>
          <p:cxnSp>
            <p:nvCxnSpPr>
              <p:cNvPr id="5" name="직선 화살표 연결선 4"/>
              <p:cNvCxnSpPr/>
              <p:nvPr/>
            </p:nvCxnSpPr>
            <p:spPr>
              <a:xfrm flipV="1">
                <a:off x="2446685" y="2492896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화살표 연결선 11"/>
              <p:cNvCxnSpPr/>
              <p:nvPr/>
            </p:nvCxnSpPr>
            <p:spPr>
              <a:xfrm rot="1800000" flipV="1">
                <a:off x="2989442" y="2637031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화살표 연결선 12"/>
              <p:cNvCxnSpPr/>
              <p:nvPr/>
            </p:nvCxnSpPr>
            <p:spPr>
              <a:xfrm rot="3600000" flipV="1">
                <a:off x="3381992" y="3032897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화살표 연결선 13"/>
              <p:cNvCxnSpPr/>
              <p:nvPr/>
            </p:nvCxnSpPr>
            <p:spPr>
              <a:xfrm rot="5400000" flipV="1">
                <a:off x="3529442" y="3572339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/>
          <p:cNvSpPr txBox="1"/>
          <p:nvPr/>
        </p:nvSpPr>
        <p:spPr>
          <a:xfrm>
            <a:off x="4033377" y="377893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90 °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810864" y="1753073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3</a:t>
            </a:r>
            <a:r>
              <a:rPr lang="en-US" altLang="ko-KR" sz="1400" b="1" dirty="0" smtClean="0"/>
              <a:t>0 °</a:t>
            </a:r>
            <a:endParaRPr lang="ko-KR" alt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07245" y="2617169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6</a:t>
            </a:r>
            <a:r>
              <a:rPr lang="en-US" altLang="ko-KR" sz="1400" b="1" dirty="0" smtClean="0"/>
              <a:t>0 °</a:t>
            </a:r>
            <a:endParaRPr lang="ko-KR" alt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723210" y="1465041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0 °</a:t>
            </a:r>
            <a:endParaRPr lang="ko-KR" alt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2952" y="5157192"/>
            <a:ext cx="317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Transverse rotation (TR) 90D</a:t>
            </a:r>
            <a:endParaRPr lang="ko-KR" altLang="en-US" dirty="0"/>
          </a:p>
        </p:txBody>
      </p:sp>
      <p:pic>
        <p:nvPicPr>
          <p:cNvPr id="16" name="Picture 2" descr="D:\Research\Documents\Publications\Journal\2012\Core muscle strengthening\Tables and Figures\Pictures\Neutral_Sideview_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2452" y="2050056"/>
            <a:ext cx="836167" cy="390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/>
          <p:cNvGrpSpPr/>
          <p:nvPr/>
        </p:nvGrpSpPr>
        <p:grpSpPr>
          <a:xfrm>
            <a:off x="6340352" y="1772818"/>
            <a:ext cx="1394359" cy="2429425"/>
            <a:chOff x="3373733" y="1772816"/>
            <a:chExt cx="1394359" cy="2429425"/>
          </a:xfrm>
        </p:grpSpPr>
        <p:cxnSp>
          <p:nvCxnSpPr>
            <p:cNvPr id="22" name="직선 화살표 연결선 21"/>
            <p:cNvCxnSpPr/>
            <p:nvPr/>
          </p:nvCxnSpPr>
          <p:spPr>
            <a:xfrm flipV="1">
              <a:off x="4065427" y="1772816"/>
              <a:ext cx="0" cy="216000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 rot="1800000" flipV="1">
              <a:off x="4608184" y="1916951"/>
              <a:ext cx="0" cy="216000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/>
            <p:nvPr/>
          </p:nvCxnSpPr>
          <p:spPr>
            <a:xfrm rot="1200000" flipV="1">
              <a:off x="4443264" y="1854700"/>
              <a:ext cx="0" cy="216000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/>
            <p:cNvCxnSpPr/>
            <p:nvPr/>
          </p:nvCxnSpPr>
          <p:spPr>
            <a:xfrm rot="600000" flipV="1">
              <a:off x="4255485" y="1789463"/>
              <a:ext cx="0" cy="216000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/>
            <p:nvPr/>
          </p:nvCxnSpPr>
          <p:spPr>
            <a:xfrm rot="2400000" flipV="1">
              <a:off x="4768092" y="2041498"/>
              <a:ext cx="0" cy="216000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/>
            <p:cNvCxnSpPr/>
            <p:nvPr/>
          </p:nvCxnSpPr>
          <p:spPr>
            <a:xfrm rot="-1800000" flipV="1">
              <a:off x="3527824" y="1917694"/>
              <a:ext cx="0" cy="216000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/>
            <p:cNvCxnSpPr/>
            <p:nvPr/>
          </p:nvCxnSpPr>
          <p:spPr>
            <a:xfrm rot="-1200000" flipV="1">
              <a:off x="3717246" y="1855443"/>
              <a:ext cx="0" cy="216000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화살표 연결선 28"/>
            <p:cNvCxnSpPr/>
            <p:nvPr/>
          </p:nvCxnSpPr>
          <p:spPr>
            <a:xfrm rot="-600000" flipV="1">
              <a:off x="3895445" y="1790206"/>
              <a:ext cx="0" cy="216000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/>
            <p:nvPr/>
          </p:nvCxnSpPr>
          <p:spPr>
            <a:xfrm rot="-2400000" flipV="1">
              <a:off x="3373733" y="2042241"/>
              <a:ext cx="0" cy="216000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8402713" y="2041105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- 40 °</a:t>
            </a:r>
            <a:endParaRPr lang="ko-KR" alt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220072" y="2041105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40 °</a:t>
            </a:r>
            <a:endParaRPr lang="ko-KR" alt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890545" y="1465041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0 °</a:t>
            </a:r>
            <a:endParaRPr lang="ko-KR" alt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660582" y="162880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20 °</a:t>
            </a:r>
            <a:endParaRPr lang="ko-KR" alt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026449" y="1628802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- 20 °</a:t>
            </a:r>
            <a:endParaRPr lang="ko-KR" altLang="en-US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652745" y="6011996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Sagittal rotation -40D to 40D</a:t>
            </a:r>
            <a:endParaRPr lang="ko-KR" altLang="en-US" dirty="0"/>
          </a:p>
        </p:txBody>
      </p:sp>
      <p:sp>
        <p:nvSpPr>
          <p:cNvPr id="4" name="덧셈 기호 3"/>
          <p:cNvSpPr/>
          <p:nvPr/>
        </p:nvSpPr>
        <p:spPr>
          <a:xfrm>
            <a:off x="4572000" y="3122243"/>
            <a:ext cx="1022402" cy="936104"/>
          </a:xfrm>
          <a:prstGeom prst="mathPlus">
            <a:avLst>
              <a:gd name="adj1" fmla="val 113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837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Method</a:t>
            </a:r>
            <a:endParaRPr lang="ko-KR" altLang="en-US" dirty="0"/>
          </a:p>
        </p:txBody>
      </p:sp>
      <p:grpSp>
        <p:nvGrpSpPr>
          <p:cNvPr id="3" name="그룹 2"/>
          <p:cNvGrpSpPr>
            <a:grpSpLocks noChangeAspect="1"/>
          </p:cNvGrpSpPr>
          <p:nvPr/>
        </p:nvGrpSpPr>
        <p:grpSpPr>
          <a:xfrm>
            <a:off x="2974502" y="1268760"/>
            <a:ext cx="3541714" cy="3418155"/>
            <a:chOff x="2699792" y="1801753"/>
            <a:chExt cx="4211409" cy="4064486"/>
          </a:xfrm>
        </p:grpSpPr>
        <p:pic>
          <p:nvPicPr>
            <p:cNvPr id="1026" name="Picture 2" descr="D:\Research\Documents\Publications\Journal\2012\Core muscle strengthening\Tables and Figures\Pictures\Halfbody\Figure_Sideview.tiff">
              <a:hlinkClick r:id="rId2" action="ppaction://hlinkpres?slideindex=1&amp;slidetitle=Results –  Joint reaction forces"/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988840"/>
              <a:ext cx="3228206" cy="3109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그룹 5"/>
            <p:cNvGrpSpPr/>
            <p:nvPr/>
          </p:nvGrpSpPr>
          <p:grpSpPr>
            <a:xfrm>
              <a:off x="4860032" y="2172866"/>
              <a:ext cx="874018" cy="896094"/>
              <a:chOff x="4860032" y="2132856"/>
              <a:chExt cx="874018" cy="896094"/>
            </a:xfrm>
          </p:grpSpPr>
          <p:cxnSp>
            <p:nvCxnSpPr>
              <p:cNvPr id="4" name="직선 화살표 연결선 3"/>
              <p:cNvCxnSpPr/>
              <p:nvPr/>
            </p:nvCxnSpPr>
            <p:spPr>
              <a:xfrm>
                <a:off x="4860032" y="2996952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직선 화살표 연결선 6"/>
              <p:cNvCxnSpPr/>
              <p:nvPr/>
            </p:nvCxnSpPr>
            <p:spPr>
              <a:xfrm rot="-5400000">
                <a:off x="4439022" y="2553866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5753497" y="2884294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 smtClean="0"/>
                <a:t>Fx</a:t>
              </a:r>
              <a:endParaRPr lang="ko-KR" alt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65045" y="1801753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 smtClean="0"/>
                <a:t>Fy</a:t>
              </a:r>
              <a:endParaRPr lang="ko-KR" alt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99792" y="5219908"/>
              <a:ext cx="42114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Components of joint </a:t>
              </a:r>
              <a:r>
                <a:rPr lang="en-US" altLang="ko-KR" dirty="0"/>
                <a:t>reaction </a:t>
              </a:r>
              <a:r>
                <a:rPr lang="en-US" altLang="ko-KR" dirty="0" smtClean="0"/>
                <a:t>force</a:t>
              </a:r>
            </a:p>
            <a:p>
              <a:r>
                <a:rPr lang="en-US" altLang="ko-KR" dirty="0" err="1"/>
                <a:t>Fz</a:t>
              </a:r>
              <a:r>
                <a:rPr lang="en-US" altLang="ko-KR" dirty="0"/>
                <a:t> is a component normal to </a:t>
              </a:r>
              <a:r>
                <a:rPr lang="en-US" altLang="ko-KR" dirty="0" err="1"/>
                <a:t>xy</a:t>
              </a:r>
              <a:r>
                <a:rPr lang="en-US" altLang="ko-KR" dirty="0"/>
                <a:t> plane. </a:t>
              </a:r>
              <a:r>
                <a:rPr lang="en-US" altLang="ko-KR" dirty="0" smtClean="0"/>
                <a:t> 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83568" y="537321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/>
              <a:t>Combination of Min/Max and Quadratic muscle recruitment criterion were used to simulate joint and muscle forces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894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6254</TotalTime>
  <Words>133</Words>
  <Application>Microsoft Office PowerPoint</Application>
  <PresentationFormat>화면 슬라이드 쇼(4:3)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Theme</vt:lpstr>
      <vt:lpstr>Evaluation of exercise effect of 3-D Newton and Centaur</vt:lpstr>
      <vt:lpstr>Methods</vt:lpstr>
      <vt:lpstr>Methods</vt:lpstr>
      <vt:lpstr>Methods</vt:lpstr>
      <vt:lpstr>Method</vt:lpstr>
      <vt:lpstr>Method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USER</cp:lastModifiedBy>
  <cp:revision>496</cp:revision>
  <dcterms:created xsi:type="dcterms:W3CDTF">2011-11-10T23:29:19Z</dcterms:created>
  <dcterms:modified xsi:type="dcterms:W3CDTF">2012-09-22T01:13:36Z</dcterms:modified>
</cp:coreProperties>
</file>