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9" r:id="rId1"/>
    <p:sldMasterId id="2147492814" r:id="rId2"/>
  </p:sldMasterIdLst>
  <p:notesMasterIdLst>
    <p:notesMasterId r:id="rId3"/>
  </p:notesMasterIdLst>
  <p:handoutMasterIdLst>
    <p:handoutMasterId r:id="rId4"/>
  </p:handoutMasterIdLst>
  <p:sldIdLst>
    <p:sldId id="733" r:id="rId5"/>
    <p:sldId id="674" r:id="rId6"/>
    <p:sldId id="707" r:id="rId7"/>
    <p:sldId id="711" r:id="rId8"/>
    <p:sldId id="751" r:id="rId9"/>
    <p:sldId id="624" r:id="rId10"/>
    <p:sldId id="749" r:id="rId11"/>
    <p:sldId id="750" r:id="rId12"/>
    <p:sldId id="732" r:id="rId13"/>
    <p:sldId id="680" r:id="rId14"/>
    <p:sldId id="753" r:id="rId15"/>
    <p:sldId id="723" r:id="rId16"/>
    <p:sldId id="724" r:id="rId17"/>
    <p:sldId id="716" r:id="rId18"/>
    <p:sldId id="726" r:id="rId19"/>
    <p:sldId id="727" r:id="rId20"/>
    <p:sldId id="728" r:id="rId21"/>
    <p:sldId id="729" r:id="rId22"/>
    <p:sldId id="730" r:id="rId23"/>
    <p:sldId id="754" r:id="rId24"/>
    <p:sldId id="755" r:id="rId25"/>
    <p:sldId id="756" r:id="rId26"/>
    <p:sldId id="757" r:id="rId27"/>
    <p:sldId id="717" r:id="rId28"/>
  </p:sldIdLst>
  <p:sldSz cx="9144000" cy="6858000" type="screen4x3"/>
  <p:notesSz cx="6858000" cy="9945688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5pPr>
    <a:lvl6pPr marL="2286000" algn="l" defTabSz="914400" rtl="0" eaLnBrk="1" latinLnBrk="1" hangingPunct="1"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6pPr>
    <a:lvl7pPr marL="2743200" algn="l" defTabSz="914400" rtl="0" eaLnBrk="1" latinLnBrk="1" hangingPunct="1"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7pPr>
    <a:lvl8pPr marL="3200400" algn="l" defTabSz="914400" rtl="0" eaLnBrk="1" latinLnBrk="1" hangingPunct="1"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8pPr>
    <a:lvl9pPr marL="3657600" algn="l" defTabSz="914400" rtl="0" eaLnBrk="1" latinLnBrk="1" hangingPunct="1">
      <a:defRPr kumimoji="1" b="1" kern="1200">
        <a:solidFill>
          <a:srgbClr val="ccff33"/>
        </a:solidFill>
        <a:latin typeface="HY헤드라인M"/>
        <a:ea typeface="HY헤드라인M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580" autoAdjust="0"/>
    <p:restoredTop sz="99178" autoAdjust="0"/>
  </p:normalViewPr>
  <p:slideViewPr>
    <p:cSldViewPr>
      <p:cViewPr varScale="1">
        <p:scale>
          <a:sx n="100" d="100"/>
          <a:sy n="100" d="100"/>
        </p:scale>
        <p:origin x="78" y="420"/>
      </p:cViewPr>
      <p:guideLst>
        <p:guide orient="horz" pos="2159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354" y="-84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6.xml"  /><Relationship Id="rId11" Type="http://schemas.openxmlformats.org/officeDocument/2006/relationships/slide" Target="slides/slide7.xml"  /><Relationship Id="rId12" Type="http://schemas.openxmlformats.org/officeDocument/2006/relationships/slide" Target="slides/slide8.xml"  /><Relationship Id="rId13" Type="http://schemas.openxmlformats.org/officeDocument/2006/relationships/slide" Target="slides/slide9.xml"  /><Relationship Id="rId14" Type="http://schemas.openxmlformats.org/officeDocument/2006/relationships/slide" Target="slides/slide10.xml"  /><Relationship Id="rId15" Type="http://schemas.openxmlformats.org/officeDocument/2006/relationships/slide" Target="slides/slide11.xml"  /><Relationship Id="rId16" Type="http://schemas.openxmlformats.org/officeDocument/2006/relationships/slide" Target="slides/slide12.xml"  /><Relationship Id="rId17" Type="http://schemas.openxmlformats.org/officeDocument/2006/relationships/slide" Target="slides/slide13.xml"  /><Relationship Id="rId18" Type="http://schemas.openxmlformats.org/officeDocument/2006/relationships/slide" Target="slides/slide14.xml"  /><Relationship Id="rId19" Type="http://schemas.openxmlformats.org/officeDocument/2006/relationships/slide" Target="slides/slide15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6.xml"  /><Relationship Id="rId21" Type="http://schemas.openxmlformats.org/officeDocument/2006/relationships/slide" Target="slides/slide17.xml"  /><Relationship Id="rId22" Type="http://schemas.openxmlformats.org/officeDocument/2006/relationships/slide" Target="slides/slide18.xml"  /><Relationship Id="rId23" Type="http://schemas.openxmlformats.org/officeDocument/2006/relationships/slide" Target="slides/slide19.xml"  /><Relationship Id="rId24" Type="http://schemas.openxmlformats.org/officeDocument/2006/relationships/slide" Target="slides/slide20.xml"  /><Relationship Id="rId25" Type="http://schemas.openxmlformats.org/officeDocument/2006/relationships/slide" Target="slides/slide21.xml"  /><Relationship Id="rId26" Type="http://schemas.openxmlformats.org/officeDocument/2006/relationships/slide" Target="slides/slide22.xml"  /><Relationship Id="rId27" Type="http://schemas.openxmlformats.org/officeDocument/2006/relationships/slide" Target="slides/slide23.xml"  /><Relationship Id="rId28" Type="http://schemas.openxmlformats.org/officeDocument/2006/relationships/slide" Target="slides/slide24.xml"  /><Relationship Id="rId29" Type="http://schemas.openxmlformats.org/officeDocument/2006/relationships/presProps" Target="presProps.xml"  /><Relationship Id="rId3" Type="http://schemas.openxmlformats.org/officeDocument/2006/relationships/notesMaster" Target="notesMasters/notesMaster1.xml"  /><Relationship Id="rId30" Type="http://schemas.openxmlformats.org/officeDocument/2006/relationships/viewProps" Target="viewProps.xml"  /><Relationship Id="rId31" Type="http://schemas.openxmlformats.org/officeDocument/2006/relationships/theme" Target="theme/theme1.xml"  /><Relationship Id="rId32" Type="http://schemas.openxmlformats.org/officeDocument/2006/relationships/tableStyles" Target="tableStyles.xml"  /><Relationship Id="rId4" Type="http://schemas.openxmlformats.org/officeDocument/2006/relationships/handoutMaster" Target="handoutMasters/handoutMaster1.xml"  /><Relationship Id="rId5" Type="http://schemas.openxmlformats.org/officeDocument/2006/relationships/slide" Target="slides/slide1.xml"  /><Relationship Id="rId6" Type="http://schemas.openxmlformats.org/officeDocument/2006/relationships/slide" Target="slides/slide2.xml"  /><Relationship Id="rId7" Type="http://schemas.openxmlformats.org/officeDocument/2006/relationships/slide" Target="slides/slide3.xml"  /><Relationship Id="rId8" Type="http://schemas.openxmlformats.org/officeDocument/2006/relationships/slide" Target="slides/slide4.xml"  /><Relationship Id="rId9" Type="http://schemas.openxmlformats.org/officeDocument/2006/relationships/slide" Target="slides/slide5.xml"  /></Relationships>
</file>

<file path=ppt/charts/_rels/chart1.xml.rels><?xml version="1.0" encoding="UTF-8" standalone="yes" ?><Relationships xmlns="http://schemas.openxmlformats.org/package/2006/relationships"><Relationship Id="rId1" Type="http://schemas.openxmlformats.org/officeDocument/2006/relationships/package" Target="../embeddings/Microsoft_Excel_____.xlsx" 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78986644185504"/>
          <c:y val="0.23607812582298471"/>
          <c:w val="0.83120160533175813"/>
          <c:h val="0.603605069893487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Linear TR(A)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L1-L2</c:v>
                </c:pt>
                <c:pt idx="1">
                  <c:v>L2-L3</c:v>
                </c:pt>
                <c:pt idx="2">
                  <c:v>L3-L4</c:v>
                </c:pt>
                <c:pt idx="3">
                  <c:v>L4-L5</c:v>
                </c:pt>
                <c:pt idx="4">
                  <c:v>L5-S1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2208</c:v>
                </c:pt>
                <c:pt idx="1">
                  <c:v>2019</c:v>
                </c:pt>
                <c:pt idx="2">
                  <c:v>2019</c:v>
                </c:pt>
                <c:pt idx="3">
                  <c:v>1903</c:v>
                </c:pt>
                <c:pt idx="4">
                  <c:v>1221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DB-4FBC-9ED2-F9DC3EFE64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TWTL(B)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Sheet1!$A$2:$A$6</c:f>
              <c:strCache>
                <c:ptCount val="5"/>
                <c:pt idx="0">
                  <c:v>L1-L2</c:v>
                </c:pt>
                <c:pt idx="1">
                  <c:v>L2-L3</c:v>
                </c:pt>
                <c:pt idx="2">
                  <c:v>L3-L4</c:v>
                </c:pt>
                <c:pt idx="3">
                  <c:v>L4-L5</c:v>
                </c:pt>
                <c:pt idx="4">
                  <c:v>L5-S1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2435</c:v>
                </c:pt>
                <c:pt idx="1">
                  <c:v>2277</c:v>
                </c:pt>
                <c:pt idx="2">
                  <c:v>2203</c:v>
                </c:pt>
                <c:pt idx="3">
                  <c:v>2620</c:v>
                </c:pt>
                <c:pt idx="4">
                  <c:v>1981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DB-4FBC-9ED2-F9DC3EFE64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310080"/>
        <c:axId val="125311616"/>
      </c:barChart>
      <c:catAx>
        <c:axId val="12531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ko-KR" sz="1301"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pPr>
            <a:endParaRPr lang="ko-KR"/>
          </a:p>
        </c:txPr>
        <c:crossAx val="125311616"/>
        <c:crosses val="autoZero"/>
        <c:auto val="1"/>
        <c:lblAlgn val="ctr"/>
        <c:lblOffset val="100"/>
        <c:noMultiLvlLbl val="0"/>
      </c:catAx>
      <c:valAx>
        <c:axId val="125311616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ko-KR" sz="1301"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pPr>
            <a:endParaRPr lang="ko-KR"/>
          </a:p>
        </c:txPr>
        <c:crossAx val="125310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4802864226465882"/>
          <c:y val="3.3325466912702766E-2"/>
          <c:w val="0.71828950635368405"/>
          <c:h val="0.17898487179911424"/>
        </c:manualLayout>
      </c:layout>
      <c:overlay val="0"/>
      <c:txPr>
        <a:bodyPr/>
        <a:lstStyle/>
        <a:p>
          <a:pPr>
            <a:defRPr lang="ko-KR">
              <a:latin typeface="Arial Unicode MS" pitchFamily="50" charset="-127"/>
              <a:ea typeface="Arial Unicode MS" pitchFamily="50" charset="-127"/>
              <a:cs typeface="Arial Unicode MS" pitchFamily="50" charset="-127"/>
            </a:defRPr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1672"/>
      </a:pPr>
      <a:endParaRPr lang="ko-KR"/>
    </a:p>
  </c:txPr>
  <c:externalData r:id="rId1">
    <c:autoUpdate val="0"/>
  </c:externalData>
</c:chartSpace>
</file>

<file path=ppt/handoutMasters/_rels/handout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4.xml"  /></Relationships>
</file>

<file path=ppt/handoutMasters/handoutMaster1.xml><?xml version="1.0" encoding="utf-8"?>
<p:handout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1" y="2"/>
            <a:ext cx="2970849" cy="49767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t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5568" y="2"/>
            <a:ext cx="2970849" cy="49767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1" y="9446430"/>
            <a:ext cx="2970849" cy="497678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b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85568" y="9446430"/>
            <a:ext cx="2970849" cy="497678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fld id="{23705E3B-665E-4447-8164-49C92E42513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02515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3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 idx="0"/>
          </p:nvPr>
        </p:nvSpPr>
        <p:spPr>
          <a:xfrm>
            <a:off x="1" y="2"/>
            <a:ext cx="2970849" cy="49767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t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5568" y="2"/>
            <a:ext cx="2970849" cy="49767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942975" y="744538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168965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86437" y="4725584"/>
            <a:ext cx="5486716" cy="4474375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6896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1" y="9446430"/>
            <a:ext cx="2970849" cy="497678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b" anchorCtr="0" compatLnSpc="1">
            <a:prstTxWarp prst="textNoShape">
              <a:avLst/>
            </a:prstTxWarp>
          </a:bodyPr>
          <a:lstStyle>
            <a:lvl1pPr algn="l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6896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5568" y="9446430"/>
            <a:ext cx="2970849" cy="497678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617" tIns="45811" rIns="91617" bIns="45811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solidFill>
                  <a:schemeClr val="tx1"/>
                </a:solidFill>
                <a:latin typeface="굴림"/>
                <a:ea typeface="굴림"/>
              </a:defRPr>
            </a:lvl1pPr>
          </a:lstStyle>
          <a:p>
            <a:pPr>
              <a:defRPr/>
            </a:pPr>
            <a:fld id="{E3E94797-196E-4215-A45B-71BF084DCB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347622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2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3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6.xml"  /></Relationships>
</file>

<file path=ppt/notesSlides/_rels/notesSlide1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8.xml"  /></Relationships>
</file>

<file path=ppt/notesSlides/_rels/notesSlide1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9.xml"  /></Relationships>
</file>

<file path=ppt/notesSlides/_rels/notesSlide1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4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6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7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8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9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0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4096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02" indent="-28573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2926" indent="-228585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096" indent="-228585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266" indent="-228585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437" indent="-228585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607" indent="-228585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8777" indent="-228585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5949" indent="-228585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F768A4DB-53BD-4B44-A614-231692109982}" type="slidenum">
              <a:rPr lang="ko-KR" altLang="en-US" b="0" smtClean="0">
                <a:solidFill>
                  <a:schemeClr val="tx1"/>
                </a:solidFill>
                <a:latin typeface="굴림" charset="-127"/>
                <a:ea typeface="굴림" charset="-127"/>
              </a:rPr>
              <a:pPr eaLnBrk="1" hangingPunct="1"/>
              <a:t>1</a:t>
            </a:fld>
            <a:endParaRPr lang="ko-KR" altLang="en-US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 altLang="ko-KR" dirty="0">
                <a:solidFill>
                  <a:srgbClr val="000000"/>
                </a:solidFill>
              </a:rPr>
              <a:t>reason of treatment of the muscle around spine.</a:t>
            </a:r>
          </a:p>
          <a:p>
            <a:pPr algn="just"/>
            <a:r>
              <a:rPr lang="en-US" altLang="ko-KR" dirty="0">
                <a:solidFill>
                  <a:srgbClr val="000000"/>
                </a:solidFill>
              </a:rPr>
              <a:t>The pressure difference laying and laying with bent knee is double on the spine disk. </a:t>
            </a:r>
          </a:p>
          <a:p>
            <a:pPr algn="just"/>
            <a:r>
              <a:rPr lang="ko-KR" altLang="en-US" dirty="0">
                <a:solidFill>
                  <a:srgbClr val="000000"/>
                </a:solidFill>
              </a:rPr>
              <a:t>그러한 차이가 척추와 하지에 연결되는 근육의 영향이라고 우리는 생각하고 있습니다</a:t>
            </a:r>
            <a:r>
              <a:rPr lang="en-US" altLang="ko-KR" dirty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ko-KR" altLang="en-US" dirty="0" err="1">
                <a:solidFill>
                  <a:srgbClr val="000000"/>
                </a:solidFill>
              </a:rPr>
              <a:t>추간판탈출증은</a:t>
            </a:r>
            <a:r>
              <a:rPr lang="ko-KR" altLang="en-US" dirty="0">
                <a:solidFill>
                  <a:srgbClr val="000000"/>
                </a:solidFill>
              </a:rPr>
              <a:t> 물론 그 외의 </a:t>
            </a:r>
            <a:r>
              <a:rPr lang="ko-KR" altLang="en-US" dirty="0" err="1">
                <a:solidFill>
                  <a:srgbClr val="000000"/>
                </a:solidFill>
              </a:rPr>
              <a:t>척추부</a:t>
            </a:r>
            <a:r>
              <a:rPr lang="ko-KR" altLang="en-US" dirty="0">
                <a:solidFill>
                  <a:srgbClr val="000000"/>
                </a:solidFill>
              </a:rPr>
              <a:t> 동통에도 척추 </a:t>
            </a:r>
            <a:r>
              <a:rPr lang="ko-KR" altLang="en-US" dirty="0" err="1">
                <a:solidFill>
                  <a:srgbClr val="000000"/>
                </a:solidFill>
              </a:rPr>
              <a:t>심부근인</a:t>
            </a:r>
            <a:r>
              <a:rPr lang="ko-KR" altLang="en-US" dirty="0">
                <a:solidFill>
                  <a:srgbClr val="000000"/>
                </a:solidFill>
              </a:rPr>
              <a:t> </a:t>
            </a:r>
            <a:r>
              <a:rPr lang="ko-KR" altLang="en-US" dirty="0" err="1">
                <a:solidFill>
                  <a:srgbClr val="000000"/>
                </a:solidFill>
              </a:rPr>
              <a:t>장요근까지</a:t>
            </a:r>
            <a:r>
              <a:rPr lang="ko-KR" altLang="en-US" dirty="0">
                <a:solidFill>
                  <a:srgbClr val="000000"/>
                </a:solidFill>
              </a:rPr>
              <a:t> </a:t>
            </a:r>
            <a:r>
              <a:rPr lang="ko-KR" altLang="en-US" dirty="0" err="1">
                <a:solidFill>
                  <a:srgbClr val="000000"/>
                </a:solidFill>
              </a:rPr>
              <a:t>이완치료해야</a:t>
            </a:r>
            <a:r>
              <a:rPr lang="ko-KR" altLang="en-US" dirty="0">
                <a:solidFill>
                  <a:srgbClr val="000000"/>
                </a:solidFill>
              </a:rPr>
              <a:t> 완전한 치료라 할 수 있을 것으로 이해 해야 합니다</a:t>
            </a:r>
            <a:r>
              <a:rPr lang="en-US" altLang="ko-KR" dirty="0">
                <a:solidFill>
                  <a:srgbClr val="000000"/>
                </a:solidFill>
              </a:rPr>
              <a:t>.  </a:t>
            </a:r>
          </a:p>
          <a:p>
            <a:pPr algn="just"/>
            <a:r>
              <a:rPr lang="en-US" altLang="ko-KR" dirty="0">
                <a:solidFill>
                  <a:srgbClr val="000000"/>
                </a:solidFill>
              </a:rPr>
              <a:t> </a:t>
            </a:r>
            <a:r>
              <a:rPr lang="ko-KR" altLang="en-US" dirty="0">
                <a:solidFill>
                  <a:srgbClr val="000000"/>
                </a:solidFill>
              </a:rPr>
              <a:t>만일 </a:t>
            </a:r>
            <a:r>
              <a:rPr lang="ko-KR" altLang="en-US" dirty="0" err="1">
                <a:solidFill>
                  <a:srgbClr val="000000"/>
                </a:solidFill>
              </a:rPr>
              <a:t>장요근을</a:t>
            </a:r>
            <a:r>
              <a:rPr lang="ko-KR" altLang="en-US" dirty="0">
                <a:solidFill>
                  <a:srgbClr val="000000"/>
                </a:solidFill>
              </a:rPr>
              <a:t> 치료하지 않고 단순히 디스크 압력만 해결하려 한다면</a:t>
            </a:r>
            <a:r>
              <a:rPr lang="en-US" altLang="ko-KR" dirty="0">
                <a:solidFill>
                  <a:srgbClr val="000000"/>
                </a:solidFill>
              </a:rPr>
              <a:t>,</a:t>
            </a:r>
          </a:p>
          <a:p>
            <a:pPr algn="just"/>
            <a:r>
              <a:rPr lang="ko-KR" altLang="en-US" dirty="0">
                <a:solidFill>
                  <a:srgbClr val="000000"/>
                </a:solidFill>
              </a:rPr>
              <a:t> 치료 후 기립과 동시에 또다시 단축 긴장되어져 있는 </a:t>
            </a:r>
            <a:r>
              <a:rPr lang="ko-KR" altLang="en-US" dirty="0" err="1">
                <a:solidFill>
                  <a:srgbClr val="000000"/>
                </a:solidFill>
              </a:rPr>
              <a:t>심부</a:t>
            </a:r>
            <a:r>
              <a:rPr lang="ko-KR" altLang="en-US" dirty="0">
                <a:solidFill>
                  <a:srgbClr val="000000"/>
                </a:solidFill>
              </a:rPr>
              <a:t> 근육으로 인하여</a:t>
            </a:r>
            <a:r>
              <a:rPr lang="en-US" altLang="ko-KR" dirty="0">
                <a:solidFill>
                  <a:srgbClr val="000000"/>
                </a:solidFill>
              </a:rPr>
              <a:t>,</a:t>
            </a:r>
            <a:r>
              <a:rPr lang="ko-KR" altLang="en-US" dirty="0">
                <a:solidFill>
                  <a:srgbClr val="000000"/>
                </a:solidFill>
              </a:rPr>
              <a:t> 척추</a:t>
            </a:r>
            <a:r>
              <a:rPr lang="en-US" altLang="ko-KR" dirty="0">
                <a:solidFill>
                  <a:srgbClr val="000000"/>
                </a:solidFill>
              </a:rPr>
              <a:t>(</a:t>
            </a:r>
            <a:r>
              <a:rPr lang="ko-KR" altLang="en-US" dirty="0">
                <a:solidFill>
                  <a:srgbClr val="000000"/>
                </a:solidFill>
              </a:rPr>
              <a:t>디스크</a:t>
            </a:r>
            <a:r>
              <a:rPr lang="en-US" altLang="ko-KR" dirty="0">
                <a:solidFill>
                  <a:srgbClr val="000000"/>
                </a:solidFill>
              </a:rPr>
              <a:t>)</a:t>
            </a:r>
            <a:r>
              <a:rPr lang="ko-KR" altLang="en-US" dirty="0">
                <a:solidFill>
                  <a:srgbClr val="000000"/>
                </a:solidFill>
              </a:rPr>
              <a:t>에 압력을 가하는 기전은 반복될 것 입니다</a:t>
            </a:r>
            <a:r>
              <a:rPr lang="en-US" altLang="ko-KR" dirty="0">
                <a:solidFill>
                  <a:srgbClr val="000000"/>
                </a:solidFill>
              </a:rPr>
              <a:t>.</a:t>
            </a:r>
            <a:r>
              <a:rPr lang="ko-KR" altLang="en-US" dirty="0">
                <a:solidFill>
                  <a:srgbClr val="000000"/>
                </a:solidFill>
              </a:rPr>
              <a:t>  </a:t>
            </a:r>
            <a:endParaRPr lang="en-US" altLang="ko-KR" dirty="0">
              <a:solidFill>
                <a:srgbClr val="000000"/>
              </a:solidFill>
            </a:endParaRPr>
          </a:p>
          <a:p>
            <a:endParaRPr lang="ko-KR" altLang="en-US" dirty="0"/>
          </a:p>
        </p:txBody>
      </p:sp>
      <p:sp>
        <p:nvSpPr>
          <p:cNvPr id="8294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153" indent="-284675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697" indent="-22774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176" indent="-22774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49656" indent="-22774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134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0613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093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1572" indent="-22774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76B4D33D-179D-4511-807B-FCAB17BB2E36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11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8212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The picture show the manipulation therapy relax the psoas muscle.</a:t>
            </a:r>
            <a:endParaRPr lang="ko-KR" altLang="en-US"/>
          </a:p>
        </p:txBody>
      </p:sp>
      <p:sp>
        <p:nvSpPr>
          <p:cNvPr id="8397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0D4CE67E-2D5E-4D4C-BFA4-C877B82A565A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12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it-IT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Affinché il trattamento della malattia disco e</a:t>
            </a:r>
          </a:p>
          <a:p>
            <a:pPr algn="just">
              <a:defRPr/>
            </a:pPr>
            <a:r>
              <a:rPr lang="it-IT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Tensione e la pressione sulla colonna vertebrale e dischi per rilassare i muscoli coinvolti nel meccanismo di trattamento </a:t>
            </a:r>
          </a:p>
          <a:p>
            <a:pPr algn="just">
              <a:defRPr/>
            </a:pPr>
            <a:r>
              <a:rPr lang="it-IT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TRAZIONE fare con la parte quantitativa della partecipazione Fare la flessione del bacino, estensione, flessione laterale in funzione della Associata con la vita (psoas) muscolare può essere trattata con pari.</a:t>
            </a:r>
            <a:endParaRPr lang="en-US" altLang="ko-KR" dirty="0">
              <a:solidFill>
                <a:schemeClr val="bg2">
                  <a:lumMod val="90000"/>
                  <a:lumOff val="1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endParaRPr lang="en-US" altLang="ko-KR" dirty="0">
              <a:solidFill>
                <a:schemeClr val="bg2">
                  <a:lumMod val="90000"/>
                  <a:lumOff val="1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디스크질환의 치료를 위해서는 척추와 디스크의 긴장과 압력에 관여하는 근육을 이완치료 하는 기전으로 </a:t>
            </a:r>
            <a:r>
              <a:rPr lang="ko-KR" altLang="en-US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하지부의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홀딩으로 정량적인 </a:t>
            </a:r>
            <a:r>
              <a:rPr lang="en-US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과 함께 </a:t>
            </a:r>
            <a:endParaRPr lang="en-US" altLang="ko-KR" dirty="0">
              <a:solidFill>
                <a:schemeClr val="bg2">
                  <a:lumMod val="90000"/>
                  <a:lumOff val="1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하지 골반부의 </a:t>
            </a:r>
            <a:r>
              <a:rPr kumimoji="0" lang="en-US" altLang="ko-KR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Flexion, Extension, lateral  bending </a:t>
            </a:r>
            <a:r>
              <a:rPr kumimoji="0" lang="ko-KR" altLang="en-US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의 기능으로 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관련된 허리</a:t>
            </a:r>
            <a:r>
              <a:rPr lang="en-US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en-US" altLang="ko-KR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psoas</a:t>
            </a:r>
            <a:r>
              <a:rPr lang="en-US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근육까지도 함께 치료할 수 있습니다</a:t>
            </a:r>
            <a:r>
              <a:rPr lang="en-US" altLang="ko-KR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r>
              <a:rPr lang="ko-KR" altLang="en-US" dirty="0">
                <a:solidFill>
                  <a:schemeClr val="bg2">
                    <a:lumMod val="90000"/>
                    <a:lumOff val="10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en-US" altLang="ko-KR" dirty="0">
              <a:solidFill>
                <a:schemeClr val="bg2">
                  <a:lumMod val="90000"/>
                  <a:lumOff val="10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endParaRPr lang="ko-KR" altLang="en-US" dirty="0"/>
          </a:p>
        </p:txBody>
      </p:sp>
      <p:sp>
        <p:nvSpPr>
          <p:cNvPr id="9011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D98AB3BE-F4D5-44BD-B32C-2AD2B3424611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13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ko-K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53252" name="바닥글 개체 틀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endParaRPr lang="en-US" altLang="ko-KR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53253" name="슬라이드 번호 개체 틀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21E01D7E-4116-4536-8229-1FFA01C321CD}" type="slidenum">
              <a:rPr lang="ko-KR" altLang="en-US" b="0" smtClean="0">
                <a:solidFill>
                  <a:schemeClr val="tx1"/>
                </a:solidFill>
                <a:latin typeface="굴림" charset="-127"/>
                <a:ea typeface="굴림" charset="-127"/>
              </a:rPr>
              <a:pPr eaLnBrk="1" hangingPunct="1"/>
              <a:t>18</a:t>
            </a:fld>
            <a:endParaRPr lang="en-US" altLang="ko-KR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ko-KR" altLang="en-US" dirty="0">
              <a:latin typeface="굴림" charset="-127"/>
              <a:ea typeface="굴림" charset="-127"/>
            </a:endParaRPr>
          </a:p>
        </p:txBody>
      </p:sp>
      <p:sp>
        <p:nvSpPr>
          <p:cNvPr id="54276" name="바닥글 개체 틀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endParaRPr lang="en-US" altLang="ko-KR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54277" name="슬라이드 번호 개체 틀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3E447BBA-326E-4CBF-A5F4-0763CD0DD7D3}" type="slidenum">
              <a:rPr lang="ko-KR" altLang="en-US" b="0" smtClean="0">
                <a:solidFill>
                  <a:schemeClr val="tx1"/>
                </a:solidFill>
                <a:latin typeface="굴림" charset="-127"/>
                <a:ea typeface="굴림" charset="-127"/>
              </a:rPr>
              <a:pPr eaLnBrk="1" hangingPunct="1"/>
              <a:t>19</a:t>
            </a:fld>
            <a:endParaRPr lang="en-US" altLang="ko-KR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789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B2C307-CA23-4B27-87A1-E3271A6C245C}" type="slidenum">
              <a:rPr lang="en-US" altLang="ko-KR" smtClean="0"/>
              <a:pPr/>
              <a:t>24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4096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833" indent="-28032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282" indent="-22425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796" indent="-22425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309" indent="-22425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6822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336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3849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363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F768A4DB-53BD-4B44-A614-231692109982}" type="slidenum">
              <a:rPr lang="ko-KR" altLang="en-US" b="0" smtClean="0">
                <a:solidFill>
                  <a:schemeClr val="tx1"/>
                </a:solidFill>
                <a:latin typeface="굴림" charset="-127"/>
                <a:ea typeface="굴림" charset="-127"/>
              </a:rPr>
              <a:pPr eaLnBrk="1" hangingPunct="1"/>
              <a:t>2</a:t>
            </a:fld>
            <a:endParaRPr lang="ko-KR" altLang="en-US" b="0">
              <a:solidFill>
                <a:schemeClr val="tx1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-As you know well, the human spine is the C-curved shape for walking erect.</a:t>
            </a:r>
          </a:p>
          <a:p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척추는 기립 시에 </a:t>
            </a:r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</a:t>
            </a:r>
            <a:r>
              <a:rPr lang="ko-KR" altLang="en-US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자형의 활 모양을 만곡을 이루며 두발의 직립보행을 완성하였습니다</a:t>
            </a:r>
            <a:r>
              <a:rPr lang="en-US" altLang="ko-KR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endParaRPr lang="ko-KR" altLang="en-US">
              <a:latin typeface="굴림" charset="-127"/>
              <a:ea typeface="굴림" charset="-127"/>
            </a:endParaRPr>
          </a:p>
          <a:p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2765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3264" indent="-285871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484" indent="-22869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878" indent="-22869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8272" indent="-22869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5666" indent="-22869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3060" indent="-22869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30453" indent="-22869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7847" indent="-22869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7B65571F-F9E9-4B5C-A092-B16B2DC9E8E3}" type="slidenum">
              <a:rPr lang="ko-KR" altLang="en-US" b="0">
                <a:solidFill>
                  <a:prstClr val="black"/>
                </a:solidFill>
                <a:latin typeface="굴림" charset="-127"/>
                <a:ea typeface="굴림" charset="-127"/>
              </a:rPr>
              <a:pPr eaLnBrk="1" hangingPunct="1"/>
              <a:t>3</a:t>
            </a:fld>
            <a:endParaRPr lang="ko-KR" altLang="en-US" b="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/>
          </a:p>
        </p:txBody>
      </p:sp>
      <p:sp>
        <p:nvSpPr>
          <p:cNvPr id="79876" name="바닥글 개체 틀 3"/>
          <p:cNvSpPr txBox="1">
            <a:spLocks noGrp="1"/>
          </p:cNvSpPr>
          <p:nvPr/>
        </p:nvSpPr>
        <p:spPr bwMode="auto">
          <a:xfrm>
            <a:off x="0" y="9448010"/>
            <a:ext cx="2974020" cy="4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9" tIns="46040" rIns="92079" bIns="46040" anchor="b"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l" eaLnBrk="1" latinLnBrk="0" hangingPunct="1"/>
            <a:endParaRPr kumimoji="0" lang="en-US" altLang="ko-KR" sz="1200" b="0">
              <a:solidFill>
                <a:schemeClr val="tx1"/>
              </a:solidFill>
              <a:latin typeface="Arial" charset="0"/>
              <a:ea typeface="굴림" pitchFamily="50" charset="-127"/>
            </a:endParaRPr>
          </a:p>
        </p:txBody>
      </p:sp>
      <p:sp>
        <p:nvSpPr>
          <p:cNvPr id="79877" name="슬라이드 번호 개체 틀 4"/>
          <p:cNvSpPr txBox="1">
            <a:spLocks noGrp="1"/>
          </p:cNvSpPr>
          <p:nvPr/>
        </p:nvSpPr>
        <p:spPr bwMode="auto">
          <a:xfrm>
            <a:off x="3882395" y="9448010"/>
            <a:ext cx="2974020" cy="4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9" tIns="46040" rIns="92079" bIns="46040" anchor="b"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r" eaLnBrk="1" latinLnBrk="0" hangingPunct="1"/>
            <a:fld id="{4F9FC4B3-FEEF-4114-AF5F-9D574C5E36C6}" type="slidenum">
              <a:rPr kumimoji="0" lang="ko-KR" altLang="en-US" sz="1200" b="0">
                <a:solidFill>
                  <a:schemeClr val="tx1"/>
                </a:solidFill>
                <a:latin typeface="Arial" charset="0"/>
                <a:ea typeface="굴림" pitchFamily="50" charset="-127"/>
              </a:rPr>
              <a:pPr algn="r" eaLnBrk="1" latinLnBrk="0" hangingPunct="1"/>
              <a:t>4</a:t>
            </a:fld>
            <a:endParaRPr kumimoji="0" lang="en-US" altLang="ko-KR" sz="1200" b="0">
              <a:solidFill>
                <a:schemeClr val="tx1"/>
              </a:solidFill>
              <a:latin typeface="Arial" charset="0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The Product developed based on </a:t>
            </a:r>
            <a:r>
              <a:rPr lang="ko-KR" altLang="en-US"/>
              <a:t>메켄지</a:t>
            </a:r>
            <a:r>
              <a:rPr lang="en-US" altLang="ko-KR"/>
              <a:t>, </a:t>
            </a:r>
            <a:r>
              <a:rPr lang="ko-KR" altLang="en-US"/>
              <a:t>씨리악스 </a:t>
            </a:r>
            <a:r>
              <a:rPr lang="en-US" altLang="ko-KR"/>
              <a:t>method combine with traction, muscle treatment.</a:t>
            </a:r>
            <a:endParaRPr lang="ko-KR" altLang="en-US"/>
          </a:p>
        </p:txBody>
      </p:sp>
      <p:sp>
        <p:nvSpPr>
          <p:cNvPr id="8806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907" indent="-28034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395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953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511" indent="-2242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7069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627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4185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744" indent="-224279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284E0614-5156-4034-9542-395475798FEE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6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1643" indent="-341643">
              <a:lnSpc>
                <a:spcPct val="150000"/>
              </a:lnSpc>
              <a:defRPr/>
            </a:pPr>
            <a:r>
              <a:rPr lang="ko-KR" altLang="en-US" dirty="0">
                <a:solidFill>
                  <a:srgbClr val="262626"/>
                </a:solidFill>
              </a:rPr>
              <a:t>  </a:t>
            </a:r>
            <a:r>
              <a:rPr lang="it-IT" altLang="ko-KR" dirty="0">
                <a:solidFill>
                  <a:srgbClr val="262626"/>
                </a:solidFill>
              </a:rPr>
              <a:t>Lesione bersaglio durante la decompressione del disco  è un sistema di navigazione intelligente ,</a:t>
            </a:r>
          </a:p>
          <a:p>
            <a:pPr marL="341643" indent="-341643">
              <a:lnSpc>
                <a:spcPct val="150000"/>
              </a:lnSpc>
              <a:defRPr/>
            </a:pPr>
            <a:r>
              <a:rPr lang="it-IT" altLang="ko-KR" dirty="0">
                <a:solidFill>
                  <a:srgbClr val="262626"/>
                </a:solidFill>
              </a:rPr>
              <a:t> teoria di TWTL completa della tecnologia.</a:t>
            </a:r>
            <a:endParaRPr lang="en-US" altLang="ko-KR" dirty="0">
              <a:solidFill>
                <a:srgbClr val="262626"/>
              </a:solidFill>
            </a:endParaRPr>
          </a:p>
          <a:p>
            <a:pPr marL="341643" indent="-341643">
              <a:lnSpc>
                <a:spcPct val="150000"/>
              </a:lnSpc>
              <a:defRPr/>
            </a:pPr>
            <a:endParaRPr lang="en-US" altLang="ko-KR" dirty="0">
              <a:solidFill>
                <a:srgbClr val="262626"/>
              </a:solidFill>
            </a:endParaRPr>
          </a:p>
          <a:p>
            <a:pPr marL="341643" indent="-341643">
              <a:lnSpc>
                <a:spcPct val="150000"/>
              </a:lnSpc>
              <a:defRPr/>
            </a:pPr>
            <a:r>
              <a:rPr lang="ko-KR" altLang="en-US" dirty="0">
                <a:solidFill>
                  <a:srgbClr val="262626"/>
                </a:solidFill>
              </a:rPr>
              <a:t>디스크 감압 시 </a:t>
            </a:r>
            <a:r>
              <a:rPr lang="ko-KR" altLang="en-US" dirty="0" err="1">
                <a:solidFill>
                  <a:srgbClr val="262626"/>
                </a:solidFill>
              </a:rPr>
              <a:t>병변</a:t>
            </a:r>
            <a:r>
              <a:rPr lang="ko-KR" altLang="en-US" dirty="0">
                <a:solidFill>
                  <a:srgbClr val="262626"/>
                </a:solidFill>
              </a:rPr>
              <a:t> </a:t>
            </a:r>
            <a:r>
              <a:rPr lang="en-US" altLang="ko-KR" dirty="0">
                <a:solidFill>
                  <a:srgbClr val="262626"/>
                </a:solidFill>
              </a:rPr>
              <a:t>Target</a:t>
            </a:r>
            <a:r>
              <a:rPr lang="ko-KR" altLang="en-US" dirty="0">
                <a:solidFill>
                  <a:srgbClr val="262626"/>
                </a:solidFill>
              </a:rPr>
              <a:t> 디스크를 찾아가서 감압하는 지능형 </a:t>
            </a:r>
            <a:r>
              <a:rPr lang="ko-KR" altLang="en-US" dirty="0" err="1">
                <a:solidFill>
                  <a:srgbClr val="262626"/>
                </a:solidFill>
              </a:rPr>
              <a:t>네비게이션</a:t>
            </a:r>
            <a:r>
              <a:rPr lang="ko-KR" altLang="en-US" dirty="0">
                <a:solidFill>
                  <a:srgbClr val="262626"/>
                </a:solidFill>
              </a:rPr>
              <a:t> 시스템으로</a:t>
            </a:r>
            <a:endParaRPr lang="en-US" altLang="ko-KR" dirty="0">
              <a:solidFill>
                <a:srgbClr val="262626"/>
              </a:solidFill>
            </a:endParaRPr>
          </a:p>
          <a:p>
            <a:pPr marL="341643" indent="-341643">
              <a:lnSpc>
                <a:spcPct val="150000"/>
              </a:lnSpc>
              <a:defRPr/>
            </a:pPr>
            <a:r>
              <a:rPr lang="en-US" altLang="ko-KR" dirty="0">
                <a:solidFill>
                  <a:srgbClr val="262626"/>
                </a:solidFill>
              </a:rPr>
              <a:t>   </a:t>
            </a:r>
            <a:r>
              <a:rPr lang="ko-KR" altLang="en-US" dirty="0">
                <a:solidFill>
                  <a:srgbClr val="262626"/>
                </a:solidFill>
              </a:rPr>
              <a:t>     </a:t>
            </a:r>
            <a:r>
              <a:rPr lang="en-US" altLang="ko-KR" dirty="0">
                <a:solidFill>
                  <a:srgbClr val="262626"/>
                </a:solidFill>
                <a:ea typeface="Arial Unicode MS" pitchFamily="50" charset="-127"/>
                <a:cs typeface="Arial Unicode MS" pitchFamily="50" charset="-127"/>
              </a:rPr>
              <a:t>TWTL </a:t>
            </a:r>
            <a:r>
              <a:rPr lang="ko-KR" altLang="en-US" dirty="0">
                <a:solidFill>
                  <a:srgbClr val="262626"/>
                </a:solidFill>
                <a:ea typeface="Arial Unicode MS" pitchFamily="50" charset="-127"/>
                <a:cs typeface="Arial Unicode MS" pitchFamily="50" charset="-127"/>
              </a:rPr>
              <a:t>이론 기술의 완성</a:t>
            </a:r>
            <a:r>
              <a:rPr lang="en-US" altLang="ko-KR" dirty="0">
                <a:solidFill>
                  <a:srgbClr val="262626"/>
                </a:solidFill>
                <a:ea typeface="Arial Unicode MS" pitchFamily="50" charset="-127"/>
                <a:cs typeface="Arial Unicode MS" pitchFamily="50" charset="-127"/>
              </a:rPr>
              <a:t>.</a:t>
            </a:r>
            <a:endParaRPr lang="en-US" altLang="ko-KR" dirty="0">
              <a:solidFill>
                <a:srgbClr val="262626"/>
              </a:solidFill>
            </a:endParaRPr>
          </a:p>
          <a:p>
            <a:pPr>
              <a:defRPr/>
            </a:pPr>
            <a:endParaRPr lang="ko-KR" altLang="en-US" dirty="0"/>
          </a:p>
        </p:txBody>
      </p:sp>
      <p:sp>
        <p:nvSpPr>
          <p:cNvPr id="8909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0228" indent="-28470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38811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4336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49860" indent="-22776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05385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60909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16433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71960" indent="-227762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E11B5406-5E21-4225-9E7B-2FC162921FB5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7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종래의 감압 방법과  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KNX</a:t>
            </a: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감압 결과에서</a:t>
            </a:r>
            <a:endParaRPr kumimoji="0"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r>
              <a:rPr kumimoji="0"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타켓</a:t>
            </a: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부위에서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(L4-L5, and L5-S1)</a:t>
            </a: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40%-60%</a:t>
            </a: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이상의  차이가 난다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pPr>
              <a:defRPr/>
            </a:pPr>
            <a:endParaRPr lang="ko-KR" altLang="en-US" dirty="0"/>
          </a:p>
        </p:txBody>
      </p:sp>
      <p:sp>
        <p:nvSpPr>
          <p:cNvPr id="10035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3024" indent="-285779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114" indent="-22862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360" indent="-22862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606" indent="-228623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851" indent="-228623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2097" indent="-228623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343" indent="-228623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589" indent="-228623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AD4BA310-30E6-4675-B0CA-2E990E7B738A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8</a:t>
            </a:fld>
            <a:endParaRPr lang="en-US" altLang="ko-KR" b="0" smtClean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7462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The research comparison linear and TWTL result published 2014 on the manual therapy.</a:t>
            </a:r>
            <a:endParaRPr lang="ko-KR" altLang="en-US"/>
          </a:p>
        </p:txBody>
      </p:sp>
      <p:sp>
        <p:nvSpPr>
          <p:cNvPr id="94212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657" indent="-285638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2549" indent="-22851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99568" indent="-22851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6588" indent="-22851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3609" indent="-22851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0628" indent="-22851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7647" indent="-22851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4669" indent="-22851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38A78437-84DD-426C-84AC-365B5DF7E423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9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ko-KR"/>
              <a:t>Where stronger</a:t>
            </a:r>
          </a:p>
          <a:p>
            <a:endParaRPr lang="ko-KR" altLang="en-US"/>
          </a:p>
        </p:txBody>
      </p:sp>
      <p:sp>
        <p:nvSpPr>
          <p:cNvPr id="8499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28833" indent="-280322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21282" indent="-22425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569796" indent="-22425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18309" indent="-224257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466822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15336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363849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12363" indent="-224257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eaLnBrk="1" hangingPunct="1"/>
            <a:fld id="{9AD6A1C1-DEF3-46DF-8296-AC08D40CA73B}" type="slidenum">
              <a:rPr lang="en-US" altLang="ko-KR" b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</a:rPr>
              <a:pPr eaLnBrk="1" hangingPunct="1"/>
              <a:t>10</a:t>
            </a:fld>
            <a:endParaRPr lang="en-US" altLang="ko-KR" b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36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8449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446194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050001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61949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제목, 내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4025956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A08C6-98B3-4EDF-9FC9-DE60138DBF7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87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 userDrawn="1"/>
        </p:nvSpPr>
        <p:spPr bwMode="auto">
          <a:xfrm>
            <a:off x="0" y="5876925"/>
            <a:ext cx="9153525" cy="981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214438" y="4786313"/>
            <a:ext cx="67341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ko-KR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56656"/>
            <a:ext cx="6400800" cy="53508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/>
              <a:t>Click to edit Master subtitle style</a:t>
            </a:r>
            <a:endParaRPr lang="ko-KR" alt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781274"/>
            <a:ext cx="7776864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674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92D30-EB83-4121-B98A-BEDBBCB2DFDF}" type="datetimeFigureOut">
              <a:rPr lang="ko-KR" altLang="en-US"/>
              <a:pPr>
                <a:defRPr/>
              </a:pPr>
              <a:t>2023-09-21</a:t>
            </a:fld>
            <a:endParaRPr lang="ko-KR" alt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6746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674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7F91C-C12E-437B-866F-BD2F0DFC500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6999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l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695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1634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4840" y="64482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B3C2-5700-416B-A559-781060ACDFEE}" type="datetimeFigureOut">
              <a:rPr lang="ko-KR" altLang="en-US"/>
              <a:pPr>
                <a:defRPr/>
              </a:pPr>
              <a:t>2023-09-21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1840" y="64482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60840" y="64482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95D5E-ECA1-42D7-96D3-5DC693BFBE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44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583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20824" y="64774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238F0-3457-44DD-AAE0-D4285949F336}" type="datetimeFigureOut">
              <a:rPr lang="ko-KR" altLang="en-US"/>
              <a:pPr>
                <a:defRPr/>
              </a:pPr>
              <a:t>2023-09-21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87824" y="647749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16824" y="647749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29108-8CDA-47F2-8B5D-DC5211A0F55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5789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560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637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139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973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914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562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38121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73495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67897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33099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9071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50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413216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36246864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slideLayout" Target="../slideLayouts/slideLayout12.xml"  /><Relationship Id="rId13" Type="http://schemas.openxmlformats.org/officeDocument/2006/relationships/slideLayout" Target="../slideLayouts/slideLayout13.xml"  /><Relationship Id="rId14" Type="http://schemas.openxmlformats.org/officeDocument/2006/relationships/slideLayout" Target="../slideLayouts/slideLayout14.xml"  /><Relationship Id="rId15" Type="http://schemas.openxmlformats.org/officeDocument/2006/relationships/slideLayout" Target="../slideLayouts/slideLayout15.xml"  /><Relationship Id="rId16" Type="http://schemas.openxmlformats.org/officeDocument/2006/relationships/theme" Target="../theme/theme1.xml"  /><Relationship Id="rId17" Type="http://schemas.openxmlformats.org/officeDocument/2006/relationships/image" Target="../media/image1.jpeg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6.xml"  /><Relationship Id="rId10" Type="http://schemas.openxmlformats.org/officeDocument/2006/relationships/slideLayout" Target="../slideLayouts/slideLayout25.xml"  /><Relationship Id="rId11" Type="http://schemas.openxmlformats.org/officeDocument/2006/relationships/slideLayout" Target="../slideLayouts/slideLayout26.xml"  /><Relationship Id="rId12" Type="http://schemas.openxmlformats.org/officeDocument/2006/relationships/slideLayout" Target="../slideLayouts/slideLayout27.xml"  /><Relationship Id="rId13" Type="http://schemas.openxmlformats.org/officeDocument/2006/relationships/theme" Target="../theme/theme2.xml"  /><Relationship Id="rId14" Type="http://schemas.openxmlformats.org/officeDocument/2006/relationships/hyperlink" Target="http://www.art-com.co.kr/online/ppt_gallery_1.htm" TargetMode="External" /><Relationship Id="rId2" Type="http://schemas.openxmlformats.org/officeDocument/2006/relationships/slideLayout" Target="../slideLayouts/slideLayout17.xml"  /><Relationship Id="rId3" Type="http://schemas.openxmlformats.org/officeDocument/2006/relationships/slideLayout" Target="../slideLayouts/slideLayout18.xml"  /><Relationship Id="rId4" Type="http://schemas.openxmlformats.org/officeDocument/2006/relationships/slideLayout" Target="../slideLayouts/slideLayout19.xml"  /><Relationship Id="rId5" Type="http://schemas.openxmlformats.org/officeDocument/2006/relationships/slideLayout" Target="../slideLayouts/slideLayout20.xml"  /><Relationship Id="rId6" Type="http://schemas.openxmlformats.org/officeDocument/2006/relationships/slideLayout" Target="../slideLayouts/slideLayout21.xml"  /><Relationship Id="rId7" Type="http://schemas.openxmlformats.org/officeDocument/2006/relationships/slideLayout" Target="../slideLayouts/slideLayout22.xml"  /><Relationship Id="rId8" Type="http://schemas.openxmlformats.org/officeDocument/2006/relationships/slideLayout" Target="../slideLayouts/slideLayout23.xml"  /><Relationship Id="rId9" Type="http://schemas.openxmlformats.org/officeDocument/2006/relationships/slideLayout" Target="../slideLayouts/slideLayout24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dministrator\Desktop\제목라벨.jp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12" r:id="rId1"/>
    <p:sldLayoutId id="2147493113" r:id="rId2"/>
    <p:sldLayoutId id="2147493114" r:id="rId3"/>
    <p:sldLayoutId id="2147493115" r:id="rId4"/>
    <p:sldLayoutId id="2147493116" r:id="rId5"/>
    <p:sldLayoutId id="2147493117" r:id="rId6"/>
    <p:sldLayoutId id="2147493118" r:id="rId7"/>
    <p:sldLayoutId id="2147493119" r:id="rId8"/>
    <p:sldLayoutId id="2147493120" r:id="rId9"/>
    <p:sldLayoutId id="2147493121" r:id="rId10"/>
    <p:sldLayoutId id="2147493122" r:id="rId11"/>
    <p:sldLayoutId id="2147493123" r:id="rId12"/>
    <p:sldLayoutId id="2147493124" r:id="rId13"/>
    <p:sldLayoutId id="2147493125" r:id="rId14"/>
    <p:sldLayoutId id="2147493126" r:id="rId15"/>
  </p:sldLayoutIdLst>
  <p:hf sldNum="0" hd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4098925" y="6518275"/>
            <a:ext cx="982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kumimoji="0" sz="10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B65B4A5-29B9-42B0-ACC0-412169255C33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  <p:sp>
        <p:nvSpPr>
          <p:cNvPr id="2052" name="Rectangle 11">
            <a:hlinkClick r:id="rId14"/>
          </p:cNvPr>
          <p:cNvSpPr>
            <a:spLocks noChangeArrowheads="1"/>
          </p:cNvSpPr>
          <p:nvPr/>
        </p:nvSpPr>
        <p:spPr bwMode="auto">
          <a:xfrm>
            <a:off x="6659563" y="6515100"/>
            <a:ext cx="247491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altLang="ko-KR" sz="1200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rPr>
              <a:t>http://www.khu.ac.kr/~vbeslab</a:t>
            </a:r>
          </a:p>
        </p:txBody>
      </p:sp>
      <p:sp>
        <p:nvSpPr>
          <p:cNvPr id="17" name="Text Box 12">
            <a:hlinkClick r:id="rId14"/>
          </p:cNvPr>
          <p:cNvSpPr txBox="1">
            <a:spLocks noChangeArrowheads="1"/>
          </p:cNvSpPr>
          <p:nvPr/>
        </p:nvSpPr>
        <p:spPr bwMode="auto">
          <a:xfrm>
            <a:off x="85725" y="6524625"/>
            <a:ext cx="2738438" cy="2746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1pPr>
            <a:lvl2pPr marL="742950" indent="-285750"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2pPr>
            <a:lvl3pPr marL="1143000" indent="-228600"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3pPr>
            <a:lvl4pPr marL="1600200" indent="-228600"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4pPr>
            <a:lvl5pPr marL="2057400" indent="-228600" eaLnBrk="0" hangingPunct="0"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 baseline="30000">
                <a:solidFill>
                  <a:srgbClr val="CC3300"/>
                </a:solidFill>
                <a:latin typeface="Verdana" pitchFamily="34" charset="0"/>
                <a:ea typeface="HY헤드라인M" pitchFamily="18" charset="-127"/>
              </a:defRPr>
            </a:lvl9pPr>
          </a:lstStyle>
          <a:p>
            <a:pPr eaLnBrk="1" hangingPunct="1">
              <a:defRPr/>
            </a:pPr>
            <a:r>
              <a:rPr lang="en-US" altLang="ko-KR" sz="1200" baseline="0" dirty="0">
                <a:solidFill>
                  <a:schemeClr val="bg1"/>
                </a:solidFill>
                <a:latin typeface="굴림" charset="-127"/>
                <a:ea typeface="굴림" charset="-127"/>
              </a:rPr>
              <a:t>Kyung </a:t>
            </a:r>
            <a:r>
              <a:rPr lang="en-US" altLang="ko-KR" sz="1200" baseline="0" dirty="0" err="1">
                <a:solidFill>
                  <a:schemeClr val="bg1"/>
                </a:solidFill>
                <a:latin typeface="굴림" charset="-127"/>
                <a:ea typeface="굴림" charset="-127"/>
              </a:rPr>
              <a:t>Hee</a:t>
            </a:r>
            <a:r>
              <a:rPr lang="en-US" altLang="ko-KR" sz="1200" baseline="0" dirty="0">
                <a:solidFill>
                  <a:schemeClr val="bg1"/>
                </a:solidFill>
                <a:latin typeface="굴림" charset="-127"/>
                <a:ea typeface="굴림" charset="-127"/>
              </a:rPr>
              <a:t> Univ. </a:t>
            </a:r>
            <a:r>
              <a:rPr lang="en-US" altLang="ko-KR" sz="1200" baseline="0" dirty="0" err="1">
                <a:solidFill>
                  <a:schemeClr val="bg1"/>
                </a:solidFill>
                <a:latin typeface="굴림" charset="-127"/>
                <a:ea typeface="굴림" charset="-127"/>
              </a:rPr>
              <a:t>BioMechanics</a:t>
            </a:r>
            <a:r>
              <a:rPr lang="en-US" altLang="ko-KR" sz="1200" baseline="0" dirty="0">
                <a:solidFill>
                  <a:schemeClr val="bg1"/>
                </a:solidFill>
                <a:latin typeface="굴림" charset="-127"/>
                <a:ea typeface="굴림" charset="-127"/>
              </a:rPr>
              <a:t> Lab.</a:t>
            </a:r>
          </a:p>
        </p:txBody>
      </p:sp>
      <p:sp>
        <p:nvSpPr>
          <p:cNvPr id="20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82296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20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27" r:id="rId1"/>
    <p:sldLayoutId id="2147493128" r:id="rId2"/>
    <p:sldLayoutId id="2147493129" r:id="rId3"/>
    <p:sldLayoutId id="2147493130" r:id="rId4"/>
    <p:sldLayoutId id="2147493131" r:id="rId5"/>
    <p:sldLayoutId id="2147493132" r:id="rId6"/>
    <p:sldLayoutId id="2147493133" r:id="rId7"/>
    <p:sldLayoutId id="2147493134" r:id="rId8"/>
    <p:sldLayoutId id="2147493135" r:id="rId9"/>
    <p:sldLayoutId id="2147493136" r:id="rId10"/>
    <p:sldLayoutId id="2147493137" r:id="rId11"/>
    <p:sldLayoutId id="2147493138" r:id="rId12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휴먼모음T" pitchFamily="18" charset="-127"/>
          <a:ea typeface="휴먼모음T" pitchFamily="18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휴먼모음T" pitchFamily="18" charset="-127"/>
          <a:ea typeface="휴먼모음T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1.jpeg"  /><Relationship Id="rId4" Type="http://schemas.openxmlformats.org/officeDocument/2006/relationships/image" Target="../media/image2.jpeg"  /><Relationship Id="rId5" Type="http://schemas.openxmlformats.org/officeDocument/2006/relationships/image" Target="../media/image3.jpeg"  /><Relationship Id="rId6" Type="http://schemas.openxmlformats.org/officeDocument/2006/relationships/image" Target="../media/image4.png"  /><Relationship Id="rId7" Type="http://schemas.openxmlformats.org/officeDocument/2006/relationships/image" Target="../media/image5.png"  /><Relationship Id="rId8" Type="http://schemas.openxmlformats.org/officeDocument/2006/relationships/image" Target="../media/image6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notesSlide" Target="../notesSlides/notesSlide9.xml"  /><Relationship Id="rId3" Type="http://schemas.openxmlformats.org/officeDocument/2006/relationships/image" Target="../media/image71.jpeg"  /><Relationship Id="rId4" Type="http://schemas.openxmlformats.org/officeDocument/2006/relationships/image" Target="../media/image72.jpeg"  /><Relationship Id="rId5" Type="http://schemas.openxmlformats.org/officeDocument/2006/relationships/image" Target="../media/image73.jpeg"  /><Relationship Id="rId6" Type="http://schemas.openxmlformats.org/officeDocument/2006/relationships/image" Target="../media/image74.jpeg"  /><Relationship Id="rId7" Type="http://schemas.openxmlformats.org/officeDocument/2006/relationships/image" Target="../media/image75.png"  /><Relationship Id="rId8" Type="http://schemas.openxmlformats.org/officeDocument/2006/relationships/image" Target="../media/image76.jpeg"  /><Relationship Id="rId9" Type="http://schemas.openxmlformats.org/officeDocument/2006/relationships/image" Target="../media/image1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77.jpeg"  /><Relationship Id="rId4" Type="http://schemas.openxmlformats.org/officeDocument/2006/relationships/image" Target="../media/image78.jpeg"  /><Relationship Id="rId5" Type="http://schemas.openxmlformats.org/officeDocument/2006/relationships/image" Target="../media/image79.png"  /><Relationship Id="rId6" Type="http://schemas.openxmlformats.org/officeDocument/2006/relationships/image" Target="../media/image80.jpeg"  /><Relationship Id="rId7" Type="http://schemas.openxmlformats.org/officeDocument/2006/relationships/image" Target="../media/image81.jpeg"  /><Relationship Id="rId8" Type="http://schemas.openxmlformats.org/officeDocument/2006/relationships/image" Target="../media/image82.png"  /><Relationship Id="rId9" Type="http://schemas.openxmlformats.org/officeDocument/2006/relationships/image" Target="../media/image1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4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83.jpeg"  /><Relationship Id="rId4" Type="http://schemas.openxmlformats.org/officeDocument/2006/relationships/image" Target="../media/image84.jpeg"  /><Relationship Id="rId5" Type="http://schemas.openxmlformats.org/officeDocument/2006/relationships/image" Target="../media/image85.jpeg"  /><Relationship Id="rId6" Type="http://schemas.openxmlformats.org/officeDocument/2006/relationships/image" Target="../media/image86.jpeg"  /><Relationship Id="rId7" Type="http://schemas.openxmlformats.org/officeDocument/2006/relationships/image" Target="../media/image48.jpeg"  /><Relationship Id="rId8" Type="http://schemas.openxmlformats.org/officeDocument/2006/relationships/hyperlink" Target="http://www.resolveyourpain.com/" TargetMode="External" /><Relationship Id="rId9" Type="http://schemas.openxmlformats.org/officeDocument/2006/relationships/image" Target="../media/image87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95.png"  /><Relationship Id="rId11" Type="http://schemas.openxmlformats.org/officeDocument/2006/relationships/image" Target="../media/image1.jpeg"  /><Relationship Id="rId12" Type="http://schemas.openxmlformats.org/officeDocument/2006/relationships/image" Target="../media/image48.jpeg"  /><Relationship Id="rId13" Type="http://schemas.openxmlformats.org/officeDocument/2006/relationships/image" Target="../media/image96.jpeg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88.jpeg"  /><Relationship Id="rId4" Type="http://schemas.openxmlformats.org/officeDocument/2006/relationships/image" Target="../media/image89.jpeg"  /><Relationship Id="rId5" Type="http://schemas.openxmlformats.org/officeDocument/2006/relationships/image" Target="../media/image90.jpeg"  /><Relationship Id="rId6" Type="http://schemas.openxmlformats.org/officeDocument/2006/relationships/image" Target="../media/image91.png"  /><Relationship Id="rId7" Type="http://schemas.openxmlformats.org/officeDocument/2006/relationships/image" Target="../media/image92.png"  /><Relationship Id="rId8" Type="http://schemas.openxmlformats.org/officeDocument/2006/relationships/image" Target="../media/image93.png"  /><Relationship Id="rId9" Type="http://schemas.openxmlformats.org/officeDocument/2006/relationships/image" Target="../media/image94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7.png"  /><Relationship Id="rId3" Type="http://schemas.openxmlformats.org/officeDocument/2006/relationships/image" Target="../media/image98.jpeg"  /><Relationship Id="rId4" Type="http://schemas.openxmlformats.org/officeDocument/2006/relationships/image" Target="../media/image1.jpeg"  /><Relationship Id="rId5" Type="http://schemas.openxmlformats.org/officeDocument/2006/relationships/image" Target="../media/image99.jpeg"  /><Relationship Id="rId6" Type="http://schemas.openxmlformats.org/officeDocument/2006/relationships/image" Target="../media/image100.jpeg"  /><Relationship Id="rId7" Type="http://schemas.openxmlformats.org/officeDocument/2006/relationships/image" Target="../media/image101.jpeg"  /><Relationship Id="rId8" Type="http://schemas.openxmlformats.org/officeDocument/2006/relationships/image" Target="../media/image102.jpeg"  /><Relationship Id="rId9" Type="http://schemas.openxmlformats.org/officeDocument/2006/relationships/image" Target="../media/image103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1.jpeg"  /><Relationship Id="rId11" Type="http://schemas.openxmlformats.org/officeDocument/2006/relationships/image" Target="../media/image112.jpeg"  /><Relationship Id="rId2" Type="http://schemas.openxmlformats.org/officeDocument/2006/relationships/image" Target="../media/image104.jpeg"  /><Relationship Id="rId3" Type="http://schemas.openxmlformats.org/officeDocument/2006/relationships/image" Target="../media/image105.jpeg"  /><Relationship Id="rId4" Type="http://schemas.openxmlformats.org/officeDocument/2006/relationships/image" Target="../media/image106.jpeg"  /><Relationship Id="rId5" Type="http://schemas.openxmlformats.org/officeDocument/2006/relationships/image" Target="../media/image107.jpeg"  /><Relationship Id="rId6" Type="http://schemas.openxmlformats.org/officeDocument/2006/relationships/image" Target="../media/image108.jpeg"  /><Relationship Id="rId7" Type="http://schemas.openxmlformats.org/officeDocument/2006/relationships/image" Target="../media/image109.jpeg"  /><Relationship Id="rId8" Type="http://schemas.openxmlformats.org/officeDocument/2006/relationships/image" Target="../media/image110.png"  /><Relationship Id="rId9" Type="http://schemas.openxmlformats.org/officeDocument/2006/relationships/image" Target="../media/image111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video" Target="file:///D:\&#50689;&#50629;&#48512;\ppt-&#46041;&#50689;&#49345;-&#50689;&#50629;&#51088;&#47308;\KNX-ppt&#44368;&#50977;&#51088;&#47308;\&#54620;&#47700;&#46300;&#52769;&#47732;&#48624;_RR.mp4" TargetMode="External" /><Relationship Id="rId10" Type="http://schemas.openxmlformats.org/officeDocument/2006/relationships/image" Target="../media/image1.jpeg"  /><Relationship Id="rId11" Type="http://schemas.openxmlformats.org/officeDocument/2006/relationships/image" Target="../media/image118.png"  /><Relationship Id="rId2" Type="http://schemas.openxmlformats.org/officeDocument/2006/relationships/video" Target="file:///D:\&#50689;&#50629;&#48512;\ppt-&#46041;&#50689;&#49345;-&#50689;&#50629;&#51088;&#47308;\KNX-ppt&#44368;&#50977;&#51088;&#47308;\&#53440;&#49324;&#52769;&#47732;&#48624;_rrrr.wmv" TargetMode="External" /><Relationship Id="rId3" Type="http://schemas.openxmlformats.org/officeDocument/2006/relationships/slideLayout" Target="../slideLayouts/slideLayout2.xml"  /><Relationship Id="rId4" Type="http://schemas.openxmlformats.org/officeDocument/2006/relationships/notesSlide" Target="../notesSlides/notesSlide13.xml"  /><Relationship Id="rId5" Type="http://schemas.openxmlformats.org/officeDocument/2006/relationships/image" Target="../media/image113.png"  /><Relationship Id="rId6" Type="http://schemas.openxmlformats.org/officeDocument/2006/relationships/image" Target="../media/image114.png"  /><Relationship Id="rId7" Type="http://schemas.openxmlformats.org/officeDocument/2006/relationships/image" Target="../media/image115.jpeg"  /><Relationship Id="rId8" Type="http://schemas.openxmlformats.org/officeDocument/2006/relationships/image" Target="../media/image116.png"  /><Relationship Id="rId9" Type="http://schemas.openxmlformats.org/officeDocument/2006/relationships/image" Target="../media/image117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video" Target="file:///D:\&#50689;&#50629;&#48512;\ppt-&#46041;&#50689;&#49345;-&#50689;&#50629;&#51088;&#47308;\KNX-ppt&#44368;&#50977;&#51088;&#47308;\&#53440;&#49324;-top_RRRR.wmv" TargetMode="External" /><Relationship Id="rId10" Type="http://schemas.openxmlformats.org/officeDocument/2006/relationships/image" Target="../media/image125.jpeg"  /><Relationship Id="rId11" Type="http://schemas.openxmlformats.org/officeDocument/2006/relationships/image" Target="../media/image126.png"  /><Relationship Id="rId12" Type="http://schemas.openxmlformats.org/officeDocument/2006/relationships/image" Target="../media/image1.jpeg"  /><Relationship Id="rId2" Type="http://schemas.openxmlformats.org/officeDocument/2006/relationships/slideLayout" Target="../slideLayouts/slideLayout2.xml"  /><Relationship Id="rId3" Type="http://schemas.openxmlformats.org/officeDocument/2006/relationships/image" Target="../media/image119.png"  /><Relationship Id="rId4" Type="http://schemas.openxmlformats.org/officeDocument/2006/relationships/image" Target="../media/image105.jpeg"  /><Relationship Id="rId5" Type="http://schemas.openxmlformats.org/officeDocument/2006/relationships/image" Target="../media/image120.png"  /><Relationship Id="rId6" Type="http://schemas.openxmlformats.org/officeDocument/2006/relationships/image" Target="../media/image121.png"  /><Relationship Id="rId7" Type="http://schemas.openxmlformats.org/officeDocument/2006/relationships/image" Target="../media/image122.png"  /><Relationship Id="rId8" Type="http://schemas.openxmlformats.org/officeDocument/2006/relationships/image" Target="../media/image123.png"  /><Relationship Id="rId9" Type="http://schemas.openxmlformats.org/officeDocument/2006/relationships/image" Target="../media/image124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134.jpeg"  /><Relationship Id="rId11" Type="http://schemas.openxmlformats.org/officeDocument/2006/relationships/image" Target="../media/image105.jpeg"  /><Relationship Id="rId12" Type="http://schemas.openxmlformats.org/officeDocument/2006/relationships/image" Target="../media/image135.jpeg"  /><Relationship Id="rId13" Type="http://schemas.openxmlformats.org/officeDocument/2006/relationships/image" Target="../media/image136.png"  /><Relationship Id="rId14" Type="http://schemas.openxmlformats.org/officeDocument/2006/relationships/image" Target="../media/image137.jpeg"  /><Relationship Id="rId15" Type="http://schemas.openxmlformats.org/officeDocument/2006/relationships/image" Target="../media/image138.jpeg"  /><Relationship Id="rId16" Type="http://schemas.openxmlformats.org/officeDocument/2006/relationships/image" Target="../media/image139.jpeg"  /><Relationship Id="rId17" Type="http://schemas.openxmlformats.org/officeDocument/2006/relationships/image" Target="../media/image140.jpeg"  /><Relationship Id="rId18" Type="http://schemas.openxmlformats.org/officeDocument/2006/relationships/image" Target="../media/image141.png"  /><Relationship Id="rId19" Type="http://schemas.openxmlformats.org/officeDocument/2006/relationships/image" Target="../media/image142.png"  /><Relationship Id="rId2" Type="http://schemas.openxmlformats.org/officeDocument/2006/relationships/notesSlide" Target="../notesSlides/notesSlide14.xml"  /><Relationship Id="rId3" Type="http://schemas.openxmlformats.org/officeDocument/2006/relationships/image" Target="../media/image127.png"  /><Relationship Id="rId4" Type="http://schemas.openxmlformats.org/officeDocument/2006/relationships/image" Target="../media/image128.jpeg"  /><Relationship Id="rId5" Type="http://schemas.openxmlformats.org/officeDocument/2006/relationships/image" Target="../media/image129.jpeg"  /><Relationship Id="rId6" Type="http://schemas.openxmlformats.org/officeDocument/2006/relationships/image" Target="../media/image130.jpeg"  /><Relationship Id="rId7" Type="http://schemas.openxmlformats.org/officeDocument/2006/relationships/image" Target="../media/image131.jpeg"  /><Relationship Id="rId8" Type="http://schemas.openxmlformats.org/officeDocument/2006/relationships/image" Target="../media/image132.jpeg"  /><Relationship Id="rId9" Type="http://schemas.openxmlformats.org/officeDocument/2006/relationships/image" Target="../media/image133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150.png"  /><Relationship Id="rId11" Type="http://schemas.openxmlformats.org/officeDocument/2006/relationships/image" Target="../media/image131.jpeg"  /><Relationship Id="rId12" Type="http://schemas.openxmlformats.org/officeDocument/2006/relationships/image" Target="../media/image132.jpeg"  /><Relationship Id="rId13" Type="http://schemas.openxmlformats.org/officeDocument/2006/relationships/image" Target="../media/image151.png"  /><Relationship Id="rId14" Type="http://schemas.openxmlformats.org/officeDocument/2006/relationships/image" Target="../media/image36.jpeg"  /><Relationship Id="rId15" Type="http://schemas.openxmlformats.org/officeDocument/2006/relationships/image" Target="../media/image152.png"  /><Relationship Id="rId16" Type="http://schemas.openxmlformats.org/officeDocument/2006/relationships/image" Target="../media/image153.jpeg"  /><Relationship Id="rId17" Type="http://schemas.openxmlformats.org/officeDocument/2006/relationships/image" Target="../media/image154.png"  /><Relationship Id="rId2" Type="http://schemas.openxmlformats.org/officeDocument/2006/relationships/notesSlide" Target="../notesSlides/notesSlide15.xml"  /><Relationship Id="rId3" Type="http://schemas.openxmlformats.org/officeDocument/2006/relationships/image" Target="../media/image143.png"  /><Relationship Id="rId4" Type="http://schemas.openxmlformats.org/officeDocument/2006/relationships/image" Target="../media/image144.jpeg"  /><Relationship Id="rId5" Type="http://schemas.openxmlformats.org/officeDocument/2006/relationships/image" Target="../media/image145.jpeg"  /><Relationship Id="rId6" Type="http://schemas.openxmlformats.org/officeDocument/2006/relationships/image" Target="../media/image146.jpeg"  /><Relationship Id="rId7" Type="http://schemas.openxmlformats.org/officeDocument/2006/relationships/image" Target="../media/image147.jpeg"  /><Relationship Id="rId8" Type="http://schemas.openxmlformats.org/officeDocument/2006/relationships/image" Target="../media/image148.jpeg"  /><Relationship Id="rId9" Type="http://schemas.openxmlformats.org/officeDocument/2006/relationships/image" Target="../media/image149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13.png"  /><Relationship Id="rId11" Type="http://schemas.openxmlformats.org/officeDocument/2006/relationships/image" Target="../media/image14.jpeg"  /><Relationship Id="rId12" Type="http://schemas.openxmlformats.org/officeDocument/2006/relationships/image" Target="../media/image15.jpeg"  /><Relationship Id="rId13" Type="http://schemas.openxmlformats.org/officeDocument/2006/relationships/image" Target="../media/image16.png"  /><Relationship Id="rId14" Type="http://schemas.openxmlformats.org/officeDocument/2006/relationships/image" Target="../media/image17.png"  /><Relationship Id="rId2" Type="http://schemas.openxmlformats.org/officeDocument/2006/relationships/notesSlide" Target="../notesSlides/notesSlide2.xml"  /><Relationship Id="rId3" Type="http://schemas.openxmlformats.org/officeDocument/2006/relationships/image" Target="../media/image1.jpeg"  /><Relationship Id="rId4" Type="http://schemas.openxmlformats.org/officeDocument/2006/relationships/image" Target="../media/image7.jpeg"  /><Relationship Id="rId5" Type="http://schemas.openxmlformats.org/officeDocument/2006/relationships/image" Target="../media/image8.jpeg"  /><Relationship Id="rId6" Type="http://schemas.openxmlformats.org/officeDocument/2006/relationships/image" Target="../media/image9.png"  /><Relationship Id="rId7" Type="http://schemas.openxmlformats.org/officeDocument/2006/relationships/image" Target="../media/image10.png"  /><Relationship Id="rId8" Type="http://schemas.openxmlformats.org/officeDocument/2006/relationships/image" Target="../media/image11.png"  /><Relationship Id="rId9" Type="http://schemas.openxmlformats.org/officeDocument/2006/relationships/image" Target="../media/image12.jpe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image" Target="../media/image1.jpeg"  /><Relationship Id="rId3" Type="http://schemas.openxmlformats.org/officeDocument/2006/relationships/image" Target="../media/image155.jpeg"  /><Relationship Id="rId4" Type="http://schemas.openxmlformats.org/officeDocument/2006/relationships/image" Target="../media/image156.jpeg"  /><Relationship Id="rId5" Type="http://schemas.openxmlformats.org/officeDocument/2006/relationships/image" Target="../media/image157.png"  /><Relationship Id="rId6" Type="http://schemas.openxmlformats.org/officeDocument/2006/relationships/image" Target="../media/image158.jpeg"  /><Relationship Id="rId7" Type="http://schemas.openxmlformats.org/officeDocument/2006/relationships/image" Target="../media/image159.jpeg"  /><Relationship Id="rId8" Type="http://schemas.openxmlformats.org/officeDocument/2006/relationships/image" Target="../media/image160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image" Target="../media/image1.jpeg"  /><Relationship Id="rId3" Type="http://schemas.openxmlformats.org/officeDocument/2006/relationships/image" Target="../media/image161.jpeg"  /><Relationship Id="rId4" Type="http://schemas.openxmlformats.org/officeDocument/2006/relationships/image" Target="../media/image162.jpeg"  /><Relationship Id="rId5" Type="http://schemas.openxmlformats.org/officeDocument/2006/relationships/image" Target="../media/image163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image" Target="../media/image1.jpeg"  /><Relationship Id="rId3" Type="http://schemas.openxmlformats.org/officeDocument/2006/relationships/image" Target="../media/image164.jpeg"  /><Relationship Id="rId4" Type="http://schemas.openxmlformats.org/officeDocument/2006/relationships/image" Target="../media/image165.jpeg"  /><Relationship Id="rId5" Type="http://schemas.openxmlformats.org/officeDocument/2006/relationships/image" Target="../media/image166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image" Target="../media/image1.jpeg"  /><Relationship Id="rId3" Type="http://schemas.openxmlformats.org/officeDocument/2006/relationships/image" Target="../media/image162.jpeg"  /><Relationship Id="rId4" Type="http://schemas.openxmlformats.org/officeDocument/2006/relationships/image" Target="../media/image167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7.xml"  /><Relationship Id="rId2" Type="http://schemas.openxmlformats.org/officeDocument/2006/relationships/notesSlide" Target="../notesSlides/notesSlide16.xml"  /><Relationship Id="rId3" Type="http://schemas.openxmlformats.org/officeDocument/2006/relationships/image" Target="../media/image168.png"  /><Relationship Id="rId4" Type="http://schemas.openxmlformats.org/officeDocument/2006/relationships/image" Target="../media/image169.jpeg"  /><Relationship Id="rId5" Type="http://schemas.openxmlformats.org/officeDocument/2006/relationships/image" Target="../media/image170.jpeg"  /><Relationship Id="rId6" Type="http://schemas.openxmlformats.org/officeDocument/2006/relationships/image" Target="../media/image171.jpeg"  /><Relationship Id="rId7" Type="http://schemas.openxmlformats.org/officeDocument/2006/relationships/image" Target="../media/image172.png"  /><Relationship Id="rId8" Type="http://schemas.openxmlformats.org/officeDocument/2006/relationships/image" Target="../media/image2.jpeg"  /><Relationship Id="rId9" Type="http://schemas.openxmlformats.org/officeDocument/2006/relationships/image" Target="../media/image155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25.jpeg"  /><Relationship Id="rId11" Type="http://schemas.openxmlformats.org/officeDocument/2006/relationships/image" Target="../media/image26.png"  /><Relationship Id="rId12" Type="http://schemas.openxmlformats.org/officeDocument/2006/relationships/image" Target="../media/image27.jpeg"  /><Relationship Id="rId13" Type="http://schemas.openxmlformats.org/officeDocument/2006/relationships/image" Target="../media/image28.png"  /><Relationship Id="rId14" Type="http://schemas.openxmlformats.org/officeDocument/2006/relationships/image" Target="../media/image1.jpeg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8.jpeg"  /><Relationship Id="rId4" Type="http://schemas.openxmlformats.org/officeDocument/2006/relationships/image" Target="../media/image19.jpeg"  /><Relationship Id="rId5" Type="http://schemas.openxmlformats.org/officeDocument/2006/relationships/image" Target="../media/image20.jpeg"  /><Relationship Id="rId6" Type="http://schemas.openxmlformats.org/officeDocument/2006/relationships/image" Target="../media/image21.jpeg"  /><Relationship Id="rId7" Type="http://schemas.openxmlformats.org/officeDocument/2006/relationships/image" Target="../media/image22.jpeg"  /><Relationship Id="rId8" Type="http://schemas.openxmlformats.org/officeDocument/2006/relationships/image" Target="../media/image23.jpeg"  /><Relationship Id="rId9" Type="http://schemas.openxmlformats.org/officeDocument/2006/relationships/image" Target="../media/image24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29.png"  /><Relationship Id="rId4" Type="http://schemas.openxmlformats.org/officeDocument/2006/relationships/image" Target="../media/image30.png"  /><Relationship Id="rId5" Type="http://schemas.openxmlformats.org/officeDocument/2006/relationships/image" Target="../media/image31.png"  /><Relationship Id="rId6" Type="http://schemas.openxmlformats.org/officeDocument/2006/relationships/image" Target="../media/image32.jpeg"  /><Relationship Id="rId7" Type="http://schemas.openxmlformats.org/officeDocument/2006/relationships/image" Target="../media/image33.jpeg"  /><Relationship Id="rId8" Type="http://schemas.openxmlformats.org/officeDocument/2006/relationships/image" Target="../media/image34.jpeg"  /><Relationship Id="rId9" Type="http://schemas.openxmlformats.org/officeDocument/2006/relationships/image" Target="../media/image1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10" Type="http://schemas.openxmlformats.org/officeDocument/2006/relationships/image" Target="../media/image41.jpeg"  /><Relationship Id="rId11" Type="http://schemas.openxmlformats.org/officeDocument/2006/relationships/image" Target="../media/image42.png"  /><Relationship Id="rId12" Type="http://schemas.openxmlformats.org/officeDocument/2006/relationships/image" Target="../media/image19.jpeg"  /><Relationship Id="rId13" Type="http://schemas.openxmlformats.org/officeDocument/2006/relationships/image" Target="../media/image43.png"  /><Relationship Id="rId14" Type="http://schemas.openxmlformats.org/officeDocument/2006/relationships/image" Target="../media/image44.jpeg"  /><Relationship Id="rId15" Type="http://schemas.openxmlformats.org/officeDocument/2006/relationships/image" Target="../media/image45.png"  /><Relationship Id="rId2" Type="http://schemas.openxmlformats.org/officeDocument/2006/relationships/image" Target="../media/image1.jpeg"  /><Relationship Id="rId3" Type="http://schemas.openxmlformats.org/officeDocument/2006/relationships/image" Target="../media/image15.jpeg"  /><Relationship Id="rId4" Type="http://schemas.openxmlformats.org/officeDocument/2006/relationships/image" Target="../media/image35.jpeg"  /><Relationship Id="rId5" Type="http://schemas.openxmlformats.org/officeDocument/2006/relationships/image" Target="../media/image36.jpeg"  /><Relationship Id="rId6" Type="http://schemas.openxmlformats.org/officeDocument/2006/relationships/image" Target="../media/image37.jpeg"  /><Relationship Id="rId7" Type="http://schemas.openxmlformats.org/officeDocument/2006/relationships/image" Target="../media/image38.png"  /><Relationship Id="rId8" Type="http://schemas.openxmlformats.org/officeDocument/2006/relationships/image" Target="../media/image39.png"  /><Relationship Id="rId9" Type="http://schemas.openxmlformats.org/officeDocument/2006/relationships/image" Target="../media/image40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46.png"  /><Relationship Id="rId4" Type="http://schemas.openxmlformats.org/officeDocument/2006/relationships/image" Target="../media/image1.jpeg"  /><Relationship Id="rId5" Type="http://schemas.openxmlformats.org/officeDocument/2006/relationships/image" Target="../media/image47.png"  /><Relationship Id="rId6" Type="http://schemas.openxmlformats.org/officeDocument/2006/relationships/image" Target="../media/image48.jpeg"  /><Relationship Id="rId7" Type="http://schemas.openxmlformats.org/officeDocument/2006/relationships/image" Target="../media/image49.png"  /><Relationship Id="rId8" Type="http://schemas.openxmlformats.org/officeDocument/2006/relationships/image" Target="../media/image50.jpeg"  /><Relationship Id="rId9" Type="http://schemas.openxmlformats.org/officeDocument/2006/relationships/image" Target="../media/image51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10" Type="http://schemas.openxmlformats.org/officeDocument/2006/relationships/image" Target="../media/image5.png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.jpeg"  /><Relationship Id="rId4" Type="http://schemas.openxmlformats.org/officeDocument/2006/relationships/image" Target="../media/image52.png"  /><Relationship Id="rId5" Type="http://schemas.openxmlformats.org/officeDocument/2006/relationships/image" Target="../media/image53.png"  /><Relationship Id="rId6" Type="http://schemas.openxmlformats.org/officeDocument/2006/relationships/image" Target="../media/image54.jpeg"  /><Relationship Id="rId7" Type="http://schemas.openxmlformats.org/officeDocument/2006/relationships/image" Target="../media/image55.jpeg"  /><Relationship Id="rId8" Type="http://schemas.openxmlformats.org/officeDocument/2006/relationships/image" Target="../media/image56.png"  /><Relationship Id="rId9" Type="http://schemas.openxmlformats.org/officeDocument/2006/relationships/image" Target="../media/image57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2" Type="http://schemas.openxmlformats.org/officeDocument/2006/relationships/notesSlide" Target="../notesSlides/notesSlide7.xml"  /><Relationship Id="rId3" Type="http://schemas.openxmlformats.org/officeDocument/2006/relationships/chart" Target="../charts/chart1.xml"  /><Relationship Id="rId4" Type="http://schemas.openxmlformats.org/officeDocument/2006/relationships/image" Target="../media/image58.jpeg"  /><Relationship Id="rId5" Type="http://schemas.openxmlformats.org/officeDocument/2006/relationships/image" Target="../media/image59.jpeg"  /><Relationship Id="rId6" Type="http://schemas.openxmlformats.org/officeDocument/2006/relationships/image" Target="../media/image60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5.xml"  /><Relationship Id="rId10" Type="http://schemas.openxmlformats.org/officeDocument/2006/relationships/image" Target="../media/image67.png"  /><Relationship Id="rId11" Type="http://schemas.openxmlformats.org/officeDocument/2006/relationships/image" Target="../media/image68.png"  /><Relationship Id="rId12" Type="http://schemas.openxmlformats.org/officeDocument/2006/relationships/image" Target="../media/image69.png"  /><Relationship Id="rId13" Type="http://schemas.openxmlformats.org/officeDocument/2006/relationships/image" Target="../media/image70.png"  /><Relationship Id="rId2" Type="http://schemas.openxmlformats.org/officeDocument/2006/relationships/notesSlide" Target="../notesSlides/notesSlide8.xml"  /><Relationship Id="rId3" Type="http://schemas.openxmlformats.org/officeDocument/2006/relationships/image" Target="../media/image1.jpeg"  /><Relationship Id="rId4" Type="http://schemas.openxmlformats.org/officeDocument/2006/relationships/image" Target="../media/image61.jpeg"  /><Relationship Id="rId5" Type="http://schemas.openxmlformats.org/officeDocument/2006/relationships/image" Target="../media/image62.png"  /><Relationship Id="rId6" Type="http://schemas.openxmlformats.org/officeDocument/2006/relationships/image" Target="../media/image63.jpeg"  /><Relationship Id="rId7" Type="http://schemas.openxmlformats.org/officeDocument/2006/relationships/image" Target="../media/image64.jpeg"  /><Relationship Id="rId8" Type="http://schemas.openxmlformats.org/officeDocument/2006/relationships/image" Target="../media/image65.jpeg"  /><Relationship Id="rId9" Type="http://schemas.openxmlformats.org/officeDocument/2006/relationships/image" Target="../media/image66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 bwMode="auto">
          <a:xfrm>
            <a:off x="324889" y="124187"/>
            <a:ext cx="6335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24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r>
              <a:rPr lang="en-US" altLang="ko-KR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series &amp;  3D NEWTON</a:t>
            </a:r>
          </a:p>
          <a:p>
            <a:pPr algn="just">
              <a:defRPr/>
            </a:pP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ko-KR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8" name="Picture 2" descr="C:\Users\Administrator\Desktop\한메드신로고150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55336"/>
            <a:ext cx="1440160" cy="51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Documents and Settings\did0308\바탕 화면\3D NEWTON\디자인\clrara220_41.jpg">
            <a:extLst>
              <a:ext uri="{FF2B5EF4-FFF2-40B4-BE49-F238E27FC236}">
                <a16:creationId xmlns:a16="http://schemas.microsoft.com/office/drawing/2014/main" id="{BBAFB078-F544-4696-81F7-B9347046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t="6250" b="23437"/>
          <a:stretch>
            <a:fillRect/>
          </a:stretch>
        </p:blipFill>
        <p:spPr bwMode="auto">
          <a:xfrm>
            <a:off x="1754921" y="1596815"/>
            <a:ext cx="4855299" cy="469539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3" name="제목 1">
            <a:extLst>
              <a:ext uri="{FF2B5EF4-FFF2-40B4-BE49-F238E27FC236}">
                <a16:creationId xmlns:a16="http://schemas.microsoft.com/office/drawing/2014/main" id="{1E657D20-9596-438F-B4EC-17F082503C38}"/>
              </a:ext>
            </a:extLst>
          </p:cNvPr>
          <p:cNvSpPr txBox="1">
            <a:spLocks/>
          </p:cNvSpPr>
          <p:nvPr/>
        </p:nvSpPr>
        <p:spPr bwMode="auto">
          <a:xfrm>
            <a:off x="6444208" y="6509817"/>
            <a:ext cx="1995099" cy="2327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ko-KR" sz="1050" b="0" kern="0" dirty="0" err="1"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Kinetrac</a:t>
            </a:r>
            <a:r>
              <a:rPr lang="en-US" altLang="ko-KR" sz="1050" b="0" kern="0" dirty="0"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 DAVINCI</a:t>
            </a:r>
            <a:endParaRPr lang="ko-KR" altLang="en-US" sz="1050" b="0" kern="0" dirty="0">
              <a:solidFill>
                <a:schemeClr val="accent4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anose="02030504000101010101" pitchFamily="18" charset="-127"/>
              <a:ea typeface="휴먼엑스포" panose="02030504000101010101" pitchFamily="18" charset="-127"/>
              <a:cs typeface="+mj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49E0C2B-F188-4A5B-A387-8CE65688BC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t="3391" r="12733" b="5163"/>
          <a:stretch/>
        </p:blipFill>
        <p:spPr>
          <a:xfrm>
            <a:off x="6305874" y="4216477"/>
            <a:ext cx="2823916" cy="2405123"/>
          </a:xfrm>
          <a:prstGeom prst="rect">
            <a:avLst/>
          </a:prstGeom>
        </p:spPr>
      </p:pic>
      <p:sp>
        <p:nvSpPr>
          <p:cNvPr id="19" name="제목 1">
            <a:extLst>
              <a:ext uri="{FF2B5EF4-FFF2-40B4-BE49-F238E27FC236}">
                <a16:creationId xmlns:a16="http://schemas.microsoft.com/office/drawing/2014/main" id="{222A557E-DE52-415A-B20A-509D6B3DE5E5}"/>
              </a:ext>
            </a:extLst>
          </p:cNvPr>
          <p:cNvSpPr txBox="1">
            <a:spLocks/>
          </p:cNvSpPr>
          <p:nvPr/>
        </p:nvSpPr>
        <p:spPr bwMode="auto">
          <a:xfrm>
            <a:off x="6588224" y="3123011"/>
            <a:ext cx="2376264" cy="28803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ko-KR" sz="1100" b="0" kern="0" dirty="0"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KINETRAC </a:t>
            </a:r>
            <a:r>
              <a:rPr lang="en-US" altLang="ko-KR" sz="1100" b="0" kern="0" dirty="0" err="1" smtClean="0"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Mckenzie</a:t>
            </a:r>
            <a:endParaRPr lang="ko-KR" altLang="en-US" sz="1100" b="0" kern="0" dirty="0">
              <a:solidFill>
                <a:schemeClr val="accent4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anose="02030504000101010101" pitchFamily="18" charset="-127"/>
              <a:ea typeface="휴먼엑스포" panose="02030504000101010101" pitchFamily="18" charset="-127"/>
              <a:cs typeface="+mj-cs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5"/>
          <a:stretch/>
        </p:blipFill>
        <p:spPr>
          <a:xfrm>
            <a:off x="6286212" y="692697"/>
            <a:ext cx="2758026" cy="2526404"/>
          </a:xfrm>
          <a:prstGeom prst="rect">
            <a:avLst/>
          </a:prstGeom>
        </p:spPr>
      </p:pic>
      <p:pic>
        <p:nvPicPr>
          <p:cNvPr id="17" name="Picture 13" descr="D:\리-디자인\MAIN.png"/>
          <p:cNvPicPr>
            <a:picLocks noChangeAspect="1" noChangeArrowheads="1"/>
          </p:cNvPicPr>
          <p:nvPr/>
        </p:nvPicPr>
        <p:blipFill>
          <a:blip r:embed="rId8" cstate="print"/>
          <a:srcRect l="9618" t="9496" r="7419" b="9795"/>
          <a:stretch>
            <a:fillRect/>
          </a:stretch>
        </p:blipFill>
        <p:spPr bwMode="auto">
          <a:xfrm>
            <a:off x="56016" y="4039768"/>
            <a:ext cx="3446260" cy="254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제목 1">
            <a:extLst>
              <a:ext uri="{FF2B5EF4-FFF2-40B4-BE49-F238E27FC236}">
                <a16:creationId xmlns:a16="http://schemas.microsoft.com/office/drawing/2014/main" id="{78FA3E4E-9616-46AC-9ADE-52101392ABDF}"/>
              </a:ext>
            </a:extLst>
          </p:cNvPr>
          <p:cNvSpPr txBox="1">
            <a:spLocks/>
          </p:cNvSpPr>
          <p:nvPr/>
        </p:nvSpPr>
        <p:spPr bwMode="auto">
          <a:xfrm>
            <a:off x="93841" y="4050261"/>
            <a:ext cx="1323469" cy="2870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ko-KR" sz="1100" b="0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3D NEWTON</a:t>
            </a:r>
          </a:p>
        </p:txBody>
      </p:sp>
      <p:sp>
        <p:nvSpPr>
          <p:cNvPr id="21" name="직사각형 17">
            <a:extLst>
              <a:ext uri="{FF2B5EF4-FFF2-40B4-BE49-F238E27FC236}">
                <a16:creationId xmlns:a16="http://schemas.microsoft.com/office/drawing/2014/main" id="{279E833D-8920-45F6-B950-39807A0B9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0" y="1069601"/>
            <a:ext cx="67824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36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DAVINCI  &amp;  </a:t>
            </a:r>
            <a:r>
              <a:rPr lang="en-US" altLang="ko-KR" sz="36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Mckenzie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45818645"/>
      </p:ext>
    </p:extLst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11" descr="D:\보험수가자료\KNX-신기술신청-심평원-2013.06.13\카이로책그림-스캔\3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3" t="48276" r="10355" b="24570"/>
          <a:stretch>
            <a:fillRect/>
          </a:stretch>
        </p:blipFill>
        <p:spPr bwMode="auto">
          <a:xfrm>
            <a:off x="6416922" y="1455056"/>
            <a:ext cx="1878573" cy="1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 descr="F:\R-ppt자료모음\JPG파일모음\압박골절_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3999" r="2080" b="7999"/>
          <a:stretch>
            <a:fillRect/>
          </a:stretch>
        </p:blipFill>
        <p:spPr bwMode="auto">
          <a:xfrm>
            <a:off x="6416922" y="3310962"/>
            <a:ext cx="1899494" cy="199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3" descr="C:\Users\user\Desktop\압박골절_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58" y="1572651"/>
            <a:ext cx="179863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4" descr="C:\Users\user\Desktop\압박골절_00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829" y="3310963"/>
            <a:ext cx="2432522" cy="1990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dministrator\Desktop\새 폴더 (2)\moon_02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10962"/>
            <a:ext cx="1873283" cy="187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encrypted-tbn0.gstatic.com/images?q=tbn:ANd9GcQoSkhWYUV_OW0TFit4BYF1cZc4Ws1rXjfECtXPbLF6m6yJ7pQ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1455056"/>
            <a:ext cx="1443464" cy="1443464"/>
          </a:xfrm>
          <a:prstGeom prst="rect">
            <a:avLst/>
          </a:prstGeom>
          <a:noFill/>
        </p:spPr>
      </p:pic>
      <p:sp>
        <p:nvSpPr>
          <p:cNvPr id="11" name="직사각형 10"/>
          <p:cNvSpPr/>
          <p:nvPr/>
        </p:nvSpPr>
        <p:spPr>
          <a:xfrm>
            <a:off x="725984" y="5856334"/>
            <a:ext cx="7514523" cy="419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AutoNum type="arabicPeriod"/>
              <a:defRPr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Spine Compression Fractures ?  Bone, Disc!  What  stronger ?</a:t>
            </a:r>
          </a:p>
        </p:txBody>
      </p:sp>
      <p:pic>
        <p:nvPicPr>
          <p:cNvPr id="12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935789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9" descr="http://img.nnov.org/data/myupload/2/627/2627707/znak-voprosa-chelovechk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60980" y="5838828"/>
            <a:ext cx="877693" cy="1021155"/>
          </a:xfrm>
          <a:prstGeom prst="rect">
            <a:avLst/>
          </a:prstGeom>
          <a:noFill/>
        </p:spPr>
      </p:pic>
      <p:pic>
        <p:nvPicPr>
          <p:cNvPr id="28" name="Picture 2" descr="https://encrypted-tbn0.gstatic.com/images?q=tbn:ANd9GcSFGE2qwWt5lPUbsRyliYM6Ij9lFfc3ssVUXv1boNxKoqpgBUu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70" y="812665"/>
            <a:ext cx="1345803" cy="1121502"/>
          </a:xfrm>
          <a:prstGeom prst="rect">
            <a:avLst/>
          </a:prstGeom>
          <a:noFill/>
        </p:spPr>
      </p:pic>
      <p:sp>
        <p:nvSpPr>
          <p:cNvPr id="24" name="직사각형 23"/>
          <p:cNvSpPr/>
          <p:nvPr/>
        </p:nvSpPr>
        <p:spPr>
          <a:xfrm>
            <a:off x="971600" y="1939082"/>
            <a:ext cx="3714750" cy="278606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26" name="직사각형 25"/>
          <p:cNvSpPr/>
          <p:nvPr/>
        </p:nvSpPr>
        <p:spPr>
          <a:xfrm>
            <a:off x="5009207" y="1939082"/>
            <a:ext cx="3429000" cy="278606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pic>
        <p:nvPicPr>
          <p:cNvPr id="39942" name="_x172122928" descr="EMB00000c0811b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9" b="71429"/>
          <a:stretch>
            <a:fillRect/>
          </a:stretch>
        </p:blipFill>
        <p:spPr bwMode="auto">
          <a:xfrm>
            <a:off x="1023987" y="4420344"/>
            <a:ext cx="36433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_x172122928" descr="EMB00000c0811b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37" y="1957383"/>
            <a:ext cx="354647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직사각형 17"/>
          <p:cNvSpPr>
            <a:spLocks noChangeArrowheads="1"/>
          </p:cNvSpPr>
          <p:nvPr/>
        </p:nvSpPr>
        <p:spPr bwMode="auto">
          <a:xfrm>
            <a:off x="1215510" y="2059756"/>
            <a:ext cx="3378584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ko-KR" altLang="en-US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60kPa=450mmHg,  Standing</a:t>
            </a:r>
            <a:r>
              <a:rPr lang="ko-KR" altLang="en-US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80kPa = 600mmHg</a:t>
            </a:r>
            <a:endParaRPr lang="ko-KR" altLang="en-US" sz="1000" b="0" dirty="0">
              <a:solidFill>
                <a:schemeClr val="tx1">
                  <a:lumMod val="85000"/>
                  <a:lumOff val="1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9945" name="직사각형 20"/>
          <p:cNvSpPr>
            <a:spLocks noChangeArrowheads="1"/>
          </p:cNvSpPr>
          <p:nvPr/>
        </p:nvSpPr>
        <p:spPr bwMode="auto">
          <a:xfrm>
            <a:off x="5091066" y="4252066"/>
            <a:ext cx="3292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ko-KR" altLang="en-US" sz="1100" b="0" dirty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반듯이 누운 자세에서도 </a:t>
            </a:r>
            <a:r>
              <a:rPr lang="ko-KR" altLang="en-US" sz="1100" b="0" dirty="0" err="1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장요근의</a:t>
            </a:r>
            <a:r>
              <a:rPr lang="ko-KR" altLang="en-US" sz="1100" b="0" dirty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긴장으로 인해 디스크에 가해지는 압력은 그대로 유지된다</a:t>
            </a:r>
            <a:r>
              <a:rPr lang="en-US" altLang="ko-KR" sz="1100" b="0" dirty="0">
                <a:solidFill>
                  <a:schemeClr val="tx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endParaRPr lang="ko-KR" altLang="en-US" sz="1100" dirty="0">
              <a:solidFill>
                <a:srgbClr val="0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9946" name="직사각형 21"/>
          <p:cNvSpPr>
            <a:spLocks noChangeArrowheads="1"/>
          </p:cNvSpPr>
          <p:nvPr/>
        </p:nvSpPr>
        <p:spPr bwMode="auto">
          <a:xfrm>
            <a:off x="800091" y="4864841"/>
            <a:ext cx="761453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0" latinLnBrk="0" hangingPunct="0"/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중력이 해제된 누워있는 인체의 디스크 내부압력은 </a:t>
            </a:r>
            <a:r>
              <a:rPr lang="ko-KR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요근의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영향으로 디스크에 받는 압력이  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배의  차이가 남을 알 수 있다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</a:t>
            </a:r>
          </a:p>
          <a:p>
            <a:pPr algn="just" eaLnBrk="0" latinLnBrk="0" hangingPunct="0"/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누워만 있어도 디스크에 받는 압력은 서있을 때의 압력과 비슷하다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 </a:t>
            </a:r>
            <a:r>
              <a:rPr lang="ko-KR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장요근의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긴장을 해소해야 하는 이유다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en-US" altLang="ko-KR" sz="1400" dirty="0">
              <a:solidFill>
                <a:schemeClr val="tx1">
                  <a:lumMod val="65000"/>
                  <a:lumOff val="3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 eaLnBrk="0" latinLnBrk="0" hangingPunct="0"/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만일 </a:t>
            </a:r>
            <a:r>
              <a:rPr lang="ko-KR" alt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장요근을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치료하지 않고 단순히 디스크 압력만 해결하려 한다면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치료 후 기립과 동시에 또다시 단축 긴장되어져 있는 근육으로 인하여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, 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척추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디스크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</a:t>
            </a:r>
            <a:r>
              <a: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에 압박을 가하는 기전은 반복될 것이다</a:t>
            </a:r>
            <a:r>
              <a: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</a:t>
            </a:r>
          </a:p>
        </p:txBody>
      </p:sp>
      <p:pic>
        <p:nvPicPr>
          <p:cNvPr id="39947" name="Picture 4" descr="hydration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6E7EB"/>
              </a:clrFrom>
              <a:clrTo>
                <a:srgbClr val="E6E7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90402"/>
          <a:stretch>
            <a:fillRect/>
          </a:stretch>
        </p:blipFill>
        <p:spPr bwMode="auto">
          <a:xfrm>
            <a:off x="1641525" y="4439394"/>
            <a:ext cx="157162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11" descr="D:\영업부\ppt-동영상-영업자료\KNX-ppt교육자료\jpg-그림자료\2013.07.24 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t="61546" r="37177" b="18117"/>
          <a:stretch>
            <a:fillRect/>
          </a:stretch>
        </p:blipFill>
        <p:spPr bwMode="auto">
          <a:xfrm>
            <a:off x="6614170" y="3064619"/>
            <a:ext cx="170973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_x131726720" descr="EMB00000128458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FCFA"/>
              </a:clrFrom>
              <a:clrTo>
                <a:srgbClr val="FC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4" b="4338"/>
          <a:stretch>
            <a:fillRect/>
          </a:stretch>
        </p:blipFill>
        <p:spPr bwMode="auto">
          <a:xfrm>
            <a:off x="5129857" y="2081957"/>
            <a:ext cx="1857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5"/>
          <p:cNvSpPr txBox="1">
            <a:spLocks noChangeArrowheads="1"/>
          </p:cNvSpPr>
          <p:nvPr/>
        </p:nvSpPr>
        <p:spPr bwMode="gray">
          <a:xfrm>
            <a:off x="1245082" y="1019172"/>
            <a:ext cx="6882535" cy="60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</a:pPr>
            <a:r>
              <a:rPr kumimoji="0"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 </a:t>
            </a:r>
            <a:r>
              <a:rPr kumimoji="0"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디스크 치료에 있어서 허리주위의 근육도 함께 고려 해야만 하는 이유</a:t>
            </a:r>
            <a:r>
              <a:rPr kumimoji="0"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?</a:t>
            </a:r>
          </a:p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</a:pPr>
            <a:r>
              <a:rPr kumimoji="0"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 </a:t>
            </a:r>
            <a:r>
              <a:rPr kumimoji="0"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디스크에 지속적인 압력을 가하는 허리근육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(psoas M) ? </a:t>
            </a:r>
            <a:r>
              <a:rPr lang="ko-KR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해결해야 </a:t>
            </a: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!</a:t>
            </a:r>
            <a:endParaRPr lang="ko-KR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48198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251520" y="115590"/>
            <a:ext cx="19442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3326979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low back pain treatment and the psoas muscl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6"/>
          <a:stretch>
            <a:fillRect/>
          </a:stretch>
        </p:blipFill>
        <p:spPr bwMode="auto">
          <a:xfrm>
            <a:off x="500063" y="4143375"/>
            <a:ext cx="3275012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C:\Users\user\Desktop\low back pain treatment and the psoas mus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0"/>
            <a:ext cx="3475038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C:\Users\user\Desktop\low back pain treatment and the psoas muscle_0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344863"/>
            <a:ext cx="3500438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 descr="C:\Users\user\Desktop\low back pain treatment and the psoas muscle_0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"/>
          <a:stretch>
            <a:fillRect/>
          </a:stretch>
        </p:blipFill>
        <p:spPr bwMode="auto">
          <a:xfrm>
            <a:off x="500063" y="0"/>
            <a:ext cx="327501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 descr="http://postfiles5.naver.net/20110916_180/anthonyohm_1316116610694xtXzW_JPEG/DSC_0092.JPG?type=w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803" y="4820383"/>
            <a:ext cx="2987824" cy="193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직사각형 22"/>
          <p:cNvSpPr>
            <a:spLocks noChangeArrowheads="1"/>
          </p:cNvSpPr>
          <p:nvPr/>
        </p:nvSpPr>
        <p:spPr bwMode="auto">
          <a:xfrm>
            <a:off x="1357313" y="6510338"/>
            <a:ext cx="26431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ko-KR" sz="1100" b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USA : </a:t>
            </a:r>
            <a:r>
              <a:rPr lang="en-US" altLang="ko-KR" sz="1100" b="0" u="sng">
                <a:solidFill>
                  <a:srgbClr val="000099"/>
                </a:solidFill>
                <a:latin typeface="Arial" charset="0"/>
                <a:hlinkClick r:id="rId8"/>
              </a:rPr>
              <a:t>http://</a:t>
            </a:r>
            <a:r>
              <a:rPr lang="en-US" altLang="ko-KR" sz="1100" b="0" u="sng">
                <a:solidFill>
                  <a:srgbClr val="000099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  <a:hlinkClick r:id="rId8"/>
              </a:rPr>
              <a:t>www.resolveyourpain.com</a:t>
            </a:r>
            <a:r>
              <a:rPr lang="en-US" altLang="ko-KR" sz="1100" b="0" u="sng">
                <a:solidFill>
                  <a:srgbClr val="000099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en-US" altLang="ko-KR" sz="1100" b="0">
              <a:solidFill>
                <a:schemeClr val="bg2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40968" name="Picture 10" descr="http://www.releasepsoaspain.com/uploads/1/0/7/4/10746039/3809580_ori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177777"/>
            <a:ext cx="2139437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26"/>
          <p:cNvSpPr>
            <a:spLocks noChangeArrowheads="1"/>
          </p:cNvSpPr>
          <p:nvPr/>
        </p:nvSpPr>
        <p:spPr bwMode="auto">
          <a:xfrm>
            <a:off x="251520" y="3113881"/>
            <a:ext cx="5005760" cy="461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http://blog.naver.com/anthonyohm?Redirect=Log&amp;logNo=70118748392 </a:t>
            </a:r>
            <a:r>
              <a:rPr lang="ko-KR" altLang="en-US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미국 </a:t>
            </a:r>
            <a:r>
              <a:rPr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: http://www.resolveyourpain.com</a:t>
            </a:r>
            <a:endParaRPr lang="ko-KR" altLang="en-US" sz="12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7818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그룹 16"/>
          <p:cNvGrpSpPr>
            <a:grpSpLocks/>
          </p:cNvGrpSpPr>
          <p:nvPr/>
        </p:nvGrpSpPr>
        <p:grpSpPr bwMode="auto">
          <a:xfrm>
            <a:off x="190500" y="1632992"/>
            <a:ext cx="1928813" cy="1944687"/>
            <a:chOff x="2296039" y="1546262"/>
            <a:chExt cx="2859584" cy="2786080"/>
          </a:xfrm>
        </p:grpSpPr>
        <p:pic>
          <p:nvPicPr>
            <p:cNvPr id="47128" name="_x173728128" descr="EMB000003243a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039" y="1546262"/>
              <a:ext cx="2859584" cy="2786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오른쪽 화살표 11"/>
            <p:cNvSpPr/>
            <p:nvPr/>
          </p:nvSpPr>
          <p:spPr>
            <a:xfrm rot="16200000">
              <a:off x="3649572" y="2740381"/>
              <a:ext cx="216064" cy="197700"/>
            </a:xfrm>
            <a:prstGeom prst="rightArrow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3" name="오른쪽 화살표 12"/>
            <p:cNvSpPr/>
            <p:nvPr/>
          </p:nvSpPr>
          <p:spPr>
            <a:xfrm rot="16200000" flipH="1">
              <a:off x="3672711" y="1789861"/>
              <a:ext cx="193319" cy="188285"/>
            </a:xfrm>
            <a:prstGeom prst="rightArrow">
              <a:avLst/>
            </a:prstGeom>
            <a:noFill/>
            <a:ln w="127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47107" name="Picture 6" descr="EMB40c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4311043"/>
            <a:ext cx="1041400" cy="17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AutoShape 39"/>
          <p:cNvSpPr>
            <a:spLocks noChangeArrowheads="1"/>
          </p:cNvSpPr>
          <p:nvPr/>
        </p:nvSpPr>
        <p:spPr bwMode="auto">
          <a:xfrm>
            <a:off x="3378200" y="5096855"/>
            <a:ext cx="177800" cy="2032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7109" name="AutoShape 39"/>
          <p:cNvSpPr>
            <a:spLocks noChangeArrowheads="1"/>
          </p:cNvSpPr>
          <p:nvPr/>
        </p:nvSpPr>
        <p:spPr bwMode="auto">
          <a:xfrm>
            <a:off x="1793875" y="5119080"/>
            <a:ext cx="177800" cy="203200"/>
          </a:xfrm>
          <a:prstGeom prst="notched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47110" name="Picture 21" descr="EMB40c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39605"/>
            <a:ext cx="982663" cy="17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직사각형 42"/>
          <p:cNvSpPr>
            <a:spLocks noChangeArrowheads="1"/>
          </p:cNvSpPr>
          <p:nvPr/>
        </p:nvSpPr>
        <p:spPr bwMode="auto">
          <a:xfrm>
            <a:off x="447674" y="848605"/>
            <a:ext cx="8239125" cy="585788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ko-KR" sz="1600" b="0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- For the treatment of disk disorder, both disk decompression and treatment of </a:t>
            </a:r>
            <a:r>
              <a:rPr lang="en-US" altLang="ko-KR" sz="1600" b="0" dirty="0" err="1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psoas</a:t>
            </a:r>
            <a:r>
              <a:rPr lang="en-US" altLang="ko-KR" sz="1600" b="0" dirty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 should be performed at the same time. </a:t>
            </a:r>
            <a:endParaRPr lang="en-US" altLang="ko-KR" sz="1600" dirty="0">
              <a:solidFill>
                <a:schemeClr val="bg2">
                  <a:lumMod val="90000"/>
                  <a:lumOff val="10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Arial Unicode MS" pitchFamily="50" charset="-127"/>
            </a:endParaRPr>
          </a:p>
        </p:txBody>
      </p:sp>
      <p:sp>
        <p:nvSpPr>
          <p:cNvPr id="34" name="Rectangle 5"/>
          <p:cNvSpPr txBox="1">
            <a:spLocks noChangeArrowheads="1"/>
          </p:cNvSpPr>
          <p:nvPr/>
        </p:nvSpPr>
        <p:spPr bwMode="gray">
          <a:xfrm>
            <a:off x="1763688" y="3719576"/>
            <a:ext cx="22860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latinLnBrk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  <a:defRPr/>
            </a:pPr>
            <a:r>
              <a:rPr lang="en-US" altLang="ko-KR" sz="1000" dirty="0">
                <a:solidFill>
                  <a:schemeClr val="bg2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dirty="0" err="1">
                <a:solidFill>
                  <a:schemeClr val="bg2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Illiopsoas</a:t>
            </a:r>
            <a:r>
              <a:rPr lang="en-US" altLang="ko-KR" sz="1200" dirty="0">
                <a:solidFill>
                  <a:schemeClr val="bg2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Muscle Shortened </a:t>
            </a:r>
            <a:endParaRPr lang="ko-KR" altLang="en-US" sz="12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47115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87" y="1771104"/>
            <a:ext cx="1785938" cy="17145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31680"/>
            <a:ext cx="1785938" cy="15716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Rectangle 5"/>
          <p:cNvSpPr txBox="1">
            <a:spLocks noChangeArrowheads="1"/>
          </p:cNvSpPr>
          <p:nvPr/>
        </p:nvSpPr>
        <p:spPr bwMode="gray">
          <a:xfrm>
            <a:off x="5955592" y="3525338"/>
            <a:ext cx="297529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kumimoji="0"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 Hip joint, Lumbar -spine </a:t>
            </a:r>
            <a:r>
              <a:rPr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Muscle</a:t>
            </a:r>
          </a:p>
          <a:p>
            <a:pPr algn="just" eaLnBrk="1" latinLnBrk="0" hangingPunct="1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l"/>
            </a:pPr>
            <a:r>
              <a:rPr kumimoji="0"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 </a:t>
            </a:r>
            <a:r>
              <a:rPr kumimoji="0" lang="en-US" altLang="ko-KR" sz="11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Extension 0°-5°-10°-20</a:t>
            </a:r>
            <a:r>
              <a:rPr kumimoji="0"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°</a:t>
            </a:r>
            <a:endParaRPr kumimoji="0" lang="ko-KR" altLang="en-US" sz="1100" b="0" dirty="0">
              <a:solidFill>
                <a:schemeClr val="tx1">
                  <a:lumMod val="75000"/>
                  <a:lumOff val="2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Arial Unicode MS" pitchFamily="50" charset="-127"/>
            </a:endParaRPr>
          </a:p>
        </p:txBody>
      </p:sp>
      <p:grpSp>
        <p:nvGrpSpPr>
          <p:cNvPr id="47118" name="그룹 71"/>
          <p:cNvGrpSpPr>
            <a:grpSpLocks/>
          </p:cNvGrpSpPr>
          <p:nvPr/>
        </p:nvGrpSpPr>
        <p:grpSpPr bwMode="auto">
          <a:xfrm>
            <a:off x="2051720" y="1556792"/>
            <a:ext cx="1500188" cy="2049462"/>
            <a:chOff x="774440" y="1064291"/>
            <a:chExt cx="1740495" cy="2755253"/>
          </a:xfrm>
        </p:grpSpPr>
        <p:pic>
          <p:nvPicPr>
            <p:cNvPr id="47124" name="_x126552560" descr="EMB000009a058c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86"/>
            <a:stretch>
              <a:fillRect/>
            </a:stretch>
          </p:blipFill>
          <p:spPr bwMode="auto">
            <a:xfrm rot="-156104">
              <a:off x="774440" y="1064291"/>
              <a:ext cx="1740495" cy="2755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오른쪽 화살표 35"/>
            <p:cNvSpPr/>
            <p:nvPr/>
          </p:nvSpPr>
          <p:spPr bwMode="auto">
            <a:xfrm rot="16200000">
              <a:off x="1699047" y="2105548"/>
              <a:ext cx="187810" cy="158394"/>
            </a:xfrm>
            <a:prstGeom prst="rightArrow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7" name="오른쪽 화살표 36"/>
            <p:cNvSpPr/>
            <p:nvPr/>
          </p:nvSpPr>
          <p:spPr bwMode="auto">
            <a:xfrm rot="16200000" flipH="1">
              <a:off x="1774810" y="1367451"/>
              <a:ext cx="170736" cy="149185"/>
            </a:xfrm>
            <a:prstGeom prst="rightArrow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8" name="번개 37"/>
            <p:cNvSpPr/>
            <p:nvPr/>
          </p:nvSpPr>
          <p:spPr>
            <a:xfrm rot="19955880">
              <a:off x="989930" y="1610646"/>
              <a:ext cx="548854" cy="279580"/>
            </a:xfrm>
            <a:prstGeom prst="lightningBol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47119" name="Picture 81" descr="side-ext-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240" y="5219675"/>
            <a:ext cx="1593256" cy="11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D:\브류셔-제작자료\2015년_브루셔작업\다빈치_2015.12.17\1216.9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64" y="1662645"/>
            <a:ext cx="2928937" cy="1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직사각형 25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pic>
        <p:nvPicPr>
          <p:cNvPr id="27" name="Picture 7" descr="http://postfiles5.naver.net/20110916_180/anthonyohm_1316116610694xtXzW_JPEG/DSC_0092.JPG?type=w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36" y="5301207"/>
            <a:ext cx="1653596" cy="108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 descr="http://cfile253.uf.daum.net/image/1575A3384ECCEDDD0CC670"/>
          <p:cNvPicPr>
            <a:picLocks noChangeAspect="1" noChangeArrowheads="1"/>
          </p:cNvPicPr>
          <p:nvPr/>
        </p:nvPicPr>
        <p:blipFill rotWithShape="1">
          <a:blip r:embed="rId13"/>
          <a:srcRect l="4435" t="25685" r="3101" b="23728"/>
          <a:stretch/>
        </p:blipFill>
        <p:spPr bwMode="auto">
          <a:xfrm>
            <a:off x="5769790" y="4075815"/>
            <a:ext cx="3036145" cy="1060466"/>
          </a:xfrm>
          <a:prstGeom prst="rect">
            <a:avLst/>
          </a:prstGeom>
          <a:noFill/>
        </p:spPr>
      </p:pic>
      <p:sp>
        <p:nvSpPr>
          <p:cNvPr id="29" name="직사각형 31"/>
          <p:cNvSpPr>
            <a:spLocks noChangeArrowheads="1"/>
          </p:cNvSpPr>
          <p:nvPr/>
        </p:nvSpPr>
        <p:spPr bwMode="auto">
          <a:xfrm>
            <a:off x="118728" y="6018730"/>
            <a:ext cx="62534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85725" indent="-85725" algn="just">
              <a:lnSpc>
                <a:spcPct val="150000"/>
              </a:lnSpc>
            </a:pPr>
            <a:r>
              <a:rPr lang="en-US" altLang="ko-KR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- </a:t>
            </a:r>
            <a:r>
              <a:rPr lang="ko-KR" altLang="en-US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디스크 압력의 해소를 위한 </a:t>
            </a:r>
            <a:r>
              <a:rPr lang="ko-KR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요근</a:t>
            </a:r>
            <a:r>
              <a:rPr lang="en-US" altLang="ko-KR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(psoas</a:t>
            </a:r>
            <a:r>
              <a:rPr lang="en-US" altLang="ko-KR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)</a:t>
            </a:r>
            <a:r>
              <a:rPr lang="ko-KR" altLang="en-US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 </a:t>
            </a:r>
            <a:r>
              <a:rPr lang="ko-KR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이완요법을 동시에 수행</a:t>
            </a:r>
            <a:r>
              <a:rPr lang="en-US" altLang="ko-KR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.</a:t>
            </a:r>
          </a:p>
          <a:p>
            <a:pPr marL="85725" indent="-85725" algn="just">
              <a:lnSpc>
                <a:spcPct val="150000"/>
              </a:lnSpc>
            </a:pPr>
            <a:r>
              <a:rPr lang="en-US" altLang="ko-KR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- </a:t>
            </a:r>
            <a:r>
              <a:rPr lang="ko-KR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척추관협착증 및 후관절증후군에 필수적인 근이완을 위한 </a:t>
            </a:r>
            <a:r>
              <a:rPr lang="ko-KR" altLang="en-US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견인과 </a:t>
            </a:r>
            <a:r>
              <a:rPr lang="ko-KR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Arial Unicode MS" pitchFamily="50" charset="-127"/>
              </a:rPr>
              <a:t>동시 신전요법</a:t>
            </a:r>
            <a:endParaRPr lang="en-US" altLang="ko-KR" sz="1400" b="0" dirty="0">
              <a:solidFill>
                <a:schemeClr val="tx1">
                  <a:lumMod val="75000"/>
                  <a:lumOff val="25000"/>
                </a:schemeClr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8120588"/>
      </p:ext>
    </p:extLst>
  </p:cSld>
  <p:clrMapOvr>
    <a:masterClrMapping/>
  </p:clrMapOvr>
  <p:transition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34245425-09EA-40AF-B6DA-46FE9989F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2" y="1353350"/>
            <a:ext cx="3101254" cy="235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KT,NT 배경연구자료\책스캔자료\카이로,시리악스_책그림-스캔\ㅅㅎㅊㅅ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72816"/>
            <a:ext cx="1234711" cy="83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0248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75"/>
            <a:ext cx="91630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0262" name="Picture 26" descr="D:\KT,NT 배경연구자료\책스캔자료\카이로,시리악스_책그림-스캔\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3096"/>
            <a:ext cx="3626372" cy="231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 descr="48&quot; Utility Str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171" y="4293096"/>
            <a:ext cx="2074159" cy="230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모서리가 둥근 직사각형 22"/>
          <p:cNvSpPr/>
          <p:nvPr/>
        </p:nvSpPr>
        <p:spPr>
          <a:xfrm>
            <a:off x="467544" y="3789040"/>
            <a:ext cx="8119991" cy="33819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ko-KR" sz="1600" b="0" dirty="0">
                <a:solidFill>
                  <a:schemeClr val="tx2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Traction power?, Traction With Twist Angle? &amp; Flex/Extension </a:t>
            </a:r>
            <a:r>
              <a:rPr lang="ko-KR" altLang="en-US" sz="1600" b="0" dirty="0">
                <a:solidFill>
                  <a:schemeClr val="tx2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불가능</a:t>
            </a:r>
            <a:r>
              <a:rPr lang="en-US" altLang="ko-KR" sz="1600" b="0" dirty="0">
                <a:solidFill>
                  <a:schemeClr val="tx2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ko-KR" altLang="en-US" sz="1600" b="0" dirty="0">
              <a:solidFill>
                <a:schemeClr val="tx2">
                  <a:lumMod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83568" y="73886"/>
            <a:ext cx="6336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</a:t>
            </a:r>
            <a:r>
              <a:rPr lang="en-US" altLang="ko-K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D:\KT,NT 배경연구자료\책스캔자료\카이로,시리악스_책그림-스캔\ㅑㅏㅠ,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36"/>
          <a:stretch/>
        </p:blipFill>
        <p:spPr bwMode="auto">
          <a:xfrm>
            <a:off x="3563889" y="2723921"/>
            <a:ext cx="1234711" cy="9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63" name="그룹 88"/>
          <p:cNvGrpSpPr>
            <a:grpSpLocks/>
          </p:cNvGrpSpPr>
          <p:nvPr/>
        </p:nvGrpSpPr>
        <p:grpSpPr bwMode="auto">
          <a:xfrm>
            <a:off x="367489" y="4293098"/>
            <a:ext cx="2160240" cy="2313190"/>
            <a:chOff x="292265" y="847982"/>
            <a:chExt cx="3143795" cy="2359212"/>
          </a:xfrm>
        </p:grpSpPr>
        <p:pic>
          <p:nvPicPr>
            <p:cNvPr id="10265" name="Picture 24" descr="C:\Documents and Settings\did0308\My Documents\내 스캔\2008-08 (8월)\스캔000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95" t="36375" r="5704" b="38292"/>
            <a:stretch>
              <a:fillRect/>
            </a:stretch>
          </p:blipFill>
          <p:spPr bwMode="auto">
            <a:xfrm>
              <a:off x="412184" y="847982"/>
              <a:ext cx="3004456" cy="235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3" name="직선 연결선 62"/>
            <p:cNvCxnSpPr/>
            <p:nvPr/>
          </p:nvCxnSpPr>
          <p:spPr>
            <a:xfrm flipV="1">
              <a:off x="486410" y="2257005"/>
              <a:ext cx="2949650" cy="1445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아래로 구부러진 화살표 63"/>
            <p:cNvSpPr/>
            <p:nvPr/>
          </p:nvSpPr>
          <p:spPr>
            <a:xfrm rot="10800000" flipV="1">
              <a:off x="292265" y="2126942"/>
              <a:ext cx="337199" cy="267353"/>
            </a:xfrm>
            <a:prstGeom prst="curvedDown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2A6F5418-56D6-4FA9-9690-47FEB412AF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66" t="2674" r="3798" b="10773"/>
          <a:stretch/>
        </p:blipFill>
        <p:spPr>
          <a:xfrm>
            <a:off x="5186473" y="1583168"/>
            <a:ext cx="3310799" cy="2043078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1E7D67EF-AEBE-489B-B602-03DB23E98EE7}"/>
              </a:ext>
            </a:extLst>
          </p:cNvPr>
          <p:cNvSpPr/>
          <p:nvPr/>
        </p:nvSpPr>
        <p:spPr bwMode="auto">
          <a:xfrm>
            <a:off x="427314" y="888975"/>
            <a:ext cx="8069958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Twist  directly focused on The Axis of Spine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2487962"/>
      </p:ext>
    </p:extLst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21" name="그룹 26"/>
          <p:cNvGrpSpPr>
            <a:grpSpLocks/>
          </p:cNvGrpSpPr>
          <p:nvPr/>
        </p:nvGrpSpPr>
        <p:grpSpPr bwMode="auto">
          <a:xfrm>
            <a:off x="4144704" y="4645119"/>
            <a:ext cx="2552700" cy="1938338"/>
            <a:chOff x="4316413" y="1168400"/>
            <a:chExt cx="1703387" cy="1252538"/>
          </a:xfrm>
        </p:grpSpPr>
        <p:pic>
          <p:nvPicPr>
            <p:cNvPr id="60441" name="Picture 39" descr="D:\신기술상-발명상등\NET-신기술파일\2012-신기술-이의신청서\라파엔라이프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0" r="23422"/>
            <a:stretch>
              <a:fillRect/>
            </a:stretch>
          </p:blipFill>
          <p:spPr bwMode="auto">
            <a:xfrm>
              <a:off x="4316413" y="1168400"/>
              <a:ext cx="1703387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2" name="아래쪽 화살표 39"/>
            <p:cNvSpPr>
              <a:spLocks noChangeArrowheads="1"/>
            </p:cNvSpPr>
            <p:nvPr/>
          </p:nvSpPr>
          <p:spPr bwMode="auto">
            <a:xfrm>
              <a:off x="5091113" y="1928813"/>
              <a:ext cx="103187" cy="142875"/>
            </a:xfrm>
            <a:prstGeom prst="downArrow">
              <a:avLst>
                <a:gd name="adj1" fmla="val 50000"/>
                <a:gd name="adj2" fmla="val 49180"/>
              </a:avLst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60443" name="아래쪽 화살표 39"/>
            <p:cNvSpPr>
              <a:spLocks noChangeArrowheads="1"/>
            </p:cNvSpPr>
            <p:nvPr/>
          </p:nvSpPr>
          <p:spPr bwMode="auto">
            <a:xfrm flipV="1">
              <a:off x="4964113" y="1682750"/>
              <a:ext cx="96837" cy="122238"/>
            </a:xfrm>
            <a:prstGeom prst="downArrow">
              <a:avLst>
                <a:gd name="adj1" fmla="val 50000"/>
                <a:gd name="adj2" fmla="val 50007"/>
              </a:avLst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60423" name="Picture 19" descr="D:\영업부\ppt-동영상-영업자료\KNX-ppt교육자료\jpg-신화,회전트러스트자료\1_2000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8148" r="28246" b="12483"/>
          <a:stretch>
            <a:fillRect/>
          </a:stretch>
        </p:blipFill>
        <p:spPr bwMode="auto">
          <a:xfrm>
            <a:off x="611560" y="2587694"/>
            <a:ext cx="2494651" cy="172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25" name="그룹 36"/>
          <p:cNvGrpSpPr>
            <a:grpSpLocks/>
          </p:cNvGrpSpPr>
          <p:nvPr/>
        </p:nvGrpSpPr>
        <p:grpSpPr bwMode="auto">
          <a:xfrm>
            <a:off x="6877977" y="836713"/>
            <a:ext cx="1879318" cy="1944216"/>
            <a:chOff x="1961320" y="4643446"/>
            <a:chExt cx="1571636" cy="1857388"/>
          </a:xfrm>
        </p:grpSpPr>
        <p:pic>
          <p:nvPicPr>
            <p:cNvPr id="60438" name="Picture 8" descr="D:\사진파일\2013.03.28.키메스,다빗,마르코,애디\20130322_17543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2" r="27718" b="6523"/>
            <a:stretch>
              <a:fillRect/>
            </a:stretch>
          </p:blipFill>
          <p:spPr bwMode="auto">
            <a:xfrm>
              <a:off x="1961320" y="4643446"/>
              <a:ext cx="1571636" cy="18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0439" name="직선 연결선 29"/>
            <p:cNvCxnSpPr>
              <a:cxnSpLocks noChangeShapeType="1"/>
            </p:cNvCxnSpPr>
            <p:nvPr/>
          </p:nvCxnSpPr>
          <p:spPr bwMode="auto">
            <a:xfrm flipH="1">
              <a:off x="2743302" y="5174905"/>
              <a:ext cx="6592" cy="309109"/>
            </a:xfrm>
            <a:prstGeom prst="lin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40" name="직선 연결선 34"/>
            <p:cNvCxnSpPr>
              <a:cxnSpLocks noChangeShapeType="1"/>
            </p:cNvCxnSpPr>
            <p:nvPr/>
          </p:nvCxnSpPr>
          <p:spPr bwMode="auto">
            <a:xfrm rot="5400000">
              <a:off x="2614630" y="5863413"/>
              <a:ext cx="493112" cy="63978"/>
            </a:xfrm>
            <a:prstGeom prst="lin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60430" name="직선 연결선 34"/>
          <p:cNvCxnSpPr>
            <a:cxnSpLocks noChangeShapeType="1"/>
          </p:cNvCxnSpPr>
          <p:nvPr/>
        </p:nvCxnSpPr>
        <p:spPr bwMode="auto">
          <a:xfrm>
            <a:off x="5272088" y="5370513"/>
            <a:ext cx="182562" cy="138112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31" name="직선 연결선 34"/>
          <p:cNvCxnSpPr>
            <a:cxnSpLocks noChangeShapeType="1"/>
          </p:cNvCxnSpPr>
          <p:nvPr/>
        </p:nvCxnSpPr>
        <p:spPr bwMode="auto">
          <a:xfrm>
            <a:off x="5608638" y="5554663"/>
            <a:ext cx="131762" cy="79375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0432" name="Picture 7" descr="http://www.3dactivetrac.com/images/3dadjust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>
            <a:fillRect/>
          </a:stretch>
        </p:blipFill>
        <p:spPr bwMode="auto">
          <a:xfrm>
            <a:off x="179388" y="4629150"/>
            <a:ext cx="16383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6"/>
          <a:srcRect l="4000" t="1243" r="4000" b="2719"/>
          <a:stretch>
            <a:fillRect/>
          </a:stretch>
        </p:blipFill>
        <p:spPr bwMode="auto">
          <a:xfrm>
            <a:off x="2012950" y="4637088"/>
            <a:ext cx="1930400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cxnSp>
        <p:nvCxnSpPr>
          <p:cNvPr id="65" name="직선 연결선 2"/>
          <p:cNvCxnSpPr>
            <a:cxnSpLocks noChangeShapeType="1"/>
          </p:cNvCxnSpPr>
          <p:nvPr/>
        </p:nvCxnSpPr>
        <p:spPr bwMode="auto">
          <a:xfrm>
            <a:off x="179388" y="4509120"/>
            <a:ext cx="8767762" cy="0"/>
          </a:xfrm>
          <a:prstGeom prst="line">
            <a:avLst/>
          </a:prstGeom>
          <a:noFill/>
          <a:ln w="12700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pic>
        <p:nvPicPr>
          <p:cNvPr id="1026" name="Picture 2" descr="D:\KT,NT 배경연구자료\타사장비모음\Spine MT\Spine MT_jpg그림\M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t="887" r="1977" b="30510"/>
          <a:stretch/>
        </p:blipFill>
        <p:spPr bwMode="auto">
          <a:xfrm>
            <a:off x="6881977" y="4649960"/>
            <a:ext cx="1883905" cy="190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29" y="793230"/>
            <a:ext cx="2528041" cy="179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Administrator\Desktop\새 폴더 (2)\moon_02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14" y="1396178"/>
            <a:ext cx="1340186" cy="13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grpSp>
        <p:nvGrpSpPr>
          <p:cNvPr id="31" name="그룹 30"/>
          <p:cNvGrpSpPr/>
          <p:nvPr/>
        </p:nvGrpSpPr>
        <p:grpSpPr>
          <a:xfrm>
            <a:off x="6877977" y="2879734"/>
            <a:ext cx="1887905" cy="1557378"/>
            <a:chOff x="6877977" y="2879734"/>
            <a:chExt cx="1887905" cy="1557378"/>
          </a:xfrm>
        </p:grpSpPr>
        <p:pic>
          <p:nvPicPr>
            <p:cNvPr id="33" name="Picture 4" descr="D:\KT,NT 배경연구자료\타사장비모음\Spine MT\스파인엠티사진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68" b="12007"/>
            <a:stretch/>
          </p:blipFill>
          <p:spPr bwMode="auto">
            <a:xfrm>
              <a:off x="6877977" y="2879734"/>
              <a:ext cx="1887905" cy="155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아래쪽 화살표 39"/>
            <p:cNvSpPr>
              <a:spLocks noChangeArrowheads="1"/>
            </p:cNvSpPr>
            <p:nvPr/>
          </p:nvSpPr>
          <p:spPr bwMode="auto">
            <a:xfrm>
              <a:off x="8172400" y="3943440"/>
              <a:ext cx="109464" cy="159563"/>
            </a:xfrm>
            <a:prstGeom prst="downArrow">
              <a:avLst>
                <a:gd name="adj1" fmla="val 50000"/>
                <a:gd name="adj2" fmla="val 49918"/>
              </a:avLst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35" name="아래쪽 화살표 39"/>
            <p:cNvSpPr>
              <a:spLocks noChangeArrowheads="1"/>
            </p:cNvSpPr>
            <p:nvPr/>
          </p:nvSpPr>
          <p:spPr bwMode="auto">
            <a:xfrm flipV="1">
              <a:off x="7549255" y="3902125"/>
              <a:ext cx="103493" cy="136004"/>
            </a:xfrm>
            <a:prstGeom prst="downArrow">
              <a:avLst>
                <a:gd name="adj1" fmla="val 50000"/>
                <a:gd name="adj2" fmla="val 50192"/>
              </a:avLst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6" name="직사각형 58"/>
          <p:cNvSpPr>
            <a:spLocks noChangeArrowheads="1"/>
          </p:cNvSpPr>
          <p:nvPr/>
        </p:nvSpPr>
        <p:spPr bwMode="auto">
          <a:xfrm>
            <a:off x="3570197" y="3436023"/>
            <a:ext cx="273630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FF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Harmful rotation technology in the spine</a:t>
            </a:r>
            <a:endParaRPr lang="en-US" altLang="ko-KR" sz="1600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6651077"/>
      </p:ext>
    </p:extLst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한메드측면뷰_RR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08" y="1489497"/>
            <a:ext cx="2932048" cy="219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타사측면뷰_rrrr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04" y="1610990"/>
            <a:ext cx="3937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7" name="순서도: 처리 48"/>
          <p:cNvSpPr>
            <a:spLocks noChangeArrowheads="1"/>
          </p:cNvSpPr>
          <p:nvPr/>
        </p:nvSpPr>
        <p:spPr bwMode="auto">
          <a:xfrm>
            <a:off x="406400" y="1052737"/>
            <a:ext cx="3895279" cy="5256583"/>
          </a:xfrm>
          <a:prstGeom prst="flowChartProcess">
            <a:avLst/>
          </a:prstGeom>
          <a:solidFill>
            <a:schemeClr val="bg1"/>
          </a:solidFill>
          <a:ln w="1270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61473" name="Picture 27" descr="D:\영업부\ppt-동영상-영업자료\KNX-ppt교육자료\jpg-신화,회전트러스트자료\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" b="2464"/>
          <a:stretch>
            <a:fillRect/>
          </a:stretch>
        </p:blipFill>
        <p:spPr bwMode="auto">
          <a:xfrm>
            <a:off x="4688790" y="1616323"/>
            <a:ext cx="3935412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직사각형 50"/>
          <p:cNvSpPr/>
          <p:nvPr/>
        </p:nvSpPr>
        <p:spPr>
          <a:xfrm>
            <a:off x="5185225" y="1124744"/>
            <a:ext cx="2122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1400" dirty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400" dirty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Other Company TWIST</a:t>
            </a:r>
          </a:p>
        </p:txBody>
      </p:sp>
      <p:pic>
        <p:nvPicPr>
          <p:cNvPr id="2050" name="Picture 2" descr="D:\브류셔-제작자료\2015년_브루셔작업\다빈치_2015.12.17\1221-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9" t="12476" r="20532" b="32363"/>
          <a:stretch/>
        </p:blipFill>
        <p:spPr bwMode="auto">
          <a:xfrm>
            <a:off x="1009700" y="1484784"/>
            <a:ext cx="2975053" cy="220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직사각형 48"/>
          <p:cNvSpPr/>
          <p:nvPr/>
        </p:nvSpPr>
        <p:spPr>
          <a:xfrm>
            <a:off x="1247726" y="1117126"/>
            <a:ext cx="2148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dirty="0" err="1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kinetrac</a:t>
            </a:r>
            <a:r>
              <a:rPr lang="ko-KR" altLang="en-US" sz="1400" dirty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400" dirty="0">
                <a:solidFill>
                  <a:schemeClr val="tx2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DAVINCI TWIST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61048"/>
            <a:ext cx="260985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61468" name="순서도: 처리 48"/>
          <p:cNvSpPr>
            <a:spLocks noChangeArrowheads="1"/>
          </p:cNvSpPr>
          <p:nvPr/>
        </p:nvSpPr>
        <p:spPr bwMode="auto">
          <a:xfrm>
            <a:off x="4644008" y="1052737"/>
            <a:ext cx="4066621" cy="5256583"/>
          </a:xfrm>
          <a:prstGeom prst="flowChartProcess">
            <a:avLst/>
          </a:prstGeom>
          <a:noFill/>
          <a:ln w="127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54" y="3933309"/>
            <a:ext cx="3151187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11298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1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직사각형 33"/>
          <p:cNvSpPr>
            <a:spLocks noChangeArrowheads="1"/>
          </p:cNvSpPr>
          <p:nvPr/>
        </p:nvSpPr>
        <p:spPr bwMode="auto">
          <a:xfrm>
            <a:off x="570054" y="6165304"/>
            <a:ext cx="8322425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  <a:buClr>
                <a:srgbClr val="800080"/>
              </a:buClr>
              <a:buSzPct val="60000"/>
              <a:defRPr/>
            </a:pPr>
            <a:r>
              <a:rPr lang="en-US" altLang="ko-KR" sz="14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-The main force exerted on the vertebrae during rotation is positive pressure rather than negative pressure of the disk.</a:t>
            </a:r>
          </a:p>
        </p:txBody>
      </p:sp>
      <p:pic>
        <p:nvPicPr>
          <p:cNvPr id="37" name="타사-top_RRRR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35869"/>
            <a:ext cx="43576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9" descr="D:\영업부\ppt-동영상-영업자료\KNX-ppt교육자료\jpg-신화,회전트러스트자료\1_2000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2" t="8148" r="28246" b="12483"/>
          <a:stretch>
            <a:fillRect/>
          </a:stretch>
        </p:blipFill>
        <p:spPr bwMode="auto">
          <a:xfrm>
            <a:off x="5303838" y="1178744"/>
            <a:ext cx="25177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AutoShape 9"/>
          <p:cNvSpPr>
            <a:spLocks noChangeArrowheads="1"/>
          </p:cNvSpPr>
          <p:nvPr/>
        </p:nvSpPr>
        <p:spPr bwMode="gray">
          <a:xfrm>
            <a:off x="395536" y="908720"/>
            <a:ext cx="4117450" cy="42862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457200" indent="-457200" algn="l" eaLnBrk="0" fontAlgn="auto" latin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kern="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휴먼모음T" pitchFamily="18" charset="-127"/>
                <a:ea typeface="휴먼모음T" pitchFamily="18" charset="-127"/>
              </a:rPr>
              <a:t>The risk of the prior technology</a:t>
            </a:r>
          </a:p>
        </p:txBody>
      </p:sp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463550" y="3620319"/>
            <a:ext cx="3786188" cy="3079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just" eaLnBrk="1" hangingPunct="1">
              <a:defRPr/>
            </a:pPr>
            <a:r>
              <a:rPr lang="en-US" altLang="ko-KR" sz="14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</a:rPr>
              <a:t>Axial rotation 10.0°</a:t>
            </a:r>
            <a:r>
              <a:rPr lang="ko-KR" altLang="en-US" sz="14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</a:rPr>
              <a:t> </a:t>
            </a:r>
            <a:r>
              <a:rPr lang="en-US" altLang="ko-KR" sz="1400" dirty="0" err="1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  <a:cs typeface="Arial Unicode MS" pitchFamily="50" charset="-127"/>
              </a:rPr>
              <a:t>Intradiscal</a:t>
            </a:r>
            <a:r>
              <a:rPr lang="en-US" altLang="ko-KR" sz="14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  <a:cs typeface="Arial Unicode MS" pitchFamily="50" charset="-127"/>
              </a:rPr>
              <a:t> pressure</a:t>
            </a:r>
            <a:endParaRPr lang="ko-KR" altLang="en-US" sz="1400" dirty="0">
              <a:solidFill>
                <a:srgbClr val="002060"/>
              </a:solidFill>
              <a:latin typeface="HY중고딕" pitchFamily="18" charset="-127"/>
              <a:ea typeface="HY중고딕" pitchFamily="18" charset="-127"/>
              <a:cs typeface="Arial Unicode MS" pitchFamily="50" charset="-127"/>
            </a:endParaRPr>
          </a:p>
        </p:txBody>
      </p:sp>
      <p:grpSp>
        <p:nvGrpSpPr>
          <p:cNvPr id="63497" name="그룹 27"/>
          <p:cNvGrpSpPr>
            <a:grpSpLocks/>
          </p:cNvGrpSpPr>
          <p:nvPr/>
        </p:nvGrpSpPr>
        <p:grpSpPr bwMode="auto">
          <a:xfrm>
            <a:off x="323528" y="4107048"/>
            <a:ext cx="831820" cy="1858433"/>
            <a:chOff x="642910" y="1071546"/>
            <a:chExt cx="1637660" cy="4588745"/>
          </a:xfrm>
        </p:grpSpPr>
        <p:pic>
          <p:nvPicPr>
            <p:cNvPr id="6350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8" t="19720" r="24760" b="27399"/>
            <a:stretch>
              <a:fillRect/>
            </a:stretch>
          </p:blipFill>
          <p:spPr bwMode="auto">
            <a:xfrm>
              <a:off x="714348" y="4786322"/>
              <a:ext cx="1566222" cy="87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0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09" t="2879" r="39848" b="2879"/>
            <a:stretch>
              <a:fillRect/>
            </a:stretch>
          </p:blipFill>
          <p:spPr bwMode="auto">
            <a:xfrm>
              <a:off x="642910" y="1071546"/>
              <a:ext cx="1550257" cy="3639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Oval 31"/>
            <p:cNvSpPr/>
            <p:nvPr/>
          </p:nvSpPr>
          <p:spPr>
            <a:xfrm>
              <a:off x="1144007" y="3287122"/>
              <a:ext cx="999391" cy="500590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3" name="Arc 32"/>
            <p:cNvSpPr/>
            <p:nvPr/>
          </p:nvSpPr>
          <p:spPr>
            <a:xfrm>
              <a:off x="1213991" y="3500336"/>
              <a:ext cx="705453" cy="1708806"/>
            </a:xfrm>
            <a:prstGeom prst="arc">
              <a:avLst>
                <a:gd name="adj1" fmla="val 6461310"/>
                <a:gd name="adj2" fmla="val 15509246"/>
              </a:avLst>
            </a:prstGeom>
            <a:ln w="19050">
              <a:solidFill>
                <a:srgbClr val="C00000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634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107049"/>
            <a:ext cx="2422599" cy="185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9" name="그룹 35"/>
          <p:cNvGrpSpPr>
            <a:grpSpLocks/>
          </p:cNvGrpSpPr>
          <p:nvPr/>
        </p:nvGrpSpPr>
        <p:grpSpPr bwMode="auto">
          <a:xfrm>
            <a:off x="4571999" y="4130578"/>
            <a:ext cx="990600" cy="1798736"/>
            <a:chOff x="4449161" y="4057590"/>
            <a:chExt cx="1153793" cy="2122386"/>
          </a:xfrm>
        </p:grpSpPr>
        <p:pic>
          <p:nvPicPr>
            <p:cNvPr id="6350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49" r="25311"/>
            <a:stretch>
              <a:fillRect/>
            </a:stretch>
          </p:blipFill>
          <p:spPr bwMode="auto">
            <a:xfrm>
              <a:off x="4449161" y="4057590"/>
              <a:ext cx="1153793" cy="2122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Arc 31"/>
            <p:cNvSpPr/>
            <p:nvPr/>
          </p:nvSpPr>
          <p:spPr>
            <a:xfrm rot="16200000">
              <a:off x="4985999" y="5196972"/>
              <a:ext cx="132339" cy="791500"/>
            </a:xfrm>
            <a:prstGeom prst="arc">
              <a:avLst>
                <a:gd name="adj1" fmla="val 6216169"/>
                <a:gd name="adj2" fmla="val 16828151"/>
              </a:avLst>
            </a:prstGeom>
            <a:ln w="19050">
              <a:solidFill>
                <a:srgbClr val="C00000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 sz="1000" dirty="0"/>
            </a:p>
          </p:txBody>
        </p:sp>
      </p:grpSp>
      <p:pic>
        <p:nvPicPr>
          <p:cNvPr id="6350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4130577"/>
            <a:ext cx="2776611" cy="182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직사각형 41"/>
          <p:cNvSpPr>
            <a:spLocks noChangeArrowheads="1"/>
          </p:cNvSpPr>
          <p:nvPr/>
        </p:nvSpPr>
        <p:spPr bwMode="auto">
          <a:xfrm>
            <a:off x="4714875" y="3625081"/>
            <a:ext cx="4286250" cy="3079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4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</a:rPr>
              <a:t>Axial rotation 10.0°</a:t>
            </a:r>
            <a:r>
              <a:rPr lang="ko-KR" altLang="en-US" sz="14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</a:rPr>
              <a:t> </a:t>
            </a:r>
            <a:r>
              <a:rPr lang="en-US" altLang="ko-KR" sz="1400" dirty="0">
                <a:solidFill>
                  <a:srgbClr val="002060"/>
                </a:solidFill>
                <a:latin typeface="HY중고딕" pitchFamily="18" charset="-127"/>
                <a:ea typeface="HY중고딕" pitchFamily="18" charset="-127"/>
              </a:rPr>
              <a:t>Capsular ligament Stress</a:t>
            </a:r>
            <a:endParaRPr lang="ko-KR" altLang="en-US" sz="1400" dirty="0">
              <a:solidFill>
                <a:srgbClr val="002060"/>
              </a:solidFill>
              <a:latin typeface="HY중고딕" pitchFamily="18" charset="-127"/>
              <a:ea typeface="HY중고딕" pitchFamily="18" charset="-127"/>
            </a:endParaRPr>
          </a:p>
        </p:txBody>
      </p:sp>
      <p:pic>
        <p:nvPicPr>
          <p:cNvPr id="26" name="Picture 4" descr="C:\Users\Administrator\Desktop\어긋남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0" t="5878" r="13095" b="31140"/>
          <a:stretch/>
        </p:blipFill>
        <p:spPr bwMode="auto">
          <a:xfrm flipH="1">
            <a:off x="570054" y="1484784"/>
            <a:ext cx="2845408" cy="181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012" y="2146871"/>
            <a:ext cx="10064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63504" name="폭발 2 3"/>
          <p:cNvSpPr>
            <a:spLocks noChangeArrowheads="1"/>
          </p:cNvSpPr>
          <p:nvPr/>
        </p:nvSpPr>
        <p:spPr bwMode="auto">
          <a:xfrm>
            <a:off x="4500563" y="597106"/>
            <a:ext cx="1696985" cy="1605061"/>
          </a:xfrm>
          <a:prstGeom prst="irregularSeal2">
            <a:avLst/>
          </a:prstGeom>
          <a:solidFill>
            <a:srgbClr val="FFC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Dangerous </a:t>
            </a:r>
          </a:p>
          <a:p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because </a:t>
            </a:r>
          </a:p>
          <a:p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cross each other</a:t>
            </a:r>
          </a:p>
        </p:txBody>
      </p:sp>
    </p:spTree>
    <p:extLst>
      <p:ext uri="{BB962C8B-B14F-4D97-AF65-F5344CB8AC3E}">
        <p14:creationId xmlns:p14="http://schemas.microsoft.com/office/powerpoint/2010/main" val="3572083728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_x205781984" descr="EMB000012b06ca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501650"/>
            <a:ext cx="14795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직선 연결선 26"/>
          <p:cNvCxnSpPr/>
          <p:nvPr/>
        </p:nvCxnSpPr>
        <p:spPr bwMode="auto">
          <a:xfrm rot="5400000" flipH="1" flipV="1">
            <a:off x="666750" y="4165600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직선 연결선 29"/>
          <p:cNvCxnSpPr/>
          <p:nvPr/>
        </p:nvCxnSpPr>
        <p:spPr bwMode="auto">
          <a:xfrm rot="5400000" flipH="1" flipV="1">
            <a:off x="2683123" y="4165600"/>
            <a:ext cx="4643438" cy="1587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800" name="Picture 58" descr="D:\R-ppt자료모음\MAX-D,DOC\DOC-미국사이트그림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14903" r="3125" b="32153"/>
          <a:stretch>
            <a:fillRect/>
          </a:stretch>
        </p:blipFill>
        <p:spPr bwMode="auto">
          <a:xfrm>
            <a:off x="5227315" y="746125"/>
            <a:ext cx="16891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직사각형 106"/>
          <p:cNvSpPr>
            <a:spLocks noChangeArrowheads="1"/>
          </p:cNvSpPr>
          <p:nvPr/>
        </p:nvSpPr>
        <p:spPr bwMode="auto">
          <a:xfrm>
            <a:off x="3590925" y="1890713"/>
            <a:ext cx="857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ATT9000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7" name="직사각형 106"/>
          <p:cNvSpPr>
            <a:spLocks noChangeArrowheads="1"/>
          </p:cNvSpPr>
          <p:nvPr/>
        </p:nvSpPr>
        <p:spPr bwMode="auto">
          <a:xfrm>
            <a:off x="5749602" y="1887538"/>
            <a:ext cx="6143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DOC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43" name="직선 연결선 2"/>
          <p:cNvCxnSpPr>
            <a:cxnSpLocks noChangeShapeType="1"/>
          </p:cNvCxnSpPr>
          <p:nvPr/>
        </p:nvCxnSpPr>
        <p:spPr bwMode="auto">
          <a:xfrm flipV="1">
            <a:off x="0" y="2122488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sp>
        <p:nvSpPr>
          <p:cNvPr id="44" name="직사각형 106"/>
          <p:cNvSpPr>
            <a:spLocks noChangeArrowheads="1"/>
          </p:cNvSpPr>
          <p:nvPr/>
        </p:nvSpPr>
        <p:spPr bwMode="auto">
          <a:xfrm>
            <a:off x="910743" y="1897063"/>
            <a:ext cx="182086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Kinetrac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DAVINCI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3806" name="Picture 59" descr="D:\R-ppt자료모음\MAX-D,DOC\DOC-사람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5"/>
          <a:stretch>
            <a:fillRect/>
          </a:stretch>
        </p:blipFill>
        <p:spPr bwMode="auto">
          <a:xfrm>
            <a:off x="5351408" y="2348880"/>
            <a:ext cx="146208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직선 연결선 2"/>
          <p:cNvCxnSpPr>
            <a:cxnSpLocks noChangeShapeType="1"/>
          </p:cNvCxnSpPr>
          <p:nvPr/>
        </p:nvCxnSpPr>
        <p:spPr bwMode="auto">
          <a:xfrm flipV="1">
            <a:off x="0" y="3530289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cxnSp>
        <p:nvCxnSpPr>
          <p:cNvPr id="51" name="직선 연결선 50"/>
          <p:cNvCxnSpPr/>
          <p:nvPr/>
        </p:nvCxnSpPr>
        <p:spPr bwMode="auto">
          <a:xfrm rot="5400000" flipH="1" flipV="1">
            <a:off x="-1679575" y="4165600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직사각형 106"/>
          <p:cNvSpPr>
            <a:spLocks noChangeArrowheads="1"/>
          </p:cNvSpPr>
          <p:nvPr/>
        </p:nvSpPr>
        <p:spPr bwMode="auto">
          <a:xfrm>
            <a:off x="87255" y="2527870"/>
            <a:ext cx="55849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갑압</a:t>
            </a: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en-US" altLang="ko-KR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defRPr/>
            </a:pP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기능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7" name="직사각형 106"/>
          <p:cNvSpPr>
            <a:spLocks noChangeArrowheads="1"/>
          </p:cNvSpPr>
          <p:nvPr/>
        </p:nvSpPr>
        <p:spPr bwMode="auto">
          <a:xfrm>
            <a:off x="951442" y="3257227"/>
            <a:ext cx="186450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ko-KR" alt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지능형 </a:t>
            </a:r>
            <a:r>
              <a:rPr lang="ko-KR" alt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타겟만곡</a:t>
            </a: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감압기능</a:t>
            </a:r>
            <a:endParaRPr lang="en-US" altLang="ko-KR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3812" name="직사각형 67"/>
          <p:cNvSpPr>
            <a:spLocks noChangeArrowheads="1"/>
          </p:cNvSpPr>
          <p:nvPr/>
        </p:nvSpPr>
        <p:spPr bwMode="auto">
          <a:xfrm>
            <a:off x="42266" y="5300127"/>
            <a:ext cx="609941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ko-KR" altLang="en-US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견인</a:t>
            </a:r>
            <a:endParaRPr lang="en-US" altLang="ko-KR" sz="1100" dirty="0" smtClean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ko-KR" altLang="en-US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동시 </a:t>
            </a:r>
            <a:endParaRPr lang="en-US" altLang="ko-KR" sz="1100" dirty="0" smtClean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ko-KR" altLang="en-US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척추</a:t>
            </a:r>
            <a:endParaRPr lang="en-US" altLang="ko-KR" sz="1100" dirty="0" smtClean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ko-KR" altLang="en-US" sz="1100" dirty="0" err="1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축회전</a:t>
            </a:r>
            <a:endParaRPr lang="en-US" altLang="ko-KR" sz="1100" dirty="0" smtClean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ko-KR" altLang="en-US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기능</a:t>
            </a:r>
            <a:endParaRPr lang="ko-KR" altLang="en-US" sz="1100" dirty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33813" name="직사각형 68"/>
          <p:cNvSpPr>
            <a:spLocks noChangeArrowheads="1"/>
          </p:cNvSpPr>
          <p:nvPr/>
        </p:nvSpPr>
        <p:spPr bwMode="auto">
          <a:xfrm>
            <a:off x="39689" y="4013432"/>
            <a:ext cx="59824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ko-KR" altLang="en-US" sz="1100" dirty="0" err="1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장요근</a:t>
            </a:r>
            <a:endParaRPr lang="en-US" altLang="ko-KR" sz="1100" dirty="0" smtClean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ko-KR" altLang="en-US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이완</a:t>
            </a:r>
            <a:endParaRPr lang="en-US" altLang="ko-KR" sz="1100" dirty="0" smtClean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r>
              <a:rPr lang="ko-KR" altLang="en-US" sz="1100" dirty="0" smtClean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기능</a:t>
            </a:r>
            <a:endParaRPr lang="en-US" altLang="ko-KR" sz="1100" dirty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73" name="직사각형 106"/>
          <p:cNvSpPr>
            <a:spLocks noChangeArrowheads="1"/>
          </p:cNvSpPr>
          <p:nvPr/>
        </p:nvSpPr>
        <p:spPr bwMode="auto">
          <a:xfrm>
            <a:off x="3429000" y="3247253"/>
            <a:ext cx="13411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직선형 견인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78" name="직선 연결선 2"/>
          <p:cNvCxnSpPr>
            <a:cxnSpLocks noChangeShapeType="1"/>
          </p:cNvCxnSpPr>
          <p:nvPr/>
        </p:nvCxnSpPr>
        <p:spPr bwMode="auto">
          <a:xfrm flipV="1">
            <a:off x="0" y="5030594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sp>
        <p:nvSpPr>
          <p:cNvPr id="33823" name="직사각형 85"/>
          <p:cNvSpPr>
            <a:spLocks noChangeArrowheads="1"/>
          </p:cNvSpPr>
          <p:nvPr/>
        </p:nvSpPr>
        <p:spPr bwMode="auto">
          <a:xfrm>
            <a:off x="873433" y="4676152"/>
            <a:ext cx="1873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0°- 5°-10°-15° Auto</a:t>
            </a:r>
            <a:endParaRPr lang="ko-KR" altLang="en-US" dirty="0"/>
          </a:p>
        </p:txBody>
      </p:sp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6"/>
          <a:srcRect l="4000" t="1243" r="4000" b="2719"/>
          <a:stretch>
            <a:fillRect/>
          </a:stretch>
        </p:blipFill>
        <p:spPr bwMode="auto">
          <a:xfrm>
            <a:off x="5177177" y="5221157"/>
            <a:ext cx="956014" cy="89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3825" name="Picture 81" descr="side-ext-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62" y="3770610"/>
            <a:ext cx="1066786" cy="7968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6" name="Picture 84" descr="side-flex-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69" y="3762843"/>
            <a:ext cx="1057669" cy="8078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직사각형 106"/>
          <p:cNvSpPr>
            <a:spLocks noChangeArrowheads="1"/>
          </p:cNvSpPr>
          <p:nvPr/>
        </p:nvSpPr>
        <p:spPr bwMode="auto">
          <a:xfrm>
            <a:off x="994761" y="6306003"/>
            <a:ext cx="17778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가능</a:t>
            </a:r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kt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DAVINCI</a:t>
            </a:r>
            <a:r>
              <a:rPr lang="en-US" altLang="ko-K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 </a:t>
            </a: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유일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3836" name="_x189379320" descr="EMB000011cc5aa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r="9055" b="22412"/>
          <a:stretch>
            <a:fillRect/>
          </a:stretch>
        </p:blipFill>
        <p:spPr bwMode="auto">
          <a:xfrm>
            <a:off x="3040064" y="5277383"/>
            <a:ext cx="898346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직사각형 106"/>
          <p:cNvSpPr>
            <a:spLocks noChangeArrowheads="1"/>
          </p:cNvSpPr>
          <p:nvPr/>
        </p:nvSpPr>
        <p:spPr bwMode="auto">
          <a:xfrm>
            <a:off x="3096834" y="6358704"/>
            <a:ext cx="181497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수동 동작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33838" name="Picture 3" descr="D:\R-ppt자료모음\ATT-9000-로봇치료ppt\ATT9000_0000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r="7295" b="10223"/>
          <a:stretch>
            <a:fillRect/>
          </a:stretch>
        </p:blipFill>
        <p:spPr bwMode="auto">
          <a:xfrm>
            <a:off x="4019551" y="5277383"/>
            <a:ext cx="8750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39" name="Picture 19" descr="D:\영업부\ppt-동영상-영업자료\KNX-ppt교육자료\jpg-신화,회전트러스트자료\1_20000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26463" r="31538" b="18588"/>
          <a:stretch>
            <a:fillRect/>
          </a:stretch>
        </p:blipFill>
        <p:spPr bwMode="auto">
          <a:xfrm>
            <a:off x="6056578" y="5226234"/>
            <a:ext cx="947242" cy="89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840" name="직선 연결선 2"/>
          <p:cNvCxnSpPr>
            <a:cxnSpLocks noChangeShapeType="1"/>
          </p:cNvCxnSpPr>
          <p:nvPr/>
        </p:nvCxnSpPr>
        <p:spPr bwMode="auto">
          <a:xfrm flipV="1">
            <a:off x="0" y="481013"/>
            <a:ext cx="91440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41" name="Rectangle 22"/>
          <p:cNvSpPr>
            <a:spLocks noChangeArrowheads="1"/>
          </p:cNvSpPr>
          <p:nvPr/>
        </p:nvSpPr>
        <p:spPr bwMode="auto">
          <a:xfrm>
            <a:off x="0" y="42863"/>
            <a:ext cx="91440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5C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8" name="직사각형 87"/>
          <p:cNvSpPr/>
          <p:nvPr/>
        </p:nvSpPr>
        <p:spPr bwMode="auto">
          <a:xfrm>
            <a:off x="285750" y="100013"/>
            <a:ext cx="278606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PRODUCTS Technology</a:t>
            </a:r>
            <a:endParaRPr lang="ko-KR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0" name="직사각형 20"/>
          <p:cNvSpPr>
            <a:spLocks noChangeArrowheads="1"/>
          </p:cNvSpPr>
          <p:nvPr/>
        </p:nvSpPr>
        <p:spPr bwMode="auto">
          <a:xfrm>
            <a:off x="5500688" y="117475"/>
            <a:ext cx="3279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궁서" pitchFamily="18" charset="-127"/>
              </a:rPr>
              <a:t>PRODUCTS COMPARISION</a:t>
            </a:r>
          </a:p>
        </p:txBody>
      </p:sp>
      <p:pic>
        <p:nvPicPr>
          <p:cNvPr id="33847" name="Picture 73" descr="C:\Users\Administrator\Desktop\경추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b="9337"/>
          <a:stretch>
            <a:fillRect/>
          </a:stretch>
        </p:blipFill>
        <p:spPr bwMode="auto">
          <a:xfrm>
            <a:off x="1763688" y="5277383"/>
            <a:ext cx="112871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직사각형 106"/>
          <p:cNvSpPr>
            <a:spLocks noChangeArrowheads="1"/>
          </p:cNvSpPr>
          <p:nvPr/>
        </p:nvSpPr>
        <p:spPr bwMode="auto">
          <a:xfrm>
            <a:off x="5328068" y="6385406"/>
            <a:ext cx="148303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위험한 어긋남 동작</a:t>
            </a:r>
            <a:endParaRPr lang="en-US" altLang="ko-KR" sz="105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4" y="5207917"/>
            <a:ext cx="889507" cy="77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4" name="직선 연결선 93"/>
          <p:cNvCxnSpPr/>
          <p:nvPr/>
        </p:nvCxnSpPr>
        <p:spPr bwMode="auto">
          <a:xfrm rot="5400000" flipH="1" flipV="1">
            <a:off x="4723059" y="4169171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5" name="직사각형 106"/>
          <p:cNvSpPr>
            <a:spLocks noChangeArrowheads="1"/>
          </p:cNvSpPr>
          <p:nvPr/>
        </p:nvSpPr>
        <p:spPr bwMode="auto">
          <a:xfrm>
            <a:off x="7784082" y="1873646"/>
            <a:ext cx="8572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Spine  MT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09" name="_x34857744" descr="EMB00000f3c0ee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6984" b="12294"/>
          <a:stretch>
            <a:fillRect/>
          </a:stretch>
        </p:blipFill>
        <p:spPr bwMode="auto">
          <a:xfrm>
            <a:off x="7359818" y="2346325"/>
            <a:ext cx="1412731" cy="85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2" descr="C:\Users\Administrator\Desktop\MT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b="26367"/>
          <a:stretch/>
        </p:blipFill>
        <p:spPr bwMode="auto">
          <a:xfrm>
            <a:off x="7159979" y="5221157"/>
            <a:ext cx="1003245" cy="91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3" descr="D:\KT,NT 배경연구자료\타사장비모음\Spine MT\스파인엠티사진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529" y="846236"/>
            <a:ext cx="1565634" cy="105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직사각형 106"/>
          <p:cNvSpPr>
            <a:spLocks noChangeArrowheads="1"/>
          </p:cNvSpPr>
          <p:nvPr/>
        </p:nvSpPr>
        <p:spPr bwMode="auto">
          <a:xfrm>
            <a:off x="3289945" y="4595858"/>
            <a:ext cx="1428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불가능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96" name="이등변 삼각형 95"/>
          <p:cNvSpPr>
            <a:spLocks noChangeArrowheads="1"/>
          </p:cNvSpPr>
          <p:nvPr/>
        </p:nvSpPr>
        <p:spPr bwMode="auto">
          <a:xfrm>
            <a:off x="3858915" y="4157165"/>
            <a:ext cx="295275" cy="214312"/>
          </a:xfrm>
          <a:prstGeom prst="triangle">
            <a:avLst>
              <a:gd name="adj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9" name="이등변 삼각형 95"/>
          <p:cNvSpPr>
            <a:spLocks noChangeArrowheads="1"/>
          </p:cNvSpPr>
          <p:nvPr/>
        </p:nvSpPr>
        <p:spPr bwMode="auto">
          <a:xfrm>
            <a:off x="5855714" y="4127894"/>
            <a:ext cx="295275" cy="214312"/>
          </a:xfrm>
          <a:prstGeom prst="triangle">
            <a:avLst>
              <a:gd name="adj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2" name="이등변 삼각형 95"/>
          <p:cNvSpPr>
            <a:spLocks noChangeArrowheads="1"/>
          </p:cNvSpPr>
          <p:nvPr/>
        </p:nvSpPr>
        <p:spPr bwMode="auto">
          <a:xfrm>
            <a:off x="7903918" y="4145260"/>
            <a:ext cx="295275" cy="214312"/>
          </a:xfrm>
          <a:prstGeom prst="triangle">
            <a:avLst>
              <a:gd name="adj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8" y="2423437"/>
            <a:ext cx="2124556" cy="76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07286"/>
            <a:ext cx="1440160" cy="131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그룹 54">
            <a:extLst>
              <a:ext uri="{FF2B5EF4-FFF2-40B4-BE49-F238E27FC236}">
                <a16:creationId xmlns:a16="http://schemas.microsoft.com/office/drawing/2014/main" id="{21735815-05B0-4F26-B4D5-41773A6874D4}"/>
              </a:ext>
            </a:extLst>
          </p:cNvPr>
          <p:cNvGrpSpPr/>
          <p:nvPr/>
        </p:nvGrpSpPr>
        <p:grpSpPr>
          <a:xfrm>
            <a:off x="3204306" y="2346325"/>
            <a:ext cx="1748337" cy="909212"/>
            <a:chOff x="3221855" y="2517983"/>
            <a:chExt cx="1748337" cy="909212"/>
          </a:xfrm>
        </p:grpSpPr>
        <p:pic>
          <p:nvPicPr>
            <p:cNvPr id="56" name="Picture 5" descr="관련 이미지">
              <a:extLst>
                <a:ext uri="{FF2B5EF4-FFF2-40B4-BE49-F238E27FC236}">
                  <a16:creationId xmlns:a16="http://schemas.microsoft.com/office/drawing/2014/main" id="{D3FD869E-4ED4-462E-9357-C0E234BE31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855" y="2517983"/>
              <a:ext cx="1748337" cy="90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줄무늬가 있는 오른쪽 화살표 84">
              <a:extLst>
                <a:ext uri="{FF2B5EF4-FFF2-40B4-BE49-F238E27FC236}">
                  <a16:creationId xmlns:a16="http://schemas.microsoft.com/office/drawing/2014/main" id="{425272BE-3AB8-489A-8632-710CCEC22679}"/>
                </a:ext>
              </a:extLst>
            </p:cNvPr>
            <p:cNvSpPr/>
            <p:nvPr/>
          </p:nvSpPr>
          <p:spPr bwMode="auto">
            <a:xfrm rot="19749099">
              <a:off x="4615756" y="2518281"/>
              <a:ext cx="114078" cy="11695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줄무늬가 있는 오른쪽 화살표 88">
              <a:extLst>
                <a:ext uri="{FF2B5EF4-FFF2-40B4-BE49-F238E27FC236}">
                  <a16:creationId xmlns:a16="http://schemas.microsoft.com/office/drawing/2014/main" id="{EB081E47-1E17-49D4-8E18-4BA9B1602F09}"/>
                </a:ext>
              </a:extLst>
            </p:cNvPr>
            <p:cNvSpPr/>
            <p:nvPr/>
          </p:nvSpPr>
          <p:spPr bwMode="auto">
            <a:xfrm rot="9062382">
              <a:off x="3897872" y="3123509"/>
              <a:ext cx="113112" cy="12158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59" name="Picture 19" descr="D:\영업부\ppt-동영상-영업자료\KNX-ppt교육자료\jpg-신화,회전트러스트자료\1_20000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26463" r="31538" b="18588"/>
          <a:stretch>
            <a:fillRect/>
          </a:stretch>
        </p:blipFill>
        <p:spPr bwMode="auto">
          <a:xfrm>
            <a:off x="8192181" y="5222148"/>
            <a:ext cx="947242" cy="89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직사각형 106"/>
          <p:cNvSpPr>
            <a:spLocks noChangeArrowheads="1"/>
          </p:cNvSpPr>
          <p:nvPr/>
        </p:nvSpPr>
        <p:spPr bwMode="auto">
          <a:xfrm>
            <a:off x="5388623" y="3290888"/>
            <a:ext cx="13411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직선형 견인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1" name="직사각형 106"/>
          <p:cNvSpPr>
            <a:spLocks noChangeArrowheads="1"/>
          </p:cNvSpPr>
          <p:nvPr/>
        </p:nvSpPr>
        <p:spPr bwMode="auto">
          <a:xfrm>
            <a:off x="7380997" y="3245775"/>
            <a:ext cx="134111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직선형 견인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2" name="직사각형 106"/>
          <p:cNvSpPr>
            <a:spLocks noChangeArrowheads="1"/>
          </p:cNvSpPr>
          <p:nvPr/>
        </p:nvSpPr>
        <p:spPr bwMode="auto">
          <a:xfrm>
            <a:off x="7209914" y="6415444"/>
            <a:ext cx="148303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위험한 어긋남 동작</a:t>
            </a:r>
            <a:endParaRPr lang="en-US" altLang="ko-KR" sz="105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3" name="직사각형 106"/>
          <p:cNvSpPr>
            <a:spLocks noChangeArrowheads="1"/>
          </p:cNvSpPr>
          <p:nvPr/>
        </p:nvSpPr>
        <p:spPr bwMode="auto">
          <a:xfrm>
            <a:off x="5316382" y="4599330"/>
            <a:ext cx="1428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불가능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4" name="직사각형 106"/>
          <p:cNvSpPr>
            <a:spLocks noChangeArrowheads="1"/>
          </p:cNvSpPr>
          <p:nvPr/>
        </p:nvSpPr>
        <p:spPr bwMode="auto">
          <a:xfrm>
            <a:off x="7276061" y="4619851"/>
            <a:ext cx="1428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1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불가능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9496768"/>
      </p:ext>
    </p:extLst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3F33C7D-5E06-4F23-AA06-EC6FEDFE1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061" y="627599"/>
            <a:ext cx="1632421" cy="1356105"/>
          </a:xfrm>
          <a:prstGeom prst="rect">
            <a:avLst/>
          </a:prstGeom>
        </p:spPr>
      </p:pic>
      <p:cxnSp>
        <p:nvCxnSpPr>
          <p:cNvPr id="30" name="직선 연결선 29"/>
          <p:cNvCxnSpPr/>
          <p:nvPr/>
        </p:nvCxnSpPr>
        <p:spPr bwMode="auto">
          <a:xfrm rot="5400000" flipH="1" flipV="1">
            <a:off x="665310" y="4105275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직선 연결선 31"/>
          <p:cNvCxnSpPr/>
          <p:nvPr/>
        </p:nvCxnSpPr>
        <p:spPr bwMode="auto">
          <a:xfrm rot="5400000" flipH="1" flipV="1">
            <a:off x="2769459" y="4105275"/>
            <a:ext cx="4643438" cy="1587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직사각형 106"/>
          <p:cNvSpPr>
            <a:spLocks noChangeArrowheads="1"/>
          </p:cNvSpPr>
          <p:nvPr/>
        </p:nvSpPr>
        <p:spPr bwMode="auto">
          <a:xfrm>
            <a:off x="3641427" y="1904827"/>
            <a:ext cx="857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IRST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cxnSp>
        <p:nvCxnSpPr>
          <p:cNvPr id="43" name="직선 연결선 2"/>
          <p:cNvCxnSpPr>
            <a:cxnSpLocks noChangeShapeType="1"/>
          </p:cNvCxnSpPr>
          <p:nvPr/>
        </p:nvCxnSpPr>
        <p:spPr bwMode="auto">
          <a:xfrm flipV="1">
            <a:off x="0" y="2161431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cxnSp>
        <p:nvCxnSpPr>
          <p:cNvPr id="50" name="직선 연결선 2"/>
          <p:cNvCxnSpPr>
            <a:cxnSpLocks noChangeShapeType="1"/>
          </p:cNvCxnSpPr>
          <p:nvPr/>
        </p:nvCxnSpPr>
        <p:spPr bwMode="auto">
          <a:xfrm flipV="1">
            <a:off x="0" y="3501008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cxnSp>
        <p:nvCxnSpPr>
          <p:cNvPr id="51" name="직선 연결선 50"/>
          <p:cNvCxnSpPr/>
          <p:nvPr/>
        </p:nvCxnSpPr>
        <p:spPr bwMode="auto">
          <a:xfrm rot="5400000" flipH="1" flipV="1">
            <a:off x="-1679575" y="4105275"/>
            <a:ext cx="4643438" cy="1588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직선 연결선 2"/>
          <p:cNvCxnSpPr>
            <a:cxnSpLocks noChangeShapeType="1"/>
          </p:cNvCxnSpPr>
          <p:nvPr/>
        </p:nvCxnSpPr>
        <p:spPr bwMode="auto">
          <a:xfrm flipV="1">
            <a:off x="0" y="4939580"/>
            <a:ext cx="9144000" cy="1588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sp>
        <p:nvSpPr>
          <p:cNvPr id="88" name="직사각형 87"/>
          <p:cNvSpPr/>
          <p:nvPr/>
        </p:nvSpPr>
        <p:spPr bwMode="auto">
          <a:xfrm>
            <a:off x="242889" y="100012"/>
            <a:ext cx="278606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PRODUCTS Technology</a:t>
            </a:r>
            <a:endParaRPr lang="ko-KR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0" name="직사각형 20"/>
          <p:cNvSpPr>
            <a:spLocks noChangeArrowheads="1"/>
          </p:cNvSpPr>
          <p:nvPr/>
        </p:nvSpPr>
        <p:spPr bwMode="auto">
          <a:xfrm>
            <a:off x="5500688" y="117475"/>
            <a:ext cx="3279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dirty="0">
                <a:solidFill>
                  <a:schemeClr val="bg1">
                    <a:lumMod val="65000"/>
                  </a:schemeClr>
                </a:solidFill>
                <a:latin typeface="Tahoma" pitchFamily="34" charset="0"/>
                <a:ea typeface="궁서" pitchFamily="18" charset="-127"/>
              </a:rPr>
              <a:t>PRODUCTS COMPARISION</a:t>
            </a:r>
          </a:p>
        </p:txBody>
      </p:sp>
      <p:grpSp>
        <p:nvGrpSpPr>
          <p:cNvPr id="34837" name="그룹 26"/>
          <p:cNvGrpSpPr>
            <a:grpSpLocks/>
          </p:cNvGrpSpPr>
          <p:nvPr/>
        </p:nvGrpSpPr>
        <p:grpSpPr bwMode="auto">
          <a:xfrm>
            <a:off x="3211190" y="847089"/>
            <a:ext cx="1736749" cy="1060615"/>
            <a:chOff x="4316413" y="1168400"/>
            <a:chExt cx="1703387" cy="1252538"/>
          </a:xfrm>
        </p:grpSpPr>
        <p:pic>
          <p:nvPicPr>
            <p:cNvPr id="34877" name="Picture 39" descr="D:\신기술상-발명상등\NET-신기술파일\2012-신기술-이의신청서\라파엔라이프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0" r="23422"/>
            <a:stretch>
              <a:fillRect/>
            </a:stretch>
          </p:blipFill>
          <p:spPr bwMode="auto">
            <a:xfrm>
              <a:off x="4316413" y="1168400"/>
              <a:ext cx="1703387" cy="125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78" name="아래쪽 화살표 39"/>
            <p:cNvSpPr>
              <a:spLocks noChangeArrowheads="1"/>
            </p:cNvSpPr>
            <p:nvPr/>
          </p:nvSpPr>
          <p:spPr bwMode="auto">
            <a:xfrm>
              <a:off x="5091113" y="1928813"/>
              <a:ext cx="103187" cy="142875"/>
            </a:xfrm>
            <a:prstGeom prst="downArrow">
              <a:avLst>
                <a:gd name="adj1" fmla="val 50000"/>
                <a:gd name="adj2" fmla="val 49180"/>
              </a:avLst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  <p:sp>
          <p:nvSpPr>
            <p:cNvPr id="34879" name="아래쪽 화살표 39"/>
            <p:cNvSpPr>
              <a:spLocks noChangeArrowheads="1"/>
            </p:cNvSpPr>
            <p:nvPr/>
          </p:nvSpPr>
          <p:spPr bwMode="auto">
            <a:xfrm flipV="1">
              <a:off x="4964113" y="1682750"/>
              <a:ext cx="96837" cy="122238"/>
            </a:xfrm>
            <a:prstGeom prst="downArrow">
              <a:avLst>
                <a:gd name="adj1" fmla="val 50000"/>
                <a:gd name="adj2" fmla="val 50007"/>
              </a:avLst>
            </a:prstGeom>
            <a:solidFill>
              <a:srgbClr val="FFC000"/>
            </a:solidFill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34838" name="Picture 2" descr="http://cfile284.uf.daum.net/image/2743D33E515CCF152B7C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t="39555" r="30640" b="15912"/>
          <a:stretch>
            <a:fillRect/>
          </a:stretch>
        </p:blipFill>
        <p:spPr bwMode="auto">
          <a:xfrm>
            <a:off x="3285381" y="2322513"/>
            <a:ext cx="1509713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2" name="Picture 4" descr="http://cfile290.uf.daum.net/image/254BC63E515CCF1222D6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2" t="55815" r="29027" b="26489"/>
          <a:stretch>
            <a:fillRect/>
          </a:stretch>
        </p:blipFill>
        <p:spPr bwMode="auto">
          <a:xfrm>
            <a:off x="3285381" y="5185643"/>
            <a:ext cx="161493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" name="직선 연결선 2"/>
          <p:cNvCxnSpPr>
            <a:cxnSpLocks noChangeShapeType="1"/>
          </p:cNvCxnSpPr>
          <p:nvPr/>
        </p:nvCxnSpPr>
        <p:spPr bwMode="auto">
          <a:xfrm flipV="1">
            <a:off x="0" y="500063"/>
            <a:ext cx="91440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직사각형 68"/>
          <p:cNvSpPr>
            <a:spLocks noChangeArrowheads="1"/>
          </p:cNvSpPr>
          <p:nvPr/>
        </p:nvSpPr>
        <p:spPr bwMode="auto">
          <a:xfrm rot="16200000">
            <a:off x="-339136" y="5553859"/>
            <a:ext cx="13067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pPr algn="just"/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Flexion /</a:t>
            </a:r>
            <a:r>
              <a:rPr lang="en-US" altLang="ko-KR" sz="1100" dirty="0" err="1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Extention</a:t>
            </a:r>
            <a:endParaRPr lang="en-US" altLang="ko-KR" sz="1100" dirty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5" name="직사각형 106"/>
          <p:cNvSpPr>
            <a:spLocks noChangeArrowheads="1"/>
          </p:cNvSpPr>
          <p:nvPr/>
        </p:nvSpPr>
        <p:spPr bwMode="auto">
          <a:xfrm>
            <a:off x="5704171" y="1904405"/>
            <a:ext cx="81121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MAX-D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70" name="Picture 2" descr="D:\KT,NT 배경연구자료\타사장비모음\DOC, MAX-D\맥스 디 사진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25199" r="21744" b="11332"/>
          <a:stretch/>
        </p:blipFill>
        <p:spPr bwMode="auto">
          <a:xfrm>
            <a:off x="5441841" y="2307289"/>
            <a:ext cx="1295209" cy="90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" descr="D:\KT,NT 배경연구자료\타사장비모음\DOC, MAX-D\GSE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29192" r="29193" b="5559"/>
          <a:stretch/>
        </p:blipFill>
        <p:spPr bwMode="auto">
          <a:xfrm>
            <a:off x="5436096" y="856614"/>
            <a:ext cx="1444919" cy="103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1" name="직선 연결선 100"/>
          <p:cNvCxnSpPr/>
          <p:nvPr/>
        </p:nvCxnSpPr>
        <p:spPr bwMode="auto">
          <a:xfrm rot="5400000" flipH="1" flipV="1">
            <a:off x="4862413" y="4165600"/>
            <a:ext cx="4643438" cy="1587"/>
          </a:xfrm>
          <a:prstGeom prst="line">
            <a:avLst/>
          </a:prstGeom>
          <a:solidFill>
            <a:srgbClr val="0000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2" name="직사각형 106"/>
          <p:cNvSpPr>
            <a:spLocks noChangeArrowheads="1"/>
          </p:cNvSpPr>
          <p:nvPr/>
        </p:nvSpPr>
        <p:spPr bwMode="auto">
          <a:xfrm>
            <a:off x="7695299" y="1895851"/>
            <a:ext cx="6143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DRX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0" name="직사각형 106"/>
          <p:cNvSpPr>
            <a:spLocks noChangeArrowheads="1"/>
          </p:cNvSpPr>
          <p:nvPr/>
        </p:nvSpPr>
        <p:spPr bwMode="auto">
          <a:xfrm>
            <a:off x="7420402" y="3225681"/>
            <a:ext cx="12892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Linear Traction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2" name="직사각형 106"/>
          <p:cNvSpPr>
            <a:spLocks noChangeArrowheads="1"/>
          </p:cNvSpPr>
          <p:nvPr/>
        </p:nvSpPr>
        <p:spPr bwMode="auto">
          <a:xfrm>
            <a:off x="3396828" y="3252545"/>
            <a:ext cx="12892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Linear Traction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14" name="직사각형 106"/>
          <p:cNvSpPr>
            <a:spLocks noChangeArrowheads="1"/>
          </p:cNvSpPr>
          <p:nvPr/>
        </p:nvSpPr>
        <p:spPr bwMode="auto">
          <a:xfrm>
            <a:off x="5508516" y="3237751"/>
            <a:ext cx="12892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Linear Traction 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24" name="직사각형 106"/>
          <p:cNvSpPr>
            <a:spLocks noChangeArrowheads="1"/>
          </p:cNvSpPr>
          <p:nvPr/>
        </p:nvSpPr>
        <p:spPr bwMode="auto">
          <a:xfrm>
            <a:off x="917748" y="1899350"/>
            <a:ext cx="156221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KINETRAC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25" name="직사각형 106"/>
          <p:cNvSpPr>
            <a:spLocks noChangeArrowheads="1"/>
          </p:cNvSpPr>
          <p:nvPr/>
        </p:nvSpPr>
        <p:spPr bwMode="auto">
          <a:xfrm>
            <a:off x="642939" y="3223335"/>
            <a:ext cx="221456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Target 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Lordosis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pic>
        <p:nvPicPr>
          <p:cNvPr id="126" name="Picture 16" descr="자른거- ilio-left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48" y="3730749"/>
            <a:ext cx="66992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15" descr="자른거- ilio-left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511" y="3730749"/>
            <a:ext cx="6985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" name="직사각형 106"/>
          <p:cNvSpPr>
            <a:spLocks noChangeArrowheads="1"/>
          </p:cNvSpPr>
          <p:nvPr/>
        </p:nvSpPr>
        <p:spPr bwMode="auto">
          <a:xfrm>
            <a:off x="844786" y="4610224"/>
            <a:ext cx="20716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0°  5° 10°  15°  </a:t>
            </a:r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Auto</a:t>
            </a:r>
            <a:endParaRPr lang="ko-KR" altLang="en-US" sz="1100" dirty="0"/>
          </a:p>
        </p:txBody>
      </p:sp>
      <p:sp>
        <p:nvSpPr>
          <p:cNvPr id="133" name="직사각형 85"/>
          <p:cNvSpPr>
            <a:spLocks noChangeArrowheads="1"/>
          </p:cNvSpPr>
          <p:nvPr/>
        </p:nvSpPr>
        <p:spPr bwMode="auto">
          <a:xfrm>
            <a:off x="786048" y="6183897"/>
            <a:ext cx="1873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0°- 5°-10°-15° Auto</a:t>
            </a:r>
            <a:endParaRPr lang="ko-KR" altLang="en-US" sz="1100" dirty="0"/>
          </a:p>
        </p:txBody>
      </p:sp>
      <p:pic>
        <p:nvPicPr>
          <p:cNvPr id="134" name="Picture 81" descr="side-ext-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11" y="5199881"/>
            <a:ext cx="928687" cy="693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84" descr="side-flex-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1" y="5193531"/>
            <a:ext cx="920750" cy="703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6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17" y="2420658"/>
            <a:ext cx="1922281" cy="68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6699F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99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</p:pic>
      <p:sp>
        <p:nvSpPr>
          <p:cNvPr id="138" name="직사각형 71"/>
          <p:cNvSpPr>
            <a:spLocks noChangeArrowheads="1"/>
          </p:cNvSpPr>
          <p:nvPr/>
        </p:nvSpPr>
        <p:spPr bwMode="auto">
          <a:xfrm rot="16200000">
            <a:off x="-263912" y="4052747"/>
            <a:ext cx="11737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pPr algn="just"/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Lateral Bending</a:t>
            </a:r>
          </a:p>
        </p:txBody>
      </p:sp>
      <p:pic>
        <p:nvPicPr>
          <p:cNvPr id="143" name="Picture 32" descr="D:\브류셔-제작자료\2013-홍보물제작\웹사이트제작\JPG자료\drx2_0000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3555" r="49721" b="4028"/>
          <a:stretch>
            <a:fillRect/>
          </a:stretch>
        </p:blipFill>
        <p:spPr bwMode="auto">
          <a:xfrm>
            <a:off x="7418018" y="2285215"/>
            <a:ext cx="1287704" cy="95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_x202160104" descr="EMB0000179c4a2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5" b="5615"/>
          <a:stretch>
            <a:fillRect/>
          </a:stretch>
        </p:blipFill>
        <p:spPr bwMode="auto">
          <a:xfrm>
            <a:off x="7395781" y="688186"/>
            <a:ext cx="1420151" cy="121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직사각형 106"/>
          <p:cNvSpPr>
            <a:spLocks noChangeArrowheads="1"/>
          </p:cNvSpPr>
          <p:nvPr/>
        </p:nvSpPr>
        <p:spPr bwMode="auto">
          <a:xfrm>
            <a:off x="5508104" y="4630457"/>
            <a:ext cx="139863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L-Spine Bending</a:t>
            </a:r>
          </a:p>
        </p:txBody>
      </p:sp>
      <p:pic>
        <p:nvPicPr>
          <p:cNvPr id="49" name="Picture 7" descr="D:\KT,NT 배경연구자료\타사장비모음\DOC, MAX-D\,J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8" t="55463" r="16936" b="8965"/>
          <a:stretch>
            <a:fillRect/>
          </a:stretch>
        </p:blipFill>
        <p:spPr bwMode="auto">
          <a:xfrm>
            <a:off x="5451427" y="3789040"/>
            <a:ext cx="14160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_x221870632" descr="EMB000006c40ea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89" y="5204817"/>
            <a:ext cx="16668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직사각형 106"/>
          <p:cNvSpPr>
            <a:spLocks noChangeArrowheads="1"/>
          </p:cNvSpPr>
          <p:nvPr/>
        </p:nvSpPr>
        <p:spPr bwMode="auto">
          <a:xfrm>
            <a:off x="3327102" y="4485851"/>
            <a:ext cx="1428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impossibility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56" name="직사각형 106"/>
          <p:cNvSpPr>
            <a:spLocks noChangeArrowheads="1"/>
          </p:cNvSpPr>
          <p:nvPr/>
        </p:nvSpPr>
        <p:spPr bwMode="auto">
          <a:xfrm>
            <a:off x="3258794" y="6244337"/>
            <a:ext cx="166810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Dangerous because </a:t>
            </a:r>
          </a:p>
          <a:p>
            <a:pPr>
              <a:defRPr/>
            </a:pP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cross each other</a:t>
            </a:r>
          </a:p>
        </p:txBody>
      </p:sp>
      <p:sp>
        <p:nvSpPr>
          <p:cNvPr id="57" name="직사각형 106"/>
          <p:cNvSpPr>
            <a:spLocks noChangeArrowheads="1"/>
          </p:cNvSpPr>
          <p:nvPr/>
        </p:nvSpPr>
        <p:spPr bwMode="auto">
          <a:xfrm>
            <a:off x="5298245" y="6238086"/>
            <a:ext cx="165001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Dangerous because </a:t>
            </a:r>
          </a:p>
          <a:p>
            <a:pPr>
              <a:defRPr/>
            </a:pPr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cross each other</a:t>
            </a:r>
          </a:p>
        </p:txBody>
      </p:sp>
      <p:sp>
        <p:nvSpPr>
          <p:cNvPr id="58" name="직사각형 106"/>
          <p:cNvSpPr>
            <a:spLocks noChangeArrowheads="1"/>
          </p:cNvSpPr>
          <p:nvPr/>
        </p:nvSpPr>
        <p:spPr bwMode="auto">
          <a:xfrm>
            <a:off x="7395781" y="4447505"/>
            <a:ext cx="1428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impossibility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59" name="직사각형 106"/>
          <p:cNvSpPr>
            <a:spLocks noChangeArrowheads="1"/>
          </p:cNvSpPr>
          <p:nvPr/>
        </p:nvSpPr>
        <p:spPr bwMode="auto">
          <a:xfrm>
            <a:off x="7443232" y="6140166"/>
            <a:ext cx="14287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impossibility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60" name="직사각형 106"/>
          <p:cNvSpPr>
            <a:spLocks noChangeArrowheads="1"/>
          </p:cNvSpPr>
          <p:nvPr/>
        </p:nvSpPr>
        <p:spPr bwMode="auto">
          <a:xfrm rot="16200000">
            <a:off x="-278662" y="2615157"/>
            <a:ext cx="127409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Decompression</a:t>
            </a:r>
          </a:p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Method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4509986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내용 개체 틀 3"/>
          <p:cNvSpPr>
            <a:spLocks noGrp="1"/>
          </p:cNvSpPr>
          <p:nvPr>
            <p:ph idx="1"/>
          </p:nvPr>
        </p:nvSpPr>
        <p:spPr>
          <a:xfrm>
            <a:off x="1730707" y="3237469"/>
            <a:ext cx="5555782" cy="1665495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지금까지 대부분의 디스크감압치료기 </a:t>
            </a:r>
            <a:endParaRPr lang="en-US" altLang="ko-KR" sz="2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  <a:cs typeface="Arial Unicode MS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       동물용</a:t>
            </a:r>
            <a:r>
              <a:rPr lang="en-US" altLang="ko-KR" sz="2000" dirty="0">
                <a:solidFill>
                  <a:srgbClr val="FF0000"/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…?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000" dirty="0">
                <a:solidFill>
                  <a:schemeClr val="accent5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이제는 인간을 위한 감압치료기로</a:t>
            </a:r>
            <a:r>
              <a:rPr lang="en-US" altLang="ko-KR" sz="2000" dirty="0">
                <a:solidFill>
                  <a:schemeClr val="accent5">
                    <a:lumMod val="25000"/>
                  </a:schemeClr>
                </a:solidFill>
                <a:latin typeface="HY견고딕" pitchFamily="18" charset="-127"/>
                <a:ea typeface="HY견고딕" pitchFamily="18" charset="-127"/>
                <a:cs typeface="Arial Unicode MS" pitchFamily="50" charset="-127"/>
              </a:rPr>
              <a:t>!</a:t>
            </a:r>
            <a:endParaRPr lang="ko-KR" altLang="en-US" sz="2000" dirty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987348" y="836712"/>
            <a:ext cx="7549136" cy="648072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 w="28575">
            <a:solidFill>
              <a:srgbClr val="80008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571500" indent="-571500" algn="l">
              <a:buFont typeface="Wingdings" pitchFamily="2" charset="2"/>
              <a:buChar char="ü"/>
              <a:defRPr/>
            </a:pPr>
            <a:r>
              <a:rPr lang="en-US" altLang="ko-KR" sz="2400" dirty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TRACTION ?   Decompression system ?</a:t>
            </a:r>
          </a:p>
        </p:txBody>
      </p:sp>
      <p:grpSp>
        <p:nvGrpSpPr>
          <p:cNvPr id="29" name="그룹 74"/>
          <p:cNvGrpSpPr>
            <a:grpSpLocks/>
          </p:cNvGrpSpPr>
          <p:nvPr/>
        </p:nvGrpSpPr>
        <p:grpSpPr bwMode="auto">
          <a:xfrm>
            <a:off x="3487366" y="5739390"/>
            <a:ext cx="2437125" cy="985978"/>
            <a:chOff x="1214414" y="1071546"/>
            <a:chExt cx="6331467" cy="2143139"/>
          </a:xfrm>
        </p:grpSpPr>
        <p:sp>
          <p:nvSpPr>
            <p:cNvPr id="30" name="이등변 삼각형 29"/>
            <p:cNvSpPr/>
            <p:nvPr/>
          </p:nvSpPr>
          <p:spPr bwMode="auto">
            <a:xfrm>
              <a:off x="3037800" y="1974263"/>
              <a:ext cx="1194042" cy="714380"/>
            </a:xfrm>
            <a:prstGeom prst="triangle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pic>
          <p:nvPicPr>
            <p:cNvPr id="31" name="Picture 15" descr="D:\브류셔-제작자료\2013-홍보물제작\웹사이트제작\감압치료기메카니즘4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"/>
            <a:stretch>
              <a:fillRect/>
            </a:stretch>
          </p:blipFill>
          <p:spPr bwMode="auto">
            <a:xfrm flipH="1">
              <a:off x="1327795" y="1071546"/>
              <a:ext cx="6218086" cy="214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직선 화살표 연결선 31"/>
            <p:cNvCxnSpPr/>
            <p:nvPr/>
          </p:nvCxnSpPr>
          <p:spPr bwMode="auto">
            <a:xfrm rot="10800000">
              <a:off x="1271454" y="1682016"/>
              <a:ext cx="3006020" cy="673249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화살표 연결선 32"/>
            <p:cNvCxnSpPr/>
            <p:nvPr/>
          </p:nvCxnSpPr>
          <p:spPr bwMode="auto">
            <a:xfrm rot="10800000">
              <a:off x="1214414" y="2017559"/>
              <a:ext cx="3055455" cy="333377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화살표 연결선 33"/>
            <p:cNvCxnSpPr/>
            <p:nvPr/>
          </p:nvCxnSpPr>
          <p:spPr bwMode="auto">
            <a:xfrm rot="10800000">
              <a:off x="1379830" y="1365957"/>
              <a:ext cx="2855815" cy="974154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"/>
            <p:cNvSpPr/>
            <p:nvPr/>
          </p:nvSpPr>
          <p:spPr bwMode="auto">
            <a:xfrm>
              <a:off x="1286665" y="2632358"/>
              <a:ext cx="3642970" cy="324718"/>
            </a:xfrm>
            <a:prstGeom prst="rect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6" name="줄무늬가 있는 오른쪽 화살표 35"/>
            <p:cNvSpPr/>
            <p:nvPr/>
          </p:nvSpPr>
          <p:spPr>
            <a:xfrm rot="11182441">
              <a:off x="4319304" y="2279497"/>
              <a:ext cx="412592" cy="21431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7" name="줄무늬가 있는 오른쪽 화살표 36"/>
            <p:cNvSpPr/>
            <p:nvPr/>
          </p:nvSpPr>
          <p:spPr>
            <a:xfrm>
              <a:off x="5724396" y="2357429"/>
              <a:ext cx="410690" cy="21431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38" name="Rectangle 3"/>
            <p:cNvSpPr/>
            <p:nvPr/>
          </p:nvSpPr>
          <p:spPr bwMode="auto">
            <a:xfrm>
              <a:off x="5028505" y="2634522"/>
              <a:ext cx="2401394" cy="326883"/>
            </a:xfrm>
            <a:prstGeom prst="rect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39" name="Picture 47" descr="D:\브류셔-제작자료\2013-홍보물제작\웹사이트제작\JPG자료\견인장치.jp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5" t="41684" r="9254" b="24290"/>
          <a:stretch>
            <a:fillRect/>
          </a:stretch>
        </p:blipFill>
        <p:spPr bwMode="auto">
          <a:xfrm>
            <a:off x="461792" y="5562170"/>
            <a:ext cx="2017629" cy="102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Administrator\Desktop\새 폴더 (2)\original_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89" y="3653457"/>
            <a:ext cx="1292159" cy="12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새 폴더 (2)\moon_0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2881"/>
            <a:ext cx="1013309" cy="101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직사각형 48"/>
          <p:cNvSpPr/>
          <p:nvPr/>
        </p:nvSpPr>
        <p:spPr bwMode="auto">
          <a:xfrm>
            <a:off x="382199" y="126067"/>
            <a:ext cx="15247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  </a:t>
            </a:r>
            <a:endParaRPr lang="ko-KR" altLang="en-US" sz="2200" dirty="0"/>
          </a:p>
        </p:txBody>
      </p:sp>
      <p:pic>
        <p:nvPicPr>
          <p:cNvPr id="25" name="_x205781984" descr="EMB000012b06ca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50" y="1844824"/>
            <a:ext cx="103361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8" descr="D:\R-ppt자료모음\MAX-D,DOC\DOC-미국사이트그림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14903" r="3125" b="32153"/>
          <a:stretch>
            <a:fillRect/>
          </a:stretch>
        </p:blipFill>
        <p:spPr bwMode="auto">
          <a:xfrm>
            <a:off x="4364685" y="2108657"/>
            <a:ext cx="1183350" cy="80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_x178442072" descr="EMB000010b85a8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0" t="20900" r="25984" b="14966"/>
          <a:stretch>
            <a:fillRect/>
          </a:stretch>
        </p:blipFill>
        <p:spPr bwMode="auto">
          <a:xfrm>
            <a:off x="1730707" y="1910152"/>
            <a:ext cx="1175868" cy="87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KT,NT 배경연구자료\타사장비모음\Spine MT\spine MT K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7712"/>
            <a:ext cx="1551195" cy="114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" name="_x113865792" descr="EMB0000068838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7234"/>
            <a:ext cx="1300482" cy="104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06997"/>
            <a:ext cx="1320037" cy="845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5" name="직선 연결선 2"/>
          <p:cNvCxnSpPr>
            <a:cxnSpLocks noChangeShapeType="1"/>
          </p:cNvCxnSpPr>
          <p:nvPr/>
        </p:nvCxnSpPr>
        <p:spPr bwMode="auto">
          <a:xfrm flipV="1">
            <a:off x="0" y="2995365"/>
            <a:ext cx="9144000" cy="1587"/>
          </a:xfrm>
          <a:prstGeom prst="lin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prstDash val="dashDot"/>
            <a:round/>
            <a:headEnd/>
            <a:tailEnd/>
          </a:ln>
        </p:spPr>
      </p:cxn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5AEA13D8-E664-4441-8E93-0F5A6E5FA245}"/>
              </a:ext>
            </a:extLst>
          </p:cNvPr>
          <p:cNvGrpSpPr/>
          <p:nvPr/>
        </p:nvGrpSpPr>
        <p:grpSpPr>
          <a:xfrm>
            <a:off x="6582711" y="5335833"/>
            <a:ext cx="2205379" cy="1261946"/>
            <a:chOff x="3221855" y="2517983"/>
            <a:chExt cx="1748337" cy="909212"/>
          </a:xfrm>
        </p:grpSpPr>
        <p:pic>
          <p:nvPicPr>
            <p:cNvPr id="47" name="Picture 5" descr="관련 이미지">
              <a:extLst>
                <a:ext uri="{FF2B5EF4-FFF2-40B4-BE49-F238E27FC236}">
                  <a16:creationId xmlns:a16="http://schemas.microsoft.com/office/drawing/2014/main" id="{201D5B15-5FAB-4C85-8248-90EE42906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1855" y="2517983"/>
              <a:ext cx="1748337" cy="90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줄무늬가 있는 오른쪽 화살표 84">
              <a:extLst>
                <a:ext uri="{FF2B5EF4-FFF2-40B4-BE49-F238E27FC236}">
                  <a16:creationId xmlns:a16="http://schemas.microsoft.com/office/drawing/2014/main" id="{80190D45-4E02-4391-ADD5-FD16993B88BF}"/>
                </a:ext>
              </a:extLst>
            </p:cNvPr>
            <p:cNvSpPr/>
            <p:nvPr/>
          </p:nvSpPr>
          <p:spPr bwMode="auto">
            <a:xfrm rot="19749099">
              <a:off x="4615756" y="2518281"/>
              <a:ext cx="114078" cy="11695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줄무늬가 있는 오른쪽 화살표 88">
              <a:extLst>
                <a:ext uri="{FF2B5EF4-FFF2-40B4-BE49-F238E27FC236}">
                  <a16:creationId xmlns:a16="http://schemas.microsoft.com/office/drawing/2014/main" id="{7DEE579B-3BE8-4F30-9069-505101C8929D}"/>
                </a:ext>
              </a:extLst>
            </p:cNvPr>
            <p:cNvSpPr/>
            <p:nvPr/>
          </p:nvSpPr>
          <p:spPr bwMode="auto">
            <a:xfrm rot="9062382">
              <a:off x="3897872" y="3123509"/>
              <a:ext cx="113112" cy="12158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28722"/>
      </p:ext>
    </p:extLst>
  </p:cSld>
  <p:clrMapOvr>
    <a:masterClrMapping/>
  </p:clrMapOvr>
  <p:transition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190984" y="125685"/>
            <a:ext cx="6095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3-D NEWTON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의 특징기능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Multi direction</a:t>
            </a:r>
            <a:r>
              <a:rPr lang="en-US" altLang="ko-K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ko-KR" altLang="en-US" sz="2200" b="1" dirty="0">
              <a:solidFill>
                <a:schemeClr val="bg1"/>
              </a:solidFill>
            </a:endParaRPr>
          </a:p>
        </p:txBody>
      </p:sp>
      <p:pic>
        <p:nvPicPr>
          <p:cNvPr id="10" name="Picture 13" descr="D:\영업부\ppt-동영상-영업자료\해외교육자료\뉴톤-스윙 (2).jpg"/>
          <p:cNvPicPr>
            <a:picLocks noChangeAspect="1" noChangeArrowheads="1"/>
          </p:cNvPicPr>
          <p:nvPr/>
        </p:nvPicPr>
        <p:blipFill>
          <a:blip r:embed="rId3" cstate="print"/>
          <a:srcRect l="22076" t="17241" r="21082" b="10345"/>
          <a:stretch>
            <a:fillRect/>
          </a:stretch>
        </p:blipFill>
        <p:spPr bwMode="auto">
          <a:xfrm>
            <a:off x="3723207" y="3809487"/>
            <a:ext cx="1993175" cy="190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그림 1" descr="005.jpg"/>
          <p:cNvPicPr>
            <a:picLocks noChangeAspect="1"/>
          </p:cNvPicPr>
          <p:nvPr/>
        </p:nvPicPr>
        <p:blipFill>
          <a:blip r:embed="rId4" cstate="print"/>
          <a:srcRect r="28244" b="9386"/>
          <a:stretch>
            <a:fillRect/>
          </a:stretch>
        </p:blipFill>
        <p:spPr bwMode="auto">
          <a:xfrm>
            <a:off x="6432662" y="4138721"/>
            <a:ext cx="2315005" cy="144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 descr="D:\곤줄박이\GMP-기술문서-식약청\Newton-기술문서\뉴톤화면캪처\대화창.bmp"/>
          <p:cNvPicPr>
            <a:picLocks noChangeAspect="1" noChangeArrowheads="1"/>
          </p:cNvPicPr>
          <p:nvPr/>
        </p:nvPicPr>
        <p:blipFill>
          <a:blip r:embed="rId5" cstate="print"/>
          <a:srcRect t="13856" r="50000" b="30330"/>
          <a:stretch>
            <a:fillRect/>
          </a:stretch>
        </p:blipFill>
        <p:spPr bwMode="auto">
          <a:xfrm>
            <a:off x="641599" y="1939073"/>
            <a:ext cx="2286016" cy="1435406"/>
          </a:xfrm>
          <a:prstGeom prst="rect">
            <a:avLst/>
          </a:prstGeom>
          <a:noFill/>
        </p:spPr>
      </p:pic>
      <p:sp>
        <p:nvSpPr>
          <p:cNvPr id="33" name="직사각형 32"/>
          <p:cNvSpPr/>
          <p:nvPr/>
        </p:nvSpPr>
        <p:spPr>
          <a:xfrm>
            <a:off x="570161" y="3425416"/>
            <a:ext cx="2357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§"/>
            </a:pPr>
            <a:r>
              <a:rPr lang="en-US" altLang="ko-KR" sz="1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ko-KR" altLang="en-US" sz="1200" b="1" dirty="0">
                <a:solidFill>
                  <a:srgbClr val="002060"/>
                </a:solidFill>
                <a:latin typeface="+mn-ea"/>
                <a:ea typeface="+mn-ea"/>
              </a:rPr>
              <a:t>실시간 양방향 </a:t>
            </a:r>
            <a:r>
              <a:rPr lang="en-US" altLang="ko-KR" sz="1200" b="1" dirty="0">
                <a:solidFill>
                  <a:srgbClr val="002060"/>
                </a:solidFill>
                <a:latin typeface="+mn-ea"/>
                <a:ea typeface="+mn-ea"/>
              </a:rPr>
              <a:t>visual bio feedback </a:t>
            </a:r>
            <a:r>
              <a:rPr lang="ko-KR" altLang="en-US" sz="1200" b="1" dirty="0">
                <a:solidFill>
                  <a:srgbClr val="002060"/>
                </a:solidFill>
                <a:latin typeface="+mn-ea"/>
                <a:ea typeface="+mn-ea"/>
                <a:cs typeface="Times New Roman" pitchFamily="18" charset="0"/>
              </a:rPr>
              <a:t>모니터링 시스템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6332559" y="5672281"/>
            <a:ext cx="24930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§"/>
            </a:pPr>
            <a:r>
              <a:rPr lang="ko-KR" altLang="en-US" sz="1200" b="1" dirty="0">
                <a:solidFill>
                  <a:srgbClr val="002060"/>
                </a:solidFill>
                <a:latin typeface="+mn-ea"/>
                <a:ea typeface="+mn-ea"/>
                <a:cs typeface="Times New Roman" pitchFamily="18" charset="0"/>
              </a:rPr>
              <a:t>사용자 친밀 인터페이스 구축</a:t>
            </a:r>
          </a:p>
        </p:txBody>
      </p:sp>
      <p:pic>
        <p:nvPicPr>
          <p:cNvPr id="37" name="내용 개체 틀 4" descr="반측면3 4.jpg"/>
          <p:cNvPicPr>
            <a:picLocks noGrp="1" noChangeAspect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1" t="28011" r="33492" b="33941"/>
          <a:stretch>
            <a:fillRect/>
          </a:stretch>
        </p:blipFill>
        <p:spPr>
          <a:xfrm>
            <a:off x="660780" y="3999070"/>
            <a:ext cx="2263557" cy="1503414"/>
          </a:xfrm>
          <a:prstGeom prst="rect">
            <a:avLst/>
          </a:prstGeom>
        </p:spPr>
      </p:pic>
      <p:sp>
        <p:nvSpPr>
          <p:cNvPr id="40" name="직사각형 39"/>
          <p:cNvSpPr/>
          <p:nvPr/>
        </p:nvSpPr>
        <p:spPr>
          <a:xfrm>
            <a:off x="6299068" y="3582837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ko-KR" altLang="en-US" sz="12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객관적 결과값 도출 및 </a:t>
            </a:r>
            <a:endParaRPr lang="en-US" altLang="ko-KR" sz="12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2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정량적 치료효율</a:t>
            </a:r>
            <a:endParaRPr lang="ko-KR" altLang="en-US" sz="1200" b="1" dirty="0"/>
          </a:p>
        </p:txBody>
      </p:sp>
      <p:pic>
        <p:nvPicPr>
          <p:cNvPr id="15" name="그림 1" descr="newton_graph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61667" y="1919516"/>
            <a:ext cx="2316312" cy="151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_x118981192" descr="EMB00000b6c6d5b">
            <a:extLst>
              <a:ext uri="{FF2B5EF4-FFF2-40B4-BE49-F238E27FC236}">
                <a16:creationId xmlns:a16="http://schemas.microsoft.com/office/drawing/2014/main" id="{34657FAE-8FAB-4F37-B6E6-D323CCCEE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45724" y="1810739"/>
            <a:ext cx="2252551" cy="2093079"/>
          </a:xfrm>
          <a:prstGeom prst="rect">
            <a:avLst/>
          </a:prstGeom>
          <a:noFill/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F0E79EC7-2F52-4E30-BE23-AFD071C72ED8}"/>
              </a:ext>
            </a:extLst>
          </p:cNvPr>
          <p:cNvSpPr txBox="1">
            <a:spLocks/>
          </p:cNvSpPr>
          <p:nvPr/>
        </p:nvSpPr>
        <p:spPr bwMode="auto">
          <a:xfrm>
            <a:off x="530140" y="836712"/>
            <a:ext cx="8262110" cy="87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25000"/>
              </a:lnSpc>
              <a:spcBef>
                <a:spcPct val="50000"/>
              </a:spcBef>
              <a:buClr>
                <a:srgbClr val="000099"/>
              </a:buClr>
              <a:defRPr/>
            </a:pPr>
            <a:r>
              <a:rPr lang="en-US" altLang="ko-KR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- 3</a:t>
            </a:r>
            <a:r>
              <a:rPr lang="ko-KR" altLang="en-US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차원으로 가해지는 중력을</a:t>
            </a:r>
            <a:r>
              <a:rPr lang="en-US" altLang="ko-KR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저항으로 이용하고</a:t>
            </a:r>
            <a:r>
              <a:rPr lang="en-US" altLang="ko-KR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,</a:t>
            </a:r>
            <a:r>
              <a:rPr lang="ko-KR" altLang="en-US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감지센서를 이용한 시각적 바이오 피드백</a:t>
            </a:r>
            <a:r>
              <a:rPr lang="en-US" altLang="ko-KR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(visual biofeedback)</a:t>
            </a:r>
            <a:r>
              <a:rPr lang="ko-KR" altLang="en-US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을 제공함으로써 기존의 </a:t>
            </a:r>
            <a:r>
              <a:rPr lang="en-US" altLang="ko-KR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</a:t>
            </a:r>
            <a:r>
              <a:rPr lang="ko-KR" altLang="en-US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차원적 근력 증강 의료 기기에서 벗어나</a:t>
            </a:r>
            <a:r>
              <a:rPr lang="en-US" altLang="ko-KR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, </a:t>
            </a:r>
            <a:r>
              <a:rPr lang="ko-KR" altLang="en-US" sz="1400" b="1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심부</a:t>
            </a:r>
            <a:r>
              <a:rPr lang="ko-KR" altLang="en-US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근육을 강화시켜 주며 고유수용성 감각기의 촉진을 가져올 수 있는</a:t>
            </a:r>
            <a:r>
              <a:rPr lang="en-US" altLang="ko-KR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운동성 평가 및 훈련기기 임</a:t>
            </a:r>
            <a:r>
              <a:rPr lang="en-US" altLang="ko-KR" sz="1400" b="1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</a:t>
            </a:r>
            <a:endParaRPr lang="en-US" altLang="ko-KR" sz="1400" b="0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5308EDBC-AFC0-4405-BE82-848BDEC1FB20}"/>
              </a:ext>
            </a:extLst>
          </p:cNvPr>
          <p:cNvSpPr/>
          <p:nvPr/>
        </p:nvSpPr>
        <p:spPr>
          <a:xfrm>
            <a:off x="467544" y="5680594"/>
            <a:ext cx="8054987" cy="1011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중력을 저항으로 이용한 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차원 코어 운동기능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algn="just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요추</a:t>
            </a:r>
            <a:r>
              <a:rPr lang="en-US" altLang="ko-KR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o-KR" alt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골반 안정성 증진을 위한 </a:t>
            </a:r>
            <a:r>
              <a:rPr lang="en-US" altLang="ko-KR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ko-KR" alt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차원 평가 시스템 </a:t>
            </a:r>
            <a:endParaRPr lang="en-US" altLang="ko-KR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AutoNum type="arabicPeriod"/>
              <a:defRPr/>
            </a:pP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감지센서의 시각적 </a:t>
            </a:r>
            <a:r>
              <a:rPr lang="ko-KR" alt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바이오피드백을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이용한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양방향 대화 기능으로 올바른 체간 정렬 유지기능</a:t>
            </a:r>
            <a:endParaRPr lang="en-US" altLang="ko-KR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81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190984" y="142852"/>
            <a:ext cx="5309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3-D NEWTON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의 특징</a:t>
            </a:r>
            <a:r>
              <a:rPr lang="en-US" altLang="ko-K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Biofeedback</a:t>
            </a:r>
            <a:endParaRPr lang="ko-KR" altLang="en-US" sz="2200" b="1" dirty="0"/>
          </a:p>
        </p:txBody>
      </p:sp>
      <p:sp>
        <p:nvSpPr>
          <p:cNvPr id="27" name="내용 개체 틀 1"/>
          <p:cNvSpPr>
            <a:spLocks noGrp="1"/>
          </p:cNvSpPr>
          <p:nvPr>
            <p:ph sz="quarter" idx="3"/>
          </p:nvPr>
        </p:nvSpPr>
        <p:spPr>
          <a:xfrm>
            <a:off x="428596" y="5420144"/>
            <a:ext cx="8348518" cy="115212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ko-KR" altLang="en-US" sz="19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운동을 하는 동안 대상자의 신체 정렬 정보를 실시간으로 제공함</a:t>
            </a:r>
            <a:r>
              <a:rPr lang="en-US" altLang="ko-KR" sz="19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z="19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중립 자세에서 전</a:t>
            </a:r>
            <a:r>
              <a:rPr lang="en-US" altLang="ko-KR" sz="19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․</a:t>
            </a:r>
            <a:r>
              <a:rPr lang="ko-KR" altLang="en-US" sz="19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후</a:t>
            </a:r>
            <a:r>
              <a:rPr lang="en-US" altLang="ko-KR" sz="19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, </a:t>
            </a:r>
            <a:r>
              <a:rPr lang="ko-KR" altLang="en-US" sz="19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좌</a:t>
            </a:r>
            <a:r>
              <a:rPr lang="en-US" altLang="ko-KR" sz="19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․</a:t>
            </a:r>
            <a:r>
              <a:rPr lang="ko-KR" altLang="en-US" sz="19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우 방향으로 어느 정도 신체 정렬이 벗어나 있는지 확인 가능</a:t>
            </a:r>
            <a:r>
              <a:rPr lang="en-US" altLang="ko-KR" sz="19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ko-KR" altLang="en-US" sz="19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올바른 신체 정렬을 유지하지 못 할 경우 벨 소리를 통해 환자들에게 </a:t>
            </a:r>
            <a:r>
              <a:rPr lang="ko-KR" altLang="en-US" sz="1900" spc="-15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청각적 바이오 피드백을 제공함</a:t>
            </a:r>
            <a:r>
              <a:rPr lang="en-US" altLang="ko-KR" sz="1900" spc="-15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pic>
        <p:nvPicPr>
          <p:cNvPr id="22" name="Picture 2" descr="D:\카다로그제작자료\20100510-블루컴최종안\2010.11.13.블컴현수막\현수막영문2.jpg"/>
          <p:cNvPicPr>
            <a:picLocks noChangeAspect="1" noChangeArrowheads="1"/>
          </p:cNvPicPr>
          <p:nvPr/>
        </p:nvPicPr>
        <p:blipFill>
          <a:blip r:embed="rId3" cstate="print"/>
          <a:srcRect l="3929" t="40376" r="67940" b="39507"/>
          <a:stretch>
            <a:fillRect/>
          </a:stretch>
        </p:blipFill>
        <p:spPr bwMode="auto">
          <a:xfrm>
            <a:off x="441042" y="2886338"/>
            <a:ext cx="2896848" cy="2023196"/>
          </a:xfrm>
          <a:prstGeom prst="rect">
            <a:avLst/>
          </a:prstGeom>
          <a:noFill/>
        </p:spPr>
      </p:pic>
      <p:pic>
        <p:nvPicPr>
          <p:cNvPr id="46" name="그림 25" descr="009.jpg"/>
          <p:cNvPicPr>
            <a:picLocks noChangeAspect="1"/>
          </p:cNvPicPr>
          <p:nvPr/>
        </p:nvPicPr>
        <p:blipFill>
          <a:blip r:embed="rId4" cstate="print"/>
          <a:srcRect r="42418" b="7166"/>
          <a:stretch>
            <a:fillRect/>
          </a:stretch>
        </p:blipFill>
        <p:spPr bwMode="auto">
          <a:xfrm>
            <a:off x="3500430" y="1071546"/>
            <a:ext cx="5317304" cy="385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D:\영업부\ppt-동영상-영업자료\ppt-교육자료\Examination캡쳐사진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071546"/>
            <a:ext cx="2902731" cy="1681165"/>
          </a:xfrm>
          <a:prstGeom prst="rect">
            <a:avLst/>
          </a:prstGeom>
          <a:noFill/>
        </p:spPr>
      </p:pic>
      <p:sp>
        <p:nvSpPr>
          <p:cNvPr id="8" name="직사각형 41"/>
          <p:cNvSpPr>
            <a:spLocks noChangeArrowheads="1"/>
          </p:cNvSpPr>
          <p:nvPr/>
        </p:nvSpPr>
        <p:spPr bwMode="auto">
          <a:xfrm>
            <a:off x="4653166" y="4831620"/>
            <a:ext cx="4143436" cy="300916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FontTx/>
              <a:buChar char="-"/>
            </a:pPr>
            <a:r>
              <a:rPr lang="en-US" altLang="ko-KR" sz="12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Momentum(</a:t>
            </a:r>
            <a:r>
              <a:rPr lang="en-US" altLang="ko-KR" sz="12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kNm</a:t>
            </a:r>
            <a:r>
              <a:rPr lang="en-US" altLang="ko-KR" sz="12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)=inclination </a:t>
            </a:r>
            <a:r>
              <a:rPr lang="en-US" altLang="ko-KR" sz="12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angle</a:t>
            </a:r>
            <a:r>
              <a:rPr lang="en-US" altLang="ko-KR" sz="10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×</a:t>
            </a:r>
            <a:r>
              <a:rPr lang="en-US" sz="12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Duration</a:t>
            </a:r>
            <a:r>
              <a:rPr lang="en-US" sz="12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of stay</a:t>
            </a:r>
            <a:endParaRPr lang="en-US" altLang="ko-KR" sz="1200" b="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5411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190984" y="142852"/>
            <a:ext cx="57383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3-D NEWTON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의 특징</a:t>
            </a:r>
            <a:r>
              <a:rPr lang="en-US" altLang="ko-K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-Muscle Test Mode</a:t>
            </a:r>
            <a:endParaRPr lang="ko-KR" altLang="en-US" sz="22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6" name="Picture 2" descr="D:\곤줄박이\GMP-기술문서-식약청\Newton-기술문서\뉴톤화면캪처\002-4.jpg"/>
          <p:cNvPicPr>
            <a:picLocks noChangeAspect="1" noChangeArrowheads="1"/>
          </p:cNvPicPr>
          <p:nvPr/>
        </p:nvPicPr>
        <p:blipFill>
          <a:blip r:embed="rId3" cstate="print"/>
          <a:srcRect r="42944" b="12746"/>
          <a:stretch>
            <a:fillRect/>
          </a:stretch>
        </p:blipFill>
        <p:spPr bwMode="auto">
          <a:xfrm>
            <a:off x="285720" y="928670"/>
            <a:ext cx="5398033" cy="371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9" name="Picture 5" descr="D:\곤줄박이\GMP-기술문서-식약청\Newton-기술문서\NT사용설명서\newton-결과화면2012.10.23\002.jpg"/>
          <p:cNvPicPr>
            <a:picLocks noChangeAspect="1" noChangeArrowheads="1"/>
          </p:cNvPicPr>
          <p:nvPr/>
        </p:nvPicPr>
        <p:blipFill>
          <a:blip r:embed="rId4" cstate="print"/>
          <a:srcRect r="34017" b="35897"/>
          <a:stretch>
            <a:fillRect/>
          </a:stretch>
        </p:blipFill>
        <p:spPr bwMode="auto">
          <a:xfrm>
            <a:off x="5815630" y="2643182"/>
            <a:ext cx="3120412" cy="2000264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2" name="직사각형 20"/>
          <p:cNvSpPr>
            <a:spLocks noChangeArrowheads="1"/>
          </p:cNvSpPr>
          <p:nvPr/>
        </p:nvSpPr>
        <p:spPr bwMode="auto">
          <a:xfrm>
            <a:off x="327974" y="4772184"/>
            <a:ext cx="8572559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altLang="ko-KR" sz="1600" dirty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600" b="1" dirty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Method A-</a:t>
            </a:r>
            <a:r>
              <a:rPr lang="ko-KR" altLang="en-US" sz="1600" b="1" dirty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고유수용성 감각측정 모드</a:t>
            </a:r>
            <a:endParaRPr lang="en-US" altLang="ko-KR" sz="1600" b="1" dirty="0">
              <a:solidFill>
                <a:srgbClr val="0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/>
            <a:r>
              <a:rPr lang="en-US" altLang="ko-KR" sz="1600" dirty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- 8</a:t>
            </a:r>
            <a:r>
              <a:rPr lang="ko-KR" altLang="en-US" sz="1600" dirty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방향의 기울어지는 각도에서 신체의 흔들림을 찾아내는 고유수용성 감각측정 모드</a:t>
            </a:r>
            <a:endParaRPr lang="en-US" altLang="ko-KR" sz="1600" dirty="0">
              <a:solidFill>
                <a:srgbClr val="0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buFontTx/>
              <a:buChar char="-"/>
            </a:pPr>
            <a:r>
              <a:rPr lang="ko-KR" altLang="en-US" sz="1600" dirty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기울기 운동시 </a:t>
            </a: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중립 자세 유지 무너짐의 각도를 기록하는 방법</a:t>
            </a:r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pPr algn="just">
              <a:buFontTx/>
              <a:buChar char="-"/>
            </a:pPr>
            <a:endParaRPr lang="en-US" altLang="ko-KR" sz="1600" dirty="0">
              <a:solidFill>
                <a:srgbClr val="00000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buFont typeface="Wingdings" pitchFamily="2" charset="2"/>
              <a:buChar char="§"/>
            </a:pPr>
            <a:r>
              <a:rPr lang="en-US" altLang="ko-KR" sz="1600" b="1" dirty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Method B, C-</a:t>
            </a:r>
            <a:r>
              <a:rPr lang="ko-KR" altLang="en-US" sz="1600" b="1" dirty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근지구력 </a:t>
            </a:r>
            <a:r>
              <a:rPr lang="ko-KR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측정모드</a:t>
            </a:r>
            <a:r>
              <a:rPr lang="en-US" altLang="ko-KR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Momentum(</a:t>
            </a:r>
            <a:r>
              <a:rPr lang="en-US" altLang="ko-KR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kNm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)=inclination </a:t>
            </a:r>
            <a:r>
              <a:rPr lang="en-US" altLang="ko-KR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angle</a:t>
            </a:r>
            <a:r>
              <a:rPr lang="en-US" altLang="ko-KR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×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Duration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of stay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/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-8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방향의 설정각도에서 버틴 시간을 측정하는 근지구력 측정 모드</a:t>
            </a:r>
            <a:endParaRPr lang="en-US" altLang="ko-KR" sz="1600" dirty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/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-</a:t>
            </a: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설정 기울기 각도에서 중립 자세 유지 시간을 기록하는 방법</a:t>
            </a:r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</p:txBody>
      </p:sp>
      <p:pic>
        <p:nvPicPr>
          <p:cNvPr id="35" name="Picture 2" descr="D:\디자인사업\뉴톤모니터 시안그림\6.jpg"/>
          <p:cNvPicPr>
            <a:picLocks noChangeAspect="1" noChangeArrowheads="1"/>
          </p:cNvPicPr>
          <p:nvPr/>
        </p:nvPicPr>
        <p:blipFill>
          <a:blip r:embed="rId5" cstate="print"/>
          <a:srcRect l="10986" t="9640" r="12109" b="8418"/>
          <a:stretch>
            <a:fillRect/>
          </a:stretch>
        </p:blipFill>
        <p:spPr bwMode="auto">
          <a:xfrm flipH="1">
            <a:off x="6786578" y="928670"/>
            <a:ext cx="1785950" cy="1583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9768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직사각형 16"/>
          <p:cNvSpPr/>
          <p:nvPr/>
        </p:nvSpPr>
        <p:spPr>
          <a:xfrm>
            <a:off x="190984" y="142852"/>
            <a:ext cx="63812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3-D NEWTON</a:t>
            </a:r>
            <a:r>
              <a:rPr lang="ko-KR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의 특징 </a:t>
            </a:r>
            <a:r>
              <a:rPr lang="en-US" altLang="ko-K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rPr>
              <a:t>– Biofeedback Training</a:t>
            </a:r>
            <a:endParaRPr lang="ko-KR" alt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1" name="그림 25" descr="009.jpg"/>
          <p:cNvPicPr>
            <a:picLocks noChangeAspect="1"/>
          </p:cNvPicPr>
          <p:nvPr/>
        </p:nvPicPr>
        <p:blipFill>
          <a:blip r:embed="rId3" cstate="print"/>
          <a:srcRect r="42418" b="7166"/>
          <a:stretch>
            <a:fillRect/>
          </a:stretch>
        </p:blipFill>
        <p:spPr bwMode="auto">
          <a:xfrm>
            <a:off x="264344" y="1306320"/>
            <a:ext cx="4037212" cy="292895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내용 개체 틀 1"/>
          <p:cNvSpPr>
            <a:spLocks noGrp="1"/>
          </p:cNvSpPr>
          <p:nvPr>
            <p:ph sz="quarter" idx="3"/>
          </p:nvPr>
        </p:nvSpPr>
        <p:spPr>
          <a:xfrm>
            <a:off x="285720" y="4711542"/>
            <a:ext cx="8572560" cy="185738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Training 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시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자세의 동요를 기록하며</a:t>
            </a:r>
            <a:r>
              <a:rPr lang="en-US" altLang="ko-KR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, </a:t>
            </a:r>
            <a:r>
              <a:rPr lang="ko-KR" alt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동요시</a:t>
            </a: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경고 </a:t>
            </a:r>
            <a:r>
              <a:rPr lang="ko-KR" altLang="en-US" sz="1600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벨소리가</a:t>
            </a:r>
            <a:r>
              <a:rPr lang="ko-KR" altLang="en-US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울려 환자의 자세유지를 양방향 </a:t>
            </a:r>
            <a:r>
              <a:rPr lang="ko-KR" altLang="en-US" sz="1600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대화창으로</a:t>
            </a:r>
            <a:r>
              <a:rPr lang="ko-KR" altLang="en-US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ko-KR" altLang="en-US" sz="1600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코칭</a:t>
            </a:r>
            <a:r>
              <a:rPr lang="ko-KR" altLang="en-US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할 수 있음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ko-KR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자세의 동요를 </a:t>
            </a:r>
            <a:r>
              <a:rPr lang="ko-KR" altLang="en-US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알리는 </a:t>
            </a:r>
            <a:r>
              <a:rPr lang="ko-KR" altLang="en-US" sz="1600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벨소리가</a:t>
            </a:r>
            <a:r>
              <a:rPr lang="ko-KR" altLang="en-US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울리는 시점 및 횟수를 기록하여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,</a:t>
            </a:r>
            <a:r>
              <a:rPr lang="ko-KR" altLang="en-US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근력의 상태를 알 수 있음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</a:p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ko-KR" altLang="en-US" sz="1600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바이오피드백</a:t>
            </a:r>
            <a:r>
              <a:rPr lang="ko-KR" altLang="en-US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훈련 결과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, </a:t>
            </a:r>
            <a:r>
              <a:rPr lang="ko-KR" altLang="en-US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특정 근육을 선택적으로 활성화 시킬 수 있음 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en-US" altLang="ko-KR" sz="1600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Tsao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&amp; Hodges, 2007)</a:t>
            </a:r>
            <a:r>
              <a:rPr lang="ko-KR" altLang="en-US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endParaRPr lang="en-US" altLang="ko-KR" sz="1600" dirty="0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ko-KR" altLang="en-US" sz="1600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바이오피드백</a:t>
            </a:r>
            <a:r>
              <a:rPr lang="ko-KR" altLang="en-US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훈련은 운동 혹은 과제의 정확성을 향상시킴 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en-US" altLang="ko-KR" sz="1600" dirty="0" err="1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Madhavan</a:t>
            </a:r>
            <a:r>
              <a:rPr lang="ko-KR" altLang="en-US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과 </a:t>
            </a:r>
            <a:r>
              <a:rPr lang="en-US" altLang="ko-KR" sz="1600" dirty="0"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Shields, 2009)</a:t>
            </a:r>
          </a:p>
        </p:txBody>
      </p:sp>
      <p:sp>
        <p:nvSpPr>
          <p:cNvPr id="21" name="직사각형 41"/>
          <p:cNvSpPr>
            <a:spLocks noChangeArrowheads="1"/>
          </p:cNvSpPr>
          <p:nvPr/>
        </p:nvSpPr>
        <p:spPr bwMode="auto">
          <a:xfrm>
            <a:off x="4680981" y="4275327"/>
            <a:ext cx="3417472" cy="266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FontTx/>
              <a:buChar char="-"/>
            </a:pPr>
            <a:r>
              <a:rPr lang="en-US" altLang="ko-KR" sz="10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Momentum(</a:t>
            </a:r>
            <a:r>
              <a:rPr lang="en-US" altLang="ko-KR" sz="10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kNm</a:t>
            </a:r>
            <a:r>
              <a:rPr lang="en-US" altLang="ko-KR" sz="10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)=inclination </a:t>
            </a:r>
            <a:r>
              <a:rPr lang="en-US" altLang="ko-KR" sz="10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angle×</a:t>
            </a:r>
            <a:r>
              <a:rPr lang="en-US" sz="10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Duration</a:t>
            </a:r>
            <a:r>
              <a:rPr lang="en-US" sz="10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of stay</a:t>
            </a:r>
            <a:endParaRPr lang="en-US" altLang="ko-KR" sz="1000" b="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24" name="Picture 2" descr="D:\곤줄박이\GMP-기술문서-식약청\Newton-기술문서\NT사용설명서\newton-결과화면2012.10.23\00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19395" y="1306320"/>
            <a:ext cx="4459443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그림 25" descr="009.jpg"/>
          <p:cNvPicPr>
            <a:picLocks noChangeAspect="1"/>
          </p:cNvPicPr>
          <p:nvPr/>
        </p:nvPicPr>
        <p:blipFill>
          <a:blip r:embed="rId3" cstate="print"/>
          <a:srcRect l="36663" t="11019" r="43978" b="45960"/>
          <a:stretch>
            <a:fillRect/>
          </a:stretch>
        </p:blipFill>
        <p:spPr bwMode="auto">
          <a:xfrm>
            <a:off x="7400336" y="1692694"/>
            <a:ext cx="1396234" cy="139623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타원 25"/>
          <p:cNvSpPr/>
          <p:nvPr/>
        </p:nvSpPr>
        <p:spPr>
          <a:xfrm>
            <a:off x="7754184" y="2153528"/>
            <a:ext cx="152924" cy="142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1022898" y="978083"/>
            <a:ext cx="20088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훈련 및 지구력 평가 창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ko-KR" altLang="en-US" sz="1400" dirty="0"/>
          </a:p>
        </p:txBody>
      </p:sp>
      <p:sp>
        <p:nvSpPr>
          <p:cNvPr id="28" name="직사각형 27"/>
          <p:cNvSpPr/>
          <p:nvPr/>
        </p:nvSpPr>
        <p:spPr>
          <a:xfrm>
            <a:off x="5643570" y="1000108"/>
            <a:ext cx="1220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평가 결과지</a:t>
            </a:r>
            <a:r>
              <a: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39872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r="13166"/>
          <a:stretch/>
        </p:blipFill>
        <p:spPr>
          <a:xfrm>
            <a:off x="203197" y="1052736"/>
            <a:ext cx="2952328" cy="2625219"/>
          </a:xfrm>
          <a:prstGeom prst="rect">
            <a:avLst/>
          </a:prstGeom>
        </p:spPr>
      </p:pic>
      <p:pic>
        <p:nvPicPr>
          <p:cNvPr id="26" name="Picture 9" descr="D:\곤줄박이\한메드인증서등\NET보건신기술인증서-제41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0585" y="224543"/>
            <a:ext cx="1337879" cy="183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5" descr="D:\곤줄박이\한메드인증서등\한메드-특허,실용,인증서\NET-KNX보건신기술_72호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413" y="225672"/>
            <a:ext cx="1333743" cy="1834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D:\등록증,인증서 등\한메드-인증서\2017_국무총리상장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33" y="230535"/>
            <a:ext cx="1340577" cy="182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C70B0AC-10AD-48E3-8450-A95C100DD5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034" b="4154"/>
          <a:stretch/>
        </p:blipFill>
        <p:spPr>
          <a:xfrm>
            <a:off x="5076056" y="3734785"/>
            <a:ext cx="4068664" cy="3123215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3998883" y="2592599"/>
            <a:ext cx="28687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200" b="1" dirty="0">
                <a:ln w="28575">
                  <a:solidFill>
                    <a:schemeClr val="tx2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Thank you!</a:t>
            </a:r>
            <a:endParaRPr lang="ko-KR" altLang="en-US" sz="3200" b="1" dirty="0">
              <a:ln w="28575">
                <a:solidFill>
                  <a:schemeClr val="tx2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sp>
        <p:nvSpPr>
          <p:cNvPr id="20" name="제목 1">
            <a:extLst>
              <a:ext uri="{FF2B5EF4-FFF2-40B4-BE49-F238E27FC236}">
                <a16:creationId xmlns:a16="http://schemas.microsoft.com/office/drawing/2014/main" id="{DEAE06FF-6AF1-482A-A8A4-B1839B289C78}"/>
              </a:ext>
            </a:extLst>
          </p:cNvPr>
          <p:cNvSpPr txBox="1">
            <a:spLocks/>
          </p:cNvSpPr>
          <p:nvPr/>
        </p:nvSpPr>
        <p:spPr bwMode="auto">
          <a:xfrm>
            <a:off x="4712664" y="4851311"/>
            <a:ext cx="2217497" cy="29841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ko-KR" sz="1100" b="0" kern="0" dirty="0" err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Kinetrac</a:t>
            </a:r>
            <a:r>
              <a:rPr lang="en-US" altLang="ko-KR" sz="1100" b="0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 DAVINCI</a:t>
            </a:r>
            <a:endParaRPr lang="ko-KR" altLang="en-US" sz="1100" b="0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anose="02030504000101010101" pitchFamily="18" charset="-127"/>
              <a:ea typeface="휴먼엑스포" panose="02030504000101010101" pitchFamily="18" charset="-127"/>
              <a:cs typeface="+mj-cs"/>
            </a:endParaRPr>
          </a:p>
        </p:txBody>
      </p:sp>
      <p:sp>
        <p:nvSpPr>
          <p:cNvPr id="21" name="제목 1">
            <a:extLst>
              <a:ext uri="{FF2B5EF4-FFF2-40B4-BE49-F238E27FC236}">
                <a16:creationId xmlns:a16="http://schemas.microsoft.com/office/drawing/2014/main" id="{78FA3E4E-9616-46AC-9ADE-52101392ABDF}"/>
              </a:ext>
            </a:extLst>
          </p:cNvPr>
          <p:cNvSpPr txBox="1">
            <a:spLocks/>
          </p:cNvSpPr>
          <p:nvPr/>
        </p:nvSpPr>
        <p:spPr bwMode="auto">
          <a:xfrm>
            <a:off x="203197" y="1268760"/>
            <a:ext cx="1507912" cy="2870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ko-KR" sz="1100" b="0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KINETRAC </a:t>
            </a:r>
            <a:r>
              <a:rPr lang="en-US" altLang="ko-KR" sz="1100" b="0" kern="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8000</a:t>
            </a:r>
            <a:endParaRPr lang="en-US" altLang="ko-KR" sz="1100" b="0" kern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pic>
        <p:nvPicPr>
          <p:cNvPr id="22" name="Picture 2" descr="C:\Users\Administrator\Desktop\한메드신로고1502.jpg">
            <a:extLst>
              <a:ext uri="{FF2B5EF4-FFF2-40B4-BE49-F238E27FC236}">
                <a16:creationId xmlns:a16="http://schemas.microsoft.com/office/drawing/2014/main" id="{347AB988-C246-4EB9-A230-F6D5E85E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8" y="66043"/>
            <a:ext cx="2077255" cy="74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78FA3E4E-9616-46AC-9ADE-52101392ABDF}"/>
              </a:ext>
            </a:extLst>
          </p:cNvPr>
          <p:cNvSpPr txBox="1">
            <a:spLocks/>
          </p:cNvSpPr>
          <p:nvPr/>
        </p:nvSpPr>
        <p:spPr bwMode="auto">
          <a:xfrm>
            <a:off x="72409" y="4426266"/>
            <a:ext cx="1510216" cy="2870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ko-KR" sz="1100" b="0" kern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엑스포" panose="02030504000101010101" pitchFamily="18" charset="-127"/>
                <a:ea typeface="휴먼엑스포" panose="02030504000101010101" pitchFamily="18" charset="-127"/>
              </a:rPr>
              <a:t>3D NEWTON</a:t>
            </a:r>
          </a:p>
        </p:txBody>
      </p:sp>
      <p:pic>
        <p:nvPicPr>
          <p:cNvPr id="17" name="Picture 13" descr="D:\영업부\ppt-동영상-영업자료\해외교육자료\뉴톤-스윙 (2).jpg"/>
          <p:cNvPicPr>
            <a:picLocks noChangeAspect="1" noChangeArrowheads="1"/>
          </p:cNvPicPr>
          <p:nvPr/>
        </p:nvPicPr>
        <p:blipFill>
          <a:blip r:embed="rId9" cstate="print"/>
          <a:srcRect l="22076" t="17241" r="21082" b="10345"/>
          <a:stretch>
            <a:fillRect/>
          </a:stretch>
        </p:blipFill>
        <p:spPr bwMode="auto">
          <a:xfrm>
            <a:off x="37449" y="4728950"/>
            <a:ext cx="2230296" cy="21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038082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ttp://smcsky.com/pages/image/menu2/menu_02_22_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2" r="15080"/>
          <a:stretch>
            <a:fillRect/>
          </a:stretch>
        </p:blipFill>
        <p:spPr bwMode="auto">
          <a:xfrm>
            <a:off x="467544" y="4286414"/>
            <a:ext cx="1181527" cy="97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http://www.centroufologiconazionale.net/analisi%20ricerche/image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0" t="16499" r="1123"/>
          <a:stretch>
            <a:fillRect/>
          </a:stretch>
        </p:blipFill>
        <p:spPr bwMode="auto">
          <a:xfrm>
            <a:off x="1992313" y="1556445"/>
            <a:ext cx="1236662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http://www.atlaim.com/download/gallery/LAT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11"/>
          <a:stretch>
            <a:fillRect/>
          </a:stretch>
        </p:blipFill>
        <p:spPr bwMode="auto">
          <a:xfrm>
            <a:off x="6915150" y="1556445"/>
            <a:ext cx="143986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http://www.centroufologiconazionale.net/analisi%20ricerche/image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42850"/>
          <a:stretch>
            <a:fillRect/>
          </a:stretch>
        </p:blipFill>
        <p:spPr bwMode="auto">
          <a:xfrm>
            <a:off x="5546725" y="1556445"/>
            <a:ext cx="106680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" descr="D:\KT,NT 배경연구자료\타사장비모음\동물척추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 t="19193" r="17177" b="11458"/>
          <a:stretch>
            <a:fillRect/>
          </a:stretch>
        </p:blipFill>
        <p:spPr bwMode="auto">
          <a:xfrm>
            <a:off x="3487738" y="1632645"/>
            <a:ext cx="13684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직사각형 1"/>
          <p:cNvSpPr>
            <a:spLocks noChangeArrowheads="1"/>
          </p:cNvSpPr>
          <p:nvPr/>
        </p:nvSpPr>
        <p:spPr bwMode="auto">
          <a:xfrm>
            <a:off x="1442070" y="5485101"/>
            <a:ext cx="35738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ko-KR" altLang="en-US" sz="1600" b="0" dirty="0" err="1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네발동물의</a:t>
            </a:r>
            <a:r>
              <a:rPr lang="ko-KR" altLang="en-US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 척추는 모두 일직선입니다</a:t>
            </a:r>
            <a:r>
              <a:rPr lang="en-US" altLang="ko-KR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.</a:t>
            </a:r>
            <a:endParaRPr lang="en-US" altLang="ko-KR" sz="1600" b="0" dirty="0">
              <a:solidFill>
                <a:srgbClr val="FF0000"/>
              </a:solidFill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  <a:p>
            <a:pPr algn="just"/>
            <a:r>
              <a:rPr lang="ko-KR" altLang="en-US" sz="1600" b="0" dirty="0">
                <a:solidFill>
                  <a:srgbClr val="FF0000"/>
                </a:solidFill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동물은 요추 전만 곡선이 없습니다</a:t>
            </a:r>
            <a:r>
              <a:rPr lang="en-US" altLang="ko-KR" sz="1600" b="0" dirty="0">
                <a:solidFill>
                  <a:srgbClr val="FF0000"/>
                </a:solidFill>
                <a:latin typeface="Arial Unicode MS" pitchFamily="50" charset="-127"/>
                <a:ea typeface="휴먼모음T" pitchFamily="18" charset="-127"/>
                <a:cs typeface="Arial Unicode MS" pitchFamily="50" charset="-127"/>
              </a:rPr>
              <a:t>.</a:t>
            </a:r>
            <a:r>
              <a:rPr lang="ko-KR" altLang="en-US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 </a:t>
            </a:r>
            <a:endParaRPr lang="en-US" altLang="ko-KR" sz="1600" b="0" dirty="0">
              <a:solidFill>
                <a:srgbClr val="AD8C01"/>
              </a:solidFill>
              <a:latin typeface="휴먼모음T" pitchFamily="18" charset="-127"/>
              <a:ea typeface="휴먼모음T" pitchFamily="18" charset="-127"/>
              <a:cs typeface="Arial Unicode MS" pitchFamily="50" charset="-127"/>
            </a:endParaRPr>
          </a:p>
          <a:p>
            <a:pPr algn="just"/>
            <a:r>
              <a:rPr lang="ko-KR" altLang="en-US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충격 흡수 기능을 수행하지 않습니다</a:t>
            </a:r>
            <a:r>
              <a:rPr lang="en-US" altLang="ko-KR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.</a:t>
            </a:r>
            <a:endParaRPr lang="en-US" altLang="ko-KR" sz="1600" b="0" dirty="0">
              <a:solidFill>
                <a:srgbClr val="FF0000"/>
              </a:solidFill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</p:txBody>
      </p:sp>
      <p:pic>
        <p:nvPicPr>
          <p:cNvPr id="9225" name="Picture 31" descr="back3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4004370"/>
            <a:ext cx="1293812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5" descr="http://www.atlaim.com/download/gallery/LAT00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8"/>
          <a:stretch>
            <a:fillRect/>
          </a:stretch>
        </p:blipFill>
        <p:spPr bwMode="auto">
          <a:xfrm>
            <a:off x="6915150" y="3523357"/>
            <a:ext cx="1439863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4" descr="http://www.atlaim.com/download/gallery/0000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0" t="13455" r="18208" b="23006"/>
          <a:stretch>
            <a:fillRect/>
          </a:stretch>
        </p:blipFill>
        <p:spPr bwMode="auto">
          <a:xfrm>
            <a:off x="3487738" y="3424932"/>
            <a:ext cx="13684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직사각형 1"/>
          <p:cNvSpPr>
            <a:spLocks noChangeArrowheads="1"/>
          </p:cNvSpPr>
          <p:nvPr/>
        </p:nvSpPr>
        <p:spPr bwMode="auto">
          <a:xfrm>
            <a:off x="5364163" y="5485100"/>
            <a:ext cx="32323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ko-KR" altLang="en-US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인류는 두발보행보행으로 전만 곡선을 유지하며 구부려도 </a:t>
            </a:r>
            <a:r>
              <a:rPr lang="ko-KR" altLang="en-US" sz="1600" b="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직선</a:t>
            </a:r>
            <a:r>
              <a:rPr lang="ko-KR" altLang="en-US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이 어렵습니다</a:t>
            </a:r>
            <a:r>
              <a:rPr lang="en-US" altLang="ko-KR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.</a:t>
            </a:r>
            <a:r>
              <a:rPr lang="ko-KR" altLang="en-US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 충격 흡수 기능을 수행합니다</a:t>
            </a:r>
            <a:r>
              <a:rPr lang="en-US" altLang="ko-KR" sz="1600" b="0" dirty="0">
                <a:solidFill>
                  <a:srgbClr val="AD8C01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.</a:t>
            </a:r>
            <a:endParaRPr lang="en-US" altLang="ko-KR" sz="1600" b="0" dirty="0">
              <a:solidFill>
                <a:srgbClr val="FF0000"/>
              </a:solidFill>
              <a:latin typeface="Arial Unicode MS" pitchFamily="50" charset="-127"/>
              <a:ea typeface="휴먼모음T" pitchFamily="18" charset="-127"/>
              <a:cs typeface="Arial Unicode MS" pitchFamily="50" charset="-127"/>
            </a:endParaRPr>
          </a:p>
        </p:txBody>
      </p:sp>
      <p:pic>
        <p:nvPicPr>
          <p:cNvPr id="8210" name="Picture 1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2" t="74973" r="1911" b="1110"/>
          <a:stretch/>
        </p:blipFill>
        <p:spPr bwMode="auto">
          <a:xfrm flipH="1">
            <a:off x="1884841" y="3694951"/>
            <a:ext cx="887515" cy="821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6699F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0" t="2482" r="-131" b="70758"/>
          <a:stretch/>
        </p:blipFill>
        <p:spPr bwMode="auto">
          <a:xfrm>
            <a:off x="2339752" y="4243077"/>
            <a:ext cx="1200154" cy="986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6699F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9234" name="AutoShape 11"/>
          <p:cNvSpPr>
            <a:spLocks noChangeArrowheads="1"/>
          </p:cNvSpPr>
          <p:nvPr/>
        </p:nvSpPr>
        <p:spPr bwMode="auto">
          <a:xfrm>
            <a:off x="1835150" y="1467545"/>
            <a:ext cx="3168650" cy="3762375"/>
          </a:xfrm>
          <a:prstGeom prst="roundRect">
            <a:avLst>
              <a:gd name="adj" fmla="val 4088"/>
            </a:avLst>
          </a:prstGeom>
          <a:noFill/>
          <a:ln w="285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235" name="AutoShape 11"/>
          <p:cNvSpPr>
            <a:spLocks noChangeArrowheads="1"/>
          </p:cNvSpPr>
          <p:nvPr/>
        </p:nvSpPr>
        <p:spPr bwMode="auto">
          <a:xfrm>
            <a:off x="5364163" y="1467545"/>
            <a:ext cx="3168650" cy="3762375"/>
          </a:xfrm>
          <a:prstGeom prst="roundRect">
            <a:avLst>
              <a:gd name="adj" fmla="val 4088"/>
            </a:avLst>
          </a:prstGeom>
          <a:noFill/>
          <a:ln w="285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9239" name="Picture 18" descr="http://www.vivatek.com/doct/images/sidespin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8" y="1713506"/>
            <a:ext cx="953245" cy="22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5" t="70979" r="22116" b="19528"/>
          <a:stretch>
            <a:fillRect/>
          </a:stretch>
        </p:blipFill>
        <p:spPr bwMode="auto">
          <a:xfrm>
            <a:off x="3994150" y="4515545"/>
            <a:ext cx="481013" cy="406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6699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5C"/>
                  </a:outerShdw>
                </a:effectLst>
              </a14:hiddenEffects>
            </a:ext>
          </a:extLst>
        </p:spPr>
      </p:pic>
      <p:pic>
        <p:nvPicPr>
          <p:cNvPr id="25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직사각형 25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04478" y="706269"/>
            <a:ext cx="3835474" cy="642942"/>
          </a:xfrm>
          <a:prstGeom prst="rect">
            <a:avLst/>
          </a:prstGeom>
          <a:ln>
            <a:noFill/>
          </a:ln>
        </p:spPr>
        <p:txBody>
          <a:bodyPr lIns="0" tIns="0" rIns="0" bIns="0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>
              <a:defRPr/>
            </a:pPr>
            <a:r>
              <a:rPr lang="en-US" sz="2800" dirty="0">
                <a:solidFill>
                  <a:srgbClr val="FFC000"/>
                </a:solidFill>
              </a:rPr>
              <a:t>Functional Flexibility</a:t>
            </a:r>
          </a:p>
        </p:txBody>
      </p:sp>
    </p:spTree>
    <p:extLst>
      <p:ext uri="{BB962C8B-B14F-4D97-AF65-F5344CB8AC3E}">
        <p14:creationId xmlns:p14="http://schemas.microsoft.com/office/powerpoint/2010/main" val="1457484314"/>
      </p:ext>
    </p:extLst>
  </p:cSld>
  <p:clrMapOvr>
    <a:masterClrMapping/>
  </p:clrMapOvr>
  <p:transition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10" descr="D:\KT,NT 배경연구자료\x-ray 척추사진\한빛정형외과\이우진_201410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2"/>
          <a:stretch>
            <a:fillRect/>
          </a:stretch>
        </p:blipFill>
        <p:spPr bwMode="auto">
          <a:xfrm>
            <a:off x="827584" y="1749178"/>
            <a:ext cx="1845008" cy="30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1" descr="D:\KT,NT 배경연구자료\x-ray 척추사진\한빛정형외과\이우진_201410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5"/>
          <a:stretch>
            <a:fillRect/>
          </a:stretch>
        </p:blipFill>
        <p:spPr bwMode="auto">
          <a:xfrm>
            <a:off x="3553514" y="1749178"/>
            <a:ext cx="2051254" cy="30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2" descr="D:\KT,NT 배경연구자료\x-ray 척추사진\한빛정형외과\이우진_201410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9"/>
          <a:stretch>
            <a:fillRect/>
          </a:stretch>
        </p:blipFill>
        <p:spPr bwMode="auto">
          <a:xfrm>
            <a:off x="6300192" y="1753940"/>
            <a:ext cx="2097211" cy="30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2" descr="j-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24" y="4982442"/>
            <a:ext cx="2561828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2" descr="j-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69" y="5018955"/>
            <a:ext cx="2554287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타원 3"/>
          <p:cNvSpPr>
            <a:spLocks noChangeArrowheads="1"/>
          </p:cNvSpPr>
          <p:nvPr/>
        </p:nvSpPr>
        <p:spPr bwMode="auto">
          <a:xfrm>
            <a:off x="7287394" y="5423768"/>
            <a:ext cx="182562" cy="109537"/>
          </a:xfrm>
          <a:prstGeom prst="ellipse">
            <a:avLst/>
          </a:prstGeom>
          <a:solidFill>
            <a:srgbClr val="C0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5" name="직사각형 17"/>
          <p:cNvSpPr>
            <a:spLocks noChangeArrowheads="1"/>
          </p:cNvSpPr>
          <p:nvPr/>
        </p:nvSpPr>
        <p:spPr bwMode="auto">
          <a:xfrm>
            <a:off x="827584" y="620688"/>
            <a:ext cx="7281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The human characteristic</a:t>
            </a:r>
            <a:endParaRPr lang="en-US" altLang="ko-KR" sz="3200" dirty="0">
              <a:solidFill>
                <a:schemeClr val="tx1">
                  <a:lumMod val="65000"/>
                  <a:lumOff val="3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r>
              <a:rPr lang="en-US" altLang="ko-K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Spine in supine position (Lumbar)</a:t>
            </a:r>
            <a:endParaRPr lang="ko-KR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 flipH="1">
            <a:off x="755576" y="4869160"/>
            <a:ext cx="2088233" cy="765586"/>
            <a:chOff x="3575868" y="5183694"/>
            <a:chExt cx="2736850" cy="1049338"/>
          </a:xfrm>
        </p:grpSpPr>
        <p:pic>
          <p:nvPicPr>
            <p:cNvPr id="14" name="Picture 28" descr="골반기울이기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75868" y="5183694"/>
              <a:ext cx="2736850" cy="1049338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28" descr="골반기울이기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97" t="7030" r="27506" b="58446"/>
            <a:stretch/>
          </p:blipFill>
          <p:spPr>
            <a:xfrm>
              <a:off x="4944293" y="5335190"/>
              <a:ext cx="275779" cy="362274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" name="타원 2"/>
          <p:cNvSpPr/>
          <p:nvPr/>
        </p:nvSpPr>
        <p:spPr bwMode="auto">
          <a:xfrm>
            <a:off x="1534041" y="5092388"/>
            <a:ext cx="570231" cy="559623"/>
          </a:xfrm>
          <a:prstGeom prst="ellipse">
            <a:avLst/>
          </a:prstGeom>
          <a:noFill/>
          <a:ln w="190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>
              <a:ln>
                <a:noFill/>
              </a:ln>
              <a:solidFill>
                <a:srgbClr val="CCFF33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7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467545" y="5898956"/>
            <a:ext cx="8352928" cy="69839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ko-KR" sz="14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The  lumbar  lordosis remains any positions.–</a:t>
            </a:r>
            <a:r>
              <a:rPr lang="en-US" altLang="ko-KR" sz="140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humain</a:t>
            </a:r>
            <a:r>
              <a:rPr lang="en-US" altLang="ko-KR" sz="14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spine is curved type.</a:t>
            </a:r>
          </a:p>
          <a:p>
            <a:pPr algn="just">
              <a:lnSpc>
                <a:spcPct val="150000"/>
              </a:lnSpc>
              <a:defRPr/>
            </a:pPr>
            <a:r>
              <a:rPr lang="ko-KR" altLang="en-US" sz="14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인간의 척추는 어떠한 자세에서도 </a:t>
            </a:r>
            <a:r>
              <a:rPr lang="ko-KR" altLang="en-US" sz="140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전만을</a:t>
            </a:r>
            <a:r>
              <a:rPr lang="ko-KR" altLang="en-US" sz="14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유지합니다</a:t>
            </a:r>
            <a:r>
              <a:rPr lang="en-US" altLang="ko-KR" sz="14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58662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_x113865792" descr="EMB0000068838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54" y="2128267"/>
            <a:ext cx="1525588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ko-KR" altLang="en-US"/>
          </a:p>
        </p:txBody>
      </p:sp>
      <p:grpSp>
        <p:nvGrpSpPr>
          <p:cNvPr id="7" name="그룹 74"/>
          <p:cNvGrpSpPr>
            <a:grpSpLocks/>
          </p:cNvGrpSpPr>
          <p:nvPr/>
        </p:nvGrpSpPr>
        <p:grpSpPr bwMode="auto">
          <a:xfrm>
            <a:off x="3317772" y="1403157"/>
            <a:ext cx="3126436" cy="954233"/>
            <a:chOff x="1214414" y="1071546"/>
            <a:chExt cx="6331467" cy="2143139"/>
          </a:xfrm>
        </p:grpSpPr>
        <p:sp>
          <p:nvSpPr>
            <p:cNvPr id="8" name="이등변 삼각형 7"/>
            <p:cNvSpPr/>
            <p:nvPr/>
          </p:nvSpPr>
          <p:spPr bwMode="auto">
            <a:xfrm>
              <a:off x="3037800" y="1974263"/>
              <a:ext cx="1194042" cy="714380"/>
            </a:xfrm>
            <a:prstGeom prst="triangle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pic>
          <p:nvPicPr>
            <p:cNvPr id="9" name="Picture 15" descr="D:\브류셔-제작자료\2013-홍보물제작\웹사이트제작\감압치료기메카니즘4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"/>
            <a:stretch>
              <a:fillRect/>
            </a:stretch>
          </p:blipFill>
          <p:spPr bwMode="auto">
            <a:xfrm flipH="1">
              <a:off x="1327795" y="1071546"/>
              <a:ext cx="6218086" cy="214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직선 화살표 연결선 9"/>
            <p:cNvCxnSpPr/>
            <p:nvPr/>
          </p:nvCxnSpPr>
          <p:spPr bwMode="auto">
            <a:xfrm rot="10800000">
              <a:off x="1271454" y="1682016"/>
              <a:ext cx="3006020" cy="673249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화살표 연결선 10"/>
            <p:cNvCxnSpPr/>
            <p:nvPr/>
          </p:nvCxnSpPr>
          <p:spPr bwMode="auto">
            <a:xfrm rot="10800000">
              <a:off x="1214414" y="2017559"/>
              <a:ext cx="3055455" cy="333377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/>
            <p:cNvCxnSpPr/>
            <p:nvPr/>
          </p:nvCxnSpPr>
          <p:spPr bwMode="auto">
            <a:xfrm rot="10800000">
              <a:off x="1379830" y="1365957"/>
              <a:ext cx="2855815" cy="974154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3"/>
            <p:cNvSpPr/>
            <p:nvPr/>
          </p:nvSpPr>
          <p:spPr bwMode="auto">
            <a:xfrm>
              <a:off x="1286665" y="2632358"/>
              <a:ext cx="3642970" cy="324718"/>
            </a:xfrm>
            <a:prstGeom prst="rect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4" name="줄무늬가 있는 오른쪽 화살표 13"/>
            <p:cNvSpPr/>
            <p:nvPr/>
          </p:nvSpPr>
          <p:spPr>
            <a:xfrm rot="11182441">
              <a:off x="4319304" y="2279497"/>
              <a:ext cx="412592" cy="21431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5" name="줄무늬가 있는 오른쪽 화살표 14"/>
            <p:cNvSpPr/>
            <p:nvPr/>
          </p:nvSpPr>
          <p:spPr>
            <a:xfrm>
              <a:off x="5724396" y="2357429"/>
              <a:ext cx="410690" cy="214315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16" name="Rectangle 3"/>
            <p:cNvSpPr/>
            <p:nvPr/>
          </p:nvSpPr>
          <p:spPr bwMode="auto">
            <a:xfrm>
              <a:off x="5028505" y="2634522"/>
              <a:ext cx="2401394" cy="326883"/>
            </a:xfrm>
            <a:prstGeom prst="rect">
              <a:avLst/>
            </a:prstGeom>
            <a:solidFill>
              <a:srgbClr val="9684E0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17" name="Picture 32" descr="D:\브류셔-제작자료\2013-홍보물제작\웹사이트제작\JPG자료\drx2_00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3555" r="49721" b="4028"/>
          <a:stretch>
            <a:fillRect/>
          </a:stretch>
        </p:blipFill>
        <p:spPr bwMode="auto">
          <a:xfrm>
            <a:off x="412194" y="5515814"/>
            <a:ext cx="1506556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직사각형 17"/>
          <p:cNvSpPr/>
          <p:nvPr/>
        </p:nvSpPr>
        <p:spPr bwMode="auto">
          <a:xfrm>
            <a:off x="646405" y="133597"/>
            <a:ext cx="4104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ko-KR" altLang="en-US" sz="2400" dirty="0">
                <a:solidFill>
                  <a:schemeClr val="bg1">
                    <a:lumMod val="95000"/>
                  </a:schemeClr>
                </a:solidFill>
              </a:rPr>
              <a:t>현재 사용되고 있는 </a:t>
            </a:r>
            <a:r>
              <a:rPr lang="ko-KR" altLang="en-US" sz="2400" dirty="0" err="1" smtClean="0">
                <a:solidFill>
                  <a:schemeClr val="bg1">
                    <a:lumMod val="95000"/>
                  </a:schemeClr>
                </a:solidFill>
              </a:rPr>
              <a:t>감압기술</a:t>
            </a:r>
            <a:endParaRPr lang="ko-KR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9" name="Picture 3" descr="D:\KT,NT 배경연구자료\타사장비모음\ATT-9000-로봇치료ppt\900_000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4" b="17315"/>
          <a:stretch/>
        </p:blipFill>
        <p:spPr bwMode="auto">
          <a:xfrm>
            <a:off x="403625" y="3350345"/>
            <a:ext cx="1506557" cy="102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6"/>
          <p:cNvSpPr>
            <a:spLocks noChangeArrowheads="1"/>
          </p:cNvSpPr>
          <p:nvPr/>
        </p:nvSpPr>
        <p:spPr bwMode="auto">
          <a:xfrm>
            <a:off x="2801812" y="5905140"/>
            <a:ext cx="4585891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ko-KR" altLang="en-US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지금까지 대부분의 직선형 감압치료기</a:t>
            </a:r>
            <a:r>
              <a:rPr lang="en-US" altLang="ko-KR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!</a:t>
            </a:r>
          </a:p>
          <a:p>
            <a:pPr algn="just">
              <a:defRPr/>
            </a:pPr>
            <a:r>
              <a:rPr lang="ko-KR" altLang="en-US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인간보다 네발동물에 적합하지 않은가요</a:t>
            </a:r>
            <a:r>
              <a:rPr lang="en-US" altLang="ko-KR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?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2895891" y="4830251"/>
            <a:ext cx="44639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ko-KR" altLang="en-US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곡선 척추는 직선으로 변하면서 대부분의 견인력은 척추</a:t>
            </a:r>
            <a:r>
              <a:rPr lang="en-US" altLang="ko-KR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 </a:t>
            </a:r>
            <a:r>
              <a:rPr lang="ko-KR" altLang="en-US" sz="1600" b="0" dirty="0" err="1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후면부</a:t>
            </a:r>
            <a:r>
              <a:rPr lang="ko-KR" altLang="en-US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 인대를 팽팽하게 합니다</a:t>
            </a:r>
            <a:r>
              <a:rPr lang="en-US" altLang="ko-KR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. </a:t>
            </a:r>
          </a:p>
          <a:p>
            <a:pPr algn="just"/>
            <a:r>
              <a:rPr lang="ko-KR" altLang="en-US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전면 디스크 부위는 아직도 여유가 있는데</a:t>
            </a:r>
            <a:r>
              <a:rPr lang="en-US" altLang="ko-KR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….</a:t>
            </a:r>
            <a:endParaRPr lang="ko-KR" altLang="en-US" sz="1600" b="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  <a:cs typeface="Arial Unicode MS" pitchFamily="50" charset="-127"/>
            </a:endParaRPr>
          </a:p>
        </p:txBody>
      </p:sp>
      <p:pic>
        <p:nvPicPr>
          <p:cNvPr id="22" name="Picture 2" descr="C:\Users\Administrator\Desktop\새 폴더 (2)\moon_0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772" y="5542125"/>
            <a:ext cx="1196361" cy="119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그룹 47"/>
          <p:cNvGrpSpPr/>
          <p:nvPr/>
        </p:nvGrpSpPr>
        <p:grpSpPr>
          <a:xfrm>
            <a:off x="3019201" y="3779774"/>
            <a:ext cx="2037518" cy="989321"/>
            <a:chOff x="2915817" y="3604018"/>
            <a:chExt cx="2088231" cy="1077545"/>
          </a:xfrm>
        </p:grpSpPr>
        <p:pic>
          <p:nvPicPr>
            <p:cNvPr id="23" name="Picture 3" descr="intact_model_righ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383309" y="3136526"/>
              <a:ext cx="1077545" cy="201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오른쪽 화살표 23"/>
            <p:cNvSpPr/>
            <p:nvPr/>
          </p:nvSpPr>
          <p:spPr bwMode="auto">
            <a:xfrm rot="10800000">
              <a:off x="3149686" y="4028004"/>
              <a:ext cx="218830" cy="219422"/>
            </a:xfrm>
            <a:prstGeom prst="rightArrow">
              <a:avLst/>
            </a:prstGeom>
            <a:solidFill>
              <a:schemeClr val="accent2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5" name="오른쪽 화살표 24"/>
            <p:cNvSpPr/>
            <p:nvPr/>
          </p:nvSpPr>
          <p:spPr bwMode="auto">
            <a:xfrm>
              <a:off x="4785218" y="4019437"/>
              <a:ext cx="218830" cy="219422"/>
            </a:xfrm>
            <a:prstGeom prst="rightArrow">
              <a:avLst/>
            </a:prstGeom>
            <a:solidFill>
              <a:schemeClr val="accent2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sp>
        <p:nvSpPr>
          <p:cNvPr id="26" name="폭발 1 56"/>
          <p:cNvSpPr>
            <a:spLocks noChangeArrowheads="1"/>
          </p:cNvSpPr>
          <p:nvPr/>
        </p:nvSpPr>
        <p:spPr bwMode="auto">
          <a:xfrm rot="20385324">
            <a:off x="1851083" y="3009809"/>
            <a:ext cx="1176483" cy="584469"/>
          </a:xfrm>
          <a:prstGeom prst="irregularSeal1">
            <a:avLst/>
          </a:prstGeom>
          <a:solidFill>
            <a:schemeClr val="bg1"/>
          </a:solidFill>
          <a:ln w="127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400" b="0" dirty="0">
                <a:solidFill>
                  <a:srgbClr val="FF0000"/>
                </a:solidFill>
                <a:latin typeface="양재백두체B" pitchFamily="18" charset="-127"/>
                <a:ea typeface="양재백두체B" pitchFamily="18" charset="-127"/>
              </a:rPr>
              <a:t>Linear </a:t>
            </a:r>
          </a:p>
        </p:txBody>
      </p:sp>
      <p:sp>
        <p:nvSpPr>
          <p:cNvPr id="27" name="직사각형 26"/>
          <p:cNvSpPr/>
          <p:nvPr/>
        </p:nvSpPr>
        <p:spPr>
          <a:xfrm>
            <a:off x="3537388" y="3162454"/>
            <a:ext cx="3050836" cy="338554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ko-KR" altLang="en-US" sz="16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곡선의 인간척추를 양측으로 당기면</a:t>
            </a:r>
            <a:endParaRPr lang="ko-KR" altLang="en-US" sz="1600" b="0" dirty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8" name="그룹 10"/>
          <p:cNvGrpSpPr>
            <a:grpSpLocks/>
          </p:cNvGrpSpPr>
          <p:nvPr/>
        </p:nvGrpSpPr>
        <p:grpSpPr bwMode="auto">
          <a:xfrm>
            <a:off x="3602001" y="2425694"/>
            <a:ext cx="2792323" cy="619461"/>
            <a:chOff x="5429224" y="2000240"/>
            <a:chExt cx="3654425" cy="785812"/>
          </a:xfrm>
        </p:grpSpPr>
        <p:pic>
          <p:nvPicPr>
            <p:cNvPr id="29" name="_x170200536" descr="EMB00000110431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81"/>
            <a:stretch>
              <a:fillRect/>
            </a:stretch>
          </p:blipFill>
          <p:spPr bwMode="auto">
            <a:xfrm>
              <a:off x="5429224" y="2000240"/>
              <a:ext cx="3654425" cy="78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오른쪽 화살표 8"/>
            <p:cNvSpPr>
              <a:spLocks noChangeArrowheads="1"/>
            </p:cNvSpPr>
            <p:nvPr/>
          </p:nvSpPr>
          <p:spPr bwMode="auto">
            <a:xfrm rot="10800000">
              <a:off x="5429256" y="2285992"/>
              <a:ext cx="285752" cy="35719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1" name="오른쪽 화살표 9"/>
            <p:cNvSpPr>
              <a:spLocks noChangeArrowheads="1"/>
            </p:cNvSpPr>
            <p:nvPr/>
          </p:nvSpPr>
          <p:spPr bwMode="auto">
            <a:xfrm>
              <a:off x="7812736" y="2332408"/>
              <a:ext cx="285751" cy="35719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2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</p:grpSp>
      <p:pic>
        <p:nvPicPr>
          <p:cNvPr id="32" name="Picture 15" descr="http://postfiles12.naver.net/20110414_139/bangj76_1302767735013C01Dj_JPEG/%C0%CE%C3%B5_%C7%E3%B8%AE%B5%F0%BD%BA%C5%A9_%286%29.JPG?type=w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8" y="4445824"/>
            <a:ext cx="1512561" cy="99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그룹 32"/>
          <p:cNvGrpSpPr/>
          <p:nvPr/>
        </p:nvGrpSpPr>
        <p:grpSpPr>
          <a:xfrm>
            <a:off x="5364088" y="3645025"/>
            <a:ext cx="2192565" cy="1224135"/>
            <a:chOff x="2699792" y="3359870"/>
            <a:chExt cx="2514500" cy="1443545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3359870"/>
              <a:ext cx="2514500" cy="1443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5" name="직선 연결선 34"/>
            <p:cNvCxnSpPr/>
            <p:nvPr/>
          </p:nvCxnSpPr>
          <p:spPr bwMode="auto">
            <a:xfrm>
              <a:off x="3994664" y="4228496"/>
              <a:ext cx="193377" cy="0"/>
            </a:xfrm>
            <a:prstGeom prst="line">
              <a:avLst/>
            </a:prstGeom>
            <a:solidFill>
              <a:srgbClr val="000099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직선 연결선 35"/>
            <p:cNvCxnSpPr/>
            <p:nvPr/>
          </p:nvCxnSpPr>
          <p:spPr bwMode="auto">
            <a:xfrm>
              <a:off x="3937992" y="4283571"/>
              <a:ext cx="326926" cy="0"/>
            </a:xfrm>
            <a:prstGeom prst="line">
              <a:avLst/>
            </a:prstGeom>
            <a:solidFill>
              <a:srgbClr val="000099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직선 연결선 36"/>
            <p:cNvCxnSpPr/>
            <p:nvPr/>
          </p:nvCxnSpPr>
          <p:spPr bwMode="auto">
            <a:xfrm>
              <a:off x="3866704" y="4346054"/>
              <a:ext cx="464311" cy="0"/>
            </a:xfrm>
            <a:prstGeom prst="line">
              <a:avLst/>
            </a:prstGeom>
            <a:solidFill>
              <a:srgbClr val="000099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직선 연결선 37"/>
            <p:cNvCxnSpPr/>
            <p:nvPr/>
          </p:nvCxnSpPr>
          <p:spPr bwMode="auto">
            <a:xfrm>
              <a:off x="3937414" y="4397871"/>
              <a:ext cx="326926" cy="0"/>
            </a:xfrm>
            <a:prstGeom prst="line">
              <a:avLst/>
            </a:prstGeom>
            <a:solidFill>
              <a:srgbClr val="000099"/>
            </a:solidFill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9" name="Picture 2" descr="http://www.centroufologiconazionale.net/analisi%20ricerche/image2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0" t="14613" r="1123"/>
          <a:stretch>
            <a:fillRect/>
          </a:stretch>
        </p:blipFill>
        <p:spPr bwMode="auto">
          <a:xfrm>
            <a:off x="389409" y="771351"/>
            <a:ext cx="1014239" cy="136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08" y="944740"/>
            <a:ext cx="1176276" cy="126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 descr="http://www.atlaim.com/download/gallery/LAT00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11"/>
          <a:stretch>
            <a:fillRect/>
          </a:stretch>
        </p:blipFill>
        <p:spPr bwMode="auto">
          <a:xfrm rot="5400000">
            <a:off x="7516585" y="2188725"/>
            <a:ext cx="1053433" cy="13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그룹 9"/>
          <p:cNvGrpSpPr>
            <a:grpSpLocks/>
          </p:cNvGrpSpPr>
          <p:nvPr/>
        </p:nvGrpSpPr>
        <p:grpSpPr bwMode="auto">
          <a:xfrm>
            <a:off x="7399057" y="855936"/>
            <a:ext cx="1457325" cy="1204912"/>
            <a:chOff x="2159732" y="5652106"/>
            <a:chExt cx="1404156" cy="1108704"/>
          </a:xfrm>
        </p:grpSpPr>
        <p:pic>
          <p:nvPicPr>
            <p:cNvPr id="43" name="Picture 2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11121" r="14172" b="5005"/>
            <a:stretch>
              <a:fillRect/>
            </a:stretch>
          </p:blipFill>
          <p:spPr bwMode="auto">
            <a:xfrm>
              <a:off x="2159732" y="5652106"/>
              <a:ext cx="1404156" cy="1108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F4D71"/>
                    </a:outerShdw>
                  </a:effectLst>
                </a14:hiddenEffects>
              </a:ext>
            </a:extLst>
          </p:spPr>
        </p:pic>
        <p:sp>
          <p:nvSpPr>
            <p:cNvPr id="44" name="줄무늬가 있는 오른쪽 화살표 43"/>
            <p:cNvSpPr/>
            <p:nvPr/>
          </p:nvSpPr>
          <p:spPr bwMode="auto">
            <a:xfrm rot="19749099">
              <a:off x="3262561" y="5932569"/>
              <a:ext cx="162136" cy="138770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" name="줄무늬가 있는 오른쪽 화살표 44"/>
            <p:cNvSpPr/>
            <p:nvPr/>
          </p:nvSpPr>
          <p:spPr bwMode="auto">
            <a:xfrm rot="9062382">
              <a:off x="2650728" y="6183817"/>
              <a:ext cx="160606" cy="143153"/>
            </a:xfrm>
            <a:prstGeom prst="stripedRightArrow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3570338" y="855936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Arial Unicode MS" pitchFamily="50" charset="-127"/>
              </a:rPr>
              <a:t>직선형 견인 감압기술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0754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4" y="1286101"/>
            <a:ext cx="2594758" cy="185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63050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브류셔-제작자료\2015년_브루셔작업\다빈치_2015.12.17\1221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1" t="8315" r="27356" b="39978"/>
          <a:stretch/>
        </p:blipFill>
        <p:spPr bwMode="auto">
          <a:xfrm>
            <a:off x="178089" y="4726339"/>
            <a:ext cx="2664296" cy="203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2124075" y="3716338"/>
            <a:ext cx="4824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742950" indent="-28575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2pPr>
            <a:lvl3pPr marL="11430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3pPr>
            <a:lvl4pPr marL="16002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4pPr>
            <a:lvl5pPr marL="2057400" indent="-228600" eaLnBrk="0" hangingPunct="0"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rgbClr val="CCFF33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ko-KR" altLang="ko-KR"/>
          </a:p>
        </p:txBody>
      </p:sp>
      <p:sp>
        <p:nvSpPr>
          <p:cNvPr id="45062" name="Oval 16"/>
          <p:cNvSpPr>
            <a:spLocks noChangeArrowheads="1"/>
          </p:cNvSpPr>
          <p:nvPr/>
        </p:nvSpPr>
        <p:spPr bwMode="auto">
          <a:xfrm>
            <a:off x="395536" y="3356992"/>
            <a:ext cx="2805467" cy="1681423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Twist (DAVINCI)</a:t>
            </a:r>
          </a:p>
        </p:txBody>
      </p:sp>
      <p:sp>
        <p:nvSpPr>
          <p:cNvPr id="45061" name="Oval 13"/>
          <p:cNvSpPr>
            <a:spLocks noChangeArrowheads="1"/>
          </p:cNvSpPr>
          <p:nvPr/>
        </p:nvSpPr>
        <p:spPr bwMode="auto">
          <a:xfrm>
            <a:off x="2347035" y="2017696"/>
            <a:ext cx="2845633" cy="1698642"/>
          </a:xfrm>
          <a:prstGeom prst="ellipse">
            <a:avLst/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Target </a:t>
            </a:r>
            <a:r>
              <a:rPr lang="en-US" altLang="ko-KR" sz="2400" dirty="0" err="1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Lordosis</a:t>
            </a:r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</a:p>
        </p:txBody>
      </p:sp>
      <p:pic>
        <p:nvPicPr>
          <p:cNvPr id="29" name="Picture 7" descr="http://postfiles5.naver.net/20110916_180/anthonyohm_1316116610694xtXzW_JPEG/DSC_0092.JPG?type=w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93" y="1867703"/>
            <a:ext cx="2423517" cy="156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직사각형 16"/>
          <p:cNvSpPr/>
          <p:nvPr/>
        </p:nvSpPr>
        <p:spPr bwMode="auto">
          <a:xfrm>
            <a:off x="252881" y="102271"/>
            <a:ext cx="6335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24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r>
              <a:rPr lang="en-US" altLang="ko-KR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DAVINCI  &amp; KNX-7000     </a:t>
            </a:r>
            <a:endParaRPr lang="ko-KR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" name="Picture 4" descr="D:\브류셔-제작자료\2016년_카다록제작\다빈치그림파일_리디자인\1216.97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8"/>
          <a:stretch/>
        </p:blipFill>
        <p:spPr bwMode="auto">
          <a:xfrm>
            <a:off x="5004049" y="3717032"/>
            <a:ext cx="4126554" cy="270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직사각형 89"/>
          <p:cNvSpPr>
            <a:spLocks noChangeArrowheads="1"/>
          </p:cNvSpPr>
          <p:nvPr/>
        </p:nvSpPr>
        <p:spPr bwMode="auto">
          <a:xfrm>
            <a:off x="233158" y="828477"/>
            <a:ext cx="4463136" cy="2769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 algn="just"/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1. NET 0040 </a:t>
            </a:r>
            <a:r>
              <a:rPr lang="en-US" altLang="ko-KR" sz="12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</a:t>
            </a:r>
            <a:r>
              <a:rPr kumimoji="0"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Disc Navigation </a:t>
            </a:r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Target </a:t>
            </a:r>
            <a:r>
              <a:rPr kumimoji="0"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Decompression System</a:t>
            </a:r>
          </a:p>
        </p:txBody>
      </p:sp>
      <p:sp>
        <p:nvSpPr>
          <p:cNvPr id="15" name="직사각형 20"/>
          <p:cNvSpPr>
            <a:spLocks noChangeArrowheads="1"/>
          </p:cNvSpPr>
          <p:nvPr/>
        </p:nvSpPr>
        <p:spPr bwMode="auto">
          <a:xfrm>
            <a:off x="3289088" y="6464369"/>
            <a:ext cx="4739296" cy="2769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2. NET</a:t>
            </a:r>
            <a:r>
              <a:rPr lang="ko-KR" altLang="en-US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0072,  </a:t>
            </a:r>
            <a:r>
              <a:rPr lang="en-US" altLang="ko-KR" sz="1100" dirty="0">
                <a:solidFill>
                  <a:srgbClr val="40404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directly Focused on the Axial  Rotation</a:t>
            </a:r>
            <a:endParaRPr lang="ko-KR" altLang="en-US" sz="1100" dirty="0">
              <a:solidFill>
                <a:srgbClr val="40404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45060" name="Oval 10"/>
          <p:cNvSpPr>
            <a:spLocks noChangeArrowheads="1"/>
          </p:cNvSpPr>
          <p:nvPr/>
        </p:nvSpPr>
        <p:spPr bwMode="auto">
          <a:xfrm>
            <a:off x="4598465" y="764704"/>
            <a:ext cx="2637831" cy="1765803"/>
          </a:xfrm>
          <a:prstGeom prst="ellipse">
            <a:avLst/>
          </a:prstGeom>
          <a:solidFill>
            <a:srgbClr val="0033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</a:t>
            </a:r>
          </a:p>
          <a:p>
            <a:r>
              <a:rPr lang="en-US" altLang="ko-KR" sz="2400" dirty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exercise </a:t>
            </a:r>
          </a:p>
        </p:txBody>
      </p:sp>
      <p:pic>
        <p:nvPicPr>
          <p:cNvPr id="26" name="_x185418440" descr="EMB00000ab416d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8"/>
          <a:stretch>
            <a:fillRect/>
          </a:stretch>
        </p:blipFill>
        <p:spPr bwMode="auto">
          <a:xfrm>
            <a:off x="1499268" y="1286101"/>
            <a:ext cx="1162424" cy="73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6" r="13166"/>
          <a:stretch/>
        </p:blipFill>
        <p:spPr>
          <a:xfrm>
            <a:off x="3122314" y="3098777"/>
            <a:ext cx="2471709" cy="219785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3"/>
          <p:cNvSpPr>
            <a:spLocks noChangeArrowheads="1"/>
          </p:cNvSpPr>
          <p:nvPr/>
        </p:nvSpPr>
        <p:spPr bwMode="auto">
          <a:xfrm>
            <a:off x="822176" y="985246"/>
            <a:ext cx="7864131" cy="413831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목표부를 찾아가 </a:t>
            </a:r>
            <a:r>
              <a:rPr lang="ko-KR" altLang="en-US" sz="160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타켓</a:t>
            </a: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전만을 유도하는 네비게이션 시스템 </a:t>
            </a:r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보건신기술 </a:t>
            </a:r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0040</a:t>
            </a:r>
            <a:r>
              <a:rPr lang="ko-KR" altLang="en-US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호</a:t>
            </a:r>
            <a:r>
              <a:rPr lang="en-US" altLang="ko-KR" sz="160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)</a:t>
            </a:r>
            <a:endParaRPr lang="en-US" altLang="ko-KR" sz="1600" dirty="0">
              <a:solidFill>
                <a:srgbClr val="FF0000"/>
              </a:solidFill>
              <a:latin typeface="宋体" pitchFamily="2" charset="-122"/>
              <a:ea typeface="宋体" pitchFamily="2" charset="-122"/>
              <a:cs typeface="Arial Unicode MS" pitchFamily="50" charset="-127"/>
            </a:endParaRPr>
          </a:p>
        </p:txBody>
      </p:sp>
      <p:sp>
        <p:nvSpPr>
          <p:cNvPr id="29" name="직사각형 28"/>
          <p:cNvSpPr/>
          <p:nvPr/>
        </p:nvSpPr>
        <p:spPr bwMode="auto">
          <a:xfrm>
            <a:off x="252881" y="137107"/>
            <a:ext cx="6335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24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kinetrac</a:t>
            </a:r>
            <a:r>
              <a:rPr lang="en-US" altLang="ko-KR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DAVINCI ,  </a:t>
            </a:r>
            <a:r>
              <a:rPr lang="en-US" altLang="ko-KR" sz="24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KT-8000  </a:t>
            </a:r>
            <a:r>
              <a:rPr lang="ko-KR" altLang="en-US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공통</a:t>
            </a:r>
            <a:r>
              <a:rPr lang="en-US" altLang="ko-KR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endParaRPr lang="ko-KR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6" name="Picture 2" descr="C:\Users\Administrator\Desktop\새 폴더 (2)\original_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736" y="5251546"/>
            <a:ext cx="1130089" cy="113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직사각형 45"/>
          <p:cNvSpPr/>
          <p:nvPr/>
        </p:nvSpPr>
        <p:spPr bwMode="auto">
          <a:xfrm>
            <a:off x="4039448" y="4103167"/>
            <a:ext cx="1893887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kumimoji="0"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Navigation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Auto Sensing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7" name="직사각형 46"/>
          <p:cNvSpPr/>
          <p:nvPr/>
        </p:nvSpPr>
        <p:spPr bwMode="auto">
          <a:xfrm>
            <a:off x="6178226" y="4103167"/>
            <a:ext cx="2278062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Traction with Target </a:t>
            </a:r>
            <a:r>
              <a:rPr lang="en-US" altLang="ko-KR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Lordosis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8" name="직사각형 47"/>
          <p:cNvSpPr/>
          <p:nvPr/>
        </p:nvSpPr>
        <p:spPr bwMode="auto">
          <a:xfrm>
            <a:off x="2045627" y="4093764"/>
            <a:ext cx="166594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Target chip Making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49" name="_x126812216" descr="EMB000002386c2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/>
          <a:stretch>
            <a:fillRect/>
          </a:stretch>
        </p:blipFill>
        <p:spPr bwMode="auto">
          <a:xfrm>
            <a:off x="2170191" y="2596686"/>
            <a:ext cx="1512114" cy="143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그림 6">
            <a:extLst>
              <a:ext uri="{FF2B5EF4-FFF2-40B4-BE49-F238E27FC236}">
                <a16:creationId xmlns:a16="http://schemas.microsoft.com/office/drawing/2014/main" id="{714D9D15-9719-4065-BD5E-F6A970B6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7" y="1617157"/>
            <a:ext cx="1652850" cy="247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128CE25D-5EEF-4EC5-B86C-5545DBB7935C}"/>
              </a:ext>
            </a:extLst>
          </p:cNvPr>
          <p:cNvSpPr/>
          <p:nvPr/>
        </p:nvSpPr>
        <p:spPr bwMode="auto">
          <a:xfrm>
            <a:off x="661320" y="4121600"/>
            <a:ext cx="10871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MRI or</a:t>
            </a:r>
            <a:r>
              <a:rPr lang="ko-KR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CT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55" name="그룹 45">
            <a:extLst>
              <a:ext uri="{FF2B5EF4-FFF2-40B4-BE49-F238E27FC236}">
                <a16:creationId xmlns:a16="http://schemas.microsoft.com/office/drawing/2014/main" id="{FD724AAA-3E57-47D8-BF99-92D05EBD6559}"/>
              </a:ext>
            </a:extLst>
          </p:cNvPr>
          <p:cNvGrpSpPr>
            <a:grpSpLocks/>
          </p:cNvGrpSpPr>
          <p:nvPr/>
        </p:nvGrpSpPr>
        <p:grpSpPr bwMode="auto">
          <a:xfrm>
            <a:off x="6282435" y="2609763"/>
            <a:ext cx="2394021" cy="1431097"/>
            <a:chOff x="4446229" y="4365104"/>
            <a:chExt cx="1718992" cy="1035321"/>
          </a:xfrm>
        </p:grpSpPr>
        <p:pic>
          <p:nvPicPr>
            <p:cNvPr id="56" name="_x185418440" descr="EMB00000ab416d6">
              <a:extLst>
                <a:ext uri="{FF2B5EF4-FFF2-40B4-BE49-F238E27FC236}">
                  <a16:creationId xmlns:a16="http://schemas.microsoft.com/office/drawing/2014/main" id="{FD1883BA-B654-4527-B1D9-EA96F0E60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88"/>
            <a:stretch>
              <a:fillRect/>
            </a:stretch>
          </p:blipFill>
          <p:spPr bwMode="auto">
            <a:xfrm>
              <a:off x="4446229" y="4365104"/>
              <a:ext cx="1718992" cy="1035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오른쪽 화살표 47">
              <a:extLst>
                <a:ext uri="{FF2B5EF4-FFF2-40B4-BE49-F238E27FC236}">
                  <a16:creationId xmlns:a16="http://schemas.microsoft.com/office/drawing/2014/main" id="{0CF1476A-2C7D-4EBD-9B66-D1E0345D7A74}"/>
                </a:ext>
              </a:extLst>
            </p:cNvPr>
            <p:cNvSpPr/>
            <p:nvPr/>
          </p:nvSpPr>
          <p:spPr bwMode="auto">
            <a:xfrm rot="1225977">
              <a:off x="5975270" y="4904805"/>
              <a:ext cx="161635" cy="191815"/>
            </a:xfrm>
            <a:prstGeom prst="rightArrow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58" name="오른쪽 화살표 48">
              <a:extLst>
                <a:ext uri="{FF2B5EF4-FFF2-40B4-BE49-F238E27FC236}">
                  <a16:creationId xmlns:a16="http://schemas.microsoft.com/office/drawing/2014/main" id="{18967E2A-FBCE-4E39-B5C8-BBCF3FA74BBA}"/>
                </a:ext>
              </a:extLst>
            </p:cNvPr>
            <p:cNvSpPr/>
            <p:nvPr/>
          </p:nvSpPr>
          <p:spPr bwMode="auto">
            <a:xfrm rot="20379758" flipH="1">
              <a:off x="4465106" y="4732053"/>
              <a:ext cx="161635" cy="182283"/>
            </a:xfrm>
            <a:prstGeom prst="rightArrow">
              <a:avLst/>
            </a:prstGeom>
            <a:noFill/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/>
            </a:p>
          </p:txBody>
        </p:sp>
      </p:grpSp>
      <p:pic>
        <p:nvPicPr>
          <p:cNvPr id="59" name="그림 58">
            <a:extLst>
              <a:ext uri="{FF2B5EF4-FFF2-40B4-BE49-F238E27FC236}">
                <a16:creationId xmlns:a16="http://schemas.microsoft.com/office/drawing/2014/main" id="{B4B45EC9-ACB6-41AD-81C8-07F56855E5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184"/>
          <a:stretch/>
        </p:blipFill>
        <p:spPr>
          <a:xfrm>
            <a:off x="3789381" y="2612039"/>
            <a:ext cx="2394022" cy="1404937"/>
          </a:xfrm>
          <a:prstGeom prst="rect">
            <a:avLst/>
          </a:prstGeom>
        </p:spPr>
      </p:pic>
      <p:sp>
        <p:nvSpPr>
          <p:cNvPr id="60" name="직사각형 59">
            <a:extLst>
              <a:ext uri="{FF2B5EF4-FFF2-40B4-BE49-F238E27FC236}">
                <a16:creationId xmlns:a16="http://schemas.microsoft.com/office/drawing/2014/main" id="{89825436-4F2A-4BC4-A7F4-685A78E2CC73}"/>
              </a:ext>
            </a:extLst>
          </p:cNvPr>
          <p:cNvSpPr/>
          <p:nvPr/>
        </p:nvSpPr>
        <p:spPr bwMode="auto">
          <a:xfrm>
            <a:off x="5041798" y="3870903"/>
            <a:ext cx="165469" cy="45719"/>
          </a:xfrm>
          <a:prstGeom prst="rect">
            <a:avLst/>
          </a:prstGeom>
          <a:solidFill>
            <a:srgbClr val="6699FF"/>
          </a:solidFill>
          <a:ln w="952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>
              <a:ln>
                <a:noFill/>
              </a:ln>
              <a:solidFill>
                <a:srgbClr val="CCFF33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2" name="오른쪽 화살표 44">
            <a:extLst>
              <a:ext uri="{FF2B5EF4-FFF2-40B4-BE49-F238E27FC236}">
                <a16:creationId xmlns:a16="http://schemas.microsoft.com/office/drawing/2014/main" id="{78058F2E-7C24-4642-B505-A62E7558A39C}"/>
              </a:ext>
            </a:extLst>
          </p:cNvPr>
          <p:cNvSpPr/>
          <p:nvPr/>
        </p:nvSpPr>
        <p:spPr bwMode="auto">
          <a:xfrm rot="16200000">
            <a:off x="7043605" y="3748751"/>
            <a:ext cx="216844" cy="330459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01B444F0-5BF5-4F12-9CD9-E1A7DFB5E954}"/>
              </a:ext>
            </a:extLst>
          </p:cNvPr>
          <p:cNvSpPr/>
          <p:nvPr/>
        </p:nvSpPr>
        <p:spPr bwMode="auto">
          <a:xfrm>
            <a:off x="7061628" y="3575662"/>
            <a:ext cx="180797" cy="45719"/>
          </a:xfrm>
          <a:prstGeom prst="rect">
            <a:avLst/>
          </a:prstGeom>
          <a:solidFill>
            <a:srgbClr val="6699FF"/>
          </a:solidFill>
          <a:ln w="952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1" i="0" u="none" strike="noStrike" cap="none" normalizeH="0" baseline="0">
              <a:ln>
                <a:noFill/>
              </a:ln>
              <a:solidFill>
                <a:srgbClr val="CCFF33"/>
              </a:solidFill>
              <a:effectLst/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2FB929AA-12C7-4B48-BF33-B93DAE700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0278" y="1631306"/>
            <a:ext cx="584810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kumimoji="0" lang="en-US" altLang="ko-KR" sz="14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Disc Navigation</a:t>
            </a:r>
            <a:r>
              <a:rPr lang="en-US" altLang="ko-KR" sz="14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Target</a:t>
            </a:r>
            <a:r>
              <a:rPr kumimoji="0" lang="en-US" altLang="ko-KR" sz="1400" b="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Decompression system</a:t>
            </a:r>
            <a:endParaRPr kumimoji="0" lang="en-US" altLang="ko-KR" sz="14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indent="-342900" algn="just">
              <a:defRPr/>
            </a:pPr>
            <a:r>
              <a:rPr lang="en-US" altLang="ko-KR" sz="1400" b="0" dirty="0">
                <a:solidFill>
                  <a:srgbClr val="105638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lang="en-US" altLang="ko-KR" sz="1200" b="0" dirty="0">
                <a:solidFill>
                  <a:srgbClr val="105638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The intelligent navigation system that decompresses after searching the targeted disk region at the time disk decompression completes the TWTL theory.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4286" y="4917112"/>
            <a:ext cx="1309267" cy="1775446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5" b="5687"/>
          <a:stretch/>
        </p:blipFill>
        <p:spPr>
          <a:xfrm>
            <a:off x="0" y="4475278"/>
            <a:ext cx="2758026" cy="2382722"/>
          </a:xfrm>
          <a:prstGeom prst="rect">
            <a:avLst/>
          </a:prstGeom>
        </p:spPr>
      </p:pic>
      <p:sp>
        <p:nvSpPr>
          <p:cNvPr id="31" name="직사각형 30"/>
          <p:cNvSpPr/>
          <p:nvPr/>
        </p:nvSpPr>
        <p:spPr bwMode="auto">
          <a:xfrm>
            <a:off x="3140903" y="5589240"/>
            <a:ext cx="179708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300" b="0" dirty="0" smtClean="0">
                <a:solidFill>
                  <a:srgbClr val="002060"/>
                </a:solidFill>
                <a:latin typeface="Arial Rounded MT Bold" panose="020F0704030504030204" pitchFamily="34" charset="0"/>
                <a:ea typeface="Arial Unicode MS" pitchFamily="50" charset="-127"/>
                <a:cs typeface="Arial Unicode MS" pitchFamily="50" charset="-127"/>
              </a:rPr>
              <a:t>*** </a:t>
            </a:r>
          </a:p>
          <a:p>
            <a:pPr algn="just">
              <a:defRPr/>
            </a:pPr>
            <a:r>
              <a:rPr lang="en-US" altLang="ko-KR" sz="1300" b="0" dirty="0" smtClean="0">
                <a:solidFill>
                  <a:srgbClr val="002060"/>
                </a:solidFill>
                <a:latin typeface="Arial Rounded MT Bold" panose="020F0704030504030204" pitchFamily="34" charset="0"/>
                <a:ea typeface="Arial Unicode MS" pitchFamily="50" charset="-127"/>
                <a:cs typeface="Arial Unicode MS" pitchFamily="50" charset="-127"/>
              </a:rPr>
              <a:t>Traction with</a:t>
            </a:r>
          </a:p>
          <a:p>
            <a:pPr algn="just">
              <a:defRPr/>
            </a:pPr>
            <a:r>
              <a:rPr lang="en-US" altLang="ko-KR" sz="1300" b="0" dirty="0" smtClean="0">
                <a:solidFill>
                  <a:srgbClr val="002060"/>
                </a:solidFill>
                <a:latin typeface="Arial Rounded MT Bold" panose="020F0704030504030204" pitchFamily="34" charset="0"/>
                <a:ea typeface="Arial Unicode MS" pitchFamily="50" charset="-127"/>
                <a:cs typeface="Arial Unicode MS" pitchFamily="50" charset="-127"/>
              </a:rPr>
              <a:t>C-spine </a:t>
            </a:r>
            <a:r>
              <a:rPr lang="en-US" altLang="ko-KR" sz="1300" b="0" dirty="0">
                <a:solidFill>
                  <a:srgbClr val="002060"/>
                </a:solidFill>
                <a:latin typeface="Arial Rounded MT Bold" panose="020F0704030504030204" pitchFamily="34" charset="0"/>
                <a:ea typeface="Arial Unicode MS" pitchFamily="50" charset="-127"/>
                <a:cs typeface="Arial Unicode MS" pitchFamily="50" charset="-127"/>
              </a:rPr>
              <a:t>C-curve</a:t>
            </a:r>
            <a:endParaRPr lang="ko-KR" altLang="en-US" sz="1300" b="0" dirty="0">
              <a:solidFill>
                <a:srgbClr val="002060"/>
              </a:solidFill>
              <a:latin typeface="Arial Rounded MT Bold" panose="020F0704030504030204" pitchFamily="34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7109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차트 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079147"/>
              </p:ext>
            </p:extLst>
          </p:nvPr>
        </p:nvGraphicFramePr>
        <p:xfrm>
          <a:off x="405061" y="1700116"/>
          <a:ext cx="4627563" cy="3061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7" name="직사각형 13"/>
          <p:cNvSpPr>
            <a:spLocks noChangeArrowheads="1"/>
          </p:cNvSpPr>
          <p:nvPr/>
        </p:nvSpPr>
        <p:spPr bwMode="auto">
          <a:xfrm>
            <a:off x="3139633" y="5798810"/>
            <a:ext cx="168413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Step (B) TWTL 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28" name="직사각형 13"/>
          <p:cNvSpPr>
            <a:spLocks noChangeArrowheads="1"/>
          </p:cNvSpPr>
          <p:nvPr/>
        </p:nvSpPr>
        <p:spPr bwMode="auto">
          <a:xfrm>
            <a:off x="625823" y="5775425"/>
            <a:ext cx="1785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Step (A) Linear  TR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29" name="직사각형 63"/>
          <p:cNvSpPr>
            <a:spLocks noChangeArrowheads="1"/>
          </p:cNvSpPr>
          <p:nvPr/>
        </p:nvSpPr>
        <p:spPr bwMode="auto">
          <a:xfrm>
            <a:off x="395536" y="1743175"/>
            <a:ext cx="900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[-mmHg]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aphicFrame>
        <p:nvGraphicFramePr>
          <p:cNvPr id="2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073563"/>
              </p:ext>
            </p:extLst>
          </p:nvPr>
        </p:nvGraphicFramePr>
        <p:xfrm>
          <a:off x="5392315" y="1916833"/>
          <a:ext cx="3084513" cy="2749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7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7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77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IDP</a:t>
                      </a:r>
                    </a:p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[mmHg]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Step (A)</a:t>
                      </a:r>
                    </a:p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Linear TR</a:t>
                      </a: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Step (B)</a:t>
                      </a:r>
                      <a:endParaRPr lang="ko-KR" altLang="en-US" sz="11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TWTL </a:t>
                      </a:r>
                      <a:endParaRPr lang="ko-KR" altLang="en-US" sz="11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11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B-A</a:t>
                      </a:r>
                    </a:p>
                    <a:p>
                      <a:pPr algn="ctr" latinLnBrk="1"/>
                      <a:endParaRPr lang="en-US" altLang="ko-KR" sz="11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L1-L2</a:t>
                      </a:r>
                      <a:endParaRPr lang="ko-KR" altLang="en-US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-2208</a:t>
                      </a:r>
                    </a:p>
                  </a:txBody>
                  <a:tcPr marL="9523" marR="9523" marT="9527" marB="0"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-2435</a:t>
                      </a:r>
                    </a:p>
                  </a:txBody>
                  <a:tcPr marL="9523" marR="9523" marT="9527" marB="0"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-227</a:t>
                      </a:r>
                    </a:p>
                  </a:txBody>
                  <a:tcPr marL="9523" marR="9523" marT="9527" marB="0" anchor="ctr">
                    <a:solidFill>
                      <a:schemeClr val="bg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L2-L3</a:t>
                      </a:r>
                      <a:endParaRPr lang="ko-KR" altLang="en-US" sz="11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-2019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-2277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-258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L3-L4</a:t>
                      </a:r>
                      <a:endParaRPr lang="ko-KR" altLang="en-US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-2019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-2203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-183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L4-L5</a:t>
                      </a:r>
                      <a:endParaRPr lang="ko-KR" altLang="en-US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-1903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-2620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-717</a:t>
                      </a:r>
                    </a:p>
                  </a:txBody>
                  <a:tcPr marL="9523" marR="9523" marT="9527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28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L5-S1</a:t>
                      </a:r>
                      <a:endParaRPr lang="ko-KR" altLang="en-US" sz="11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1425" marR="91425" marT="45728" marB="457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-1221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-1981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11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맑은 고딕"/>
                        </a:rPr>
                        <a:t>-760</a:t>
                      </a:r>
                    </a:p>
                  </a:txBody>
                  <a:tcPr marL="9523" marR="9523" marT="9527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Title 1"/>
          <p:cNvSpPr txBox="1">
            <a:spLocks/>
          </p:cNvSpPr>
          <p:nvPr/>
        </p:nvSpPr>
        <p:spPr bwMode="auto">
          <a:xfrm>
            <a:off x="425699" y="1124744"/>
            <a:ext cx="4786312" cy="4286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defRPr/>
            </a:pPr>
            <a:r>
              <a:rPr lang="en-US" altLang="ko-KR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TWTL-</a:t>
            </a:r>
            <a:r>
              <a:rPr lang="en-US" altLang="ko-KR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Tr</a:t>
            </a:r>
            <a:r>
              <a:rPr lang="en-US" altLang="ko-KR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Results-IDP</a:t>
            </a:r>
            <a:r>
              <a:rPr lang="en-US" altLang="ko-KR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(</a:t>
            </a:r>
            <a:r>
              <a:rPr lang="en-US" altLang="ko-KR" sz="16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Intradiscal</a:t>
            </a:r>
            <a:r>
              <a:rPr lang="en-US" altLang="ko-KR" sz="16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Pressure)</a:t>
            </a:r>
            <a:endParaRPr lang="ko-KR" alt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58412" name="타원 18"/>
          <p:cNvSpPr>
            <a:spLocks noChangeArrowheads="1"/>
          </p:cNvSpPr>
          <p:nvPr/>
        </p:nvSpPr>
        <p:spPr bwMode="auto">
          <a:xfrm>
            <a:off x="3419872" y="2293987"/>
            <a:ext cx="1535113" cy="1999109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58413" name="Picture 6" descr="C:\DOCUME~1\HANM11\LOCALS~1\Temp\Hnc\BinData\EMB00000afc219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9" y="4926091"/>
            <a:ext cx="1530660" cy="70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14" name="Picture 2" descr="C:\DOCUME~1\HANM11\LOCALS~1\Temp\Hnc\BinData\EMB00000afc219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24" y="4837212"/>
            <a:ext cx="149383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오른쪽 화살표 31"/>
          <p:cNvSpPr/>
          <p:nvPr/>
        </p:nvSpPr>
        <p:spPr bwMode="auto">
          <a:xfrm rot="16200000">
            <a:off x="3762624" y="5440462"/>
            <a:ext cx="179387" cy="258763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58416" name="직사각형 13"/>
          <p:cNvSpPr>
            <a:spLocks noChangeArrowheads="1"/>
          </p:cNvSpPr>
          <p:nvPr/>
        </p:nvSpPr>
        <p:spPr bwMode="auto">
          <a:xfrm>
            <a:off x="5122377" y="5502831"/>
            <a:ext cx="37158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ko-KR" sz="1200" b="0" dirty="0">
                <a:solidFill>
                  <a:srgbClr val="26262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 difference of more than 60% exists in the target area between the existing decompression and </a:t>
            </a:r>
            <a:r>
              <a:rPr lang="en-US" altLang="ko-KR" sz="1200" b="0" dirty="0" err="1" smtClean="0">
                <a:solidFill>
                  <a:srgbClr val="26262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Kinetrac</a:t>
            </a:r>
            <a:r>
              <a:rPr lang="en-US" altLang="ko-KR" sz="1200" b="0" dirty="0" smtClean="0">
                <a:solidFill>
                  <a:srgbClr val="26262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decompression </a:t>
            </a:r>
            <a:r>
              <a:rPr lang="en-US" altLang="ko-KR" sz="1200" b="0" dirty="0">
                <a:solidFill>
                  <a:srgbClr val="262626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result.</a:t>
            </a:r>
            <a:endParaRPr lang="en-US" altLang="ko-KR" sz="1200" b="0" dirty="0">
              <a:solidFill>
                <a:schemeClr val="tx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grpSp>
        <p:nvGrpSpPr>
          <p:cNvPr id="58417" name="그룹 24"/>
          <p:cNvGrpSpPr>
            <a:grpSpLocks/>
          </p:cNvGrpSpPr>
          <p:nvPr/>
        </p:nvGrpSpPr>
        <p:grpSpPr bwMode="auto">
          <a:xfrm>
            <a:off x="0" y="0"/>
            <a:ext cx="9144000" cy="758825"/>
            <a:chOff x="0" y="0"/>
            <a:chExt cx="9144000" cy="758825"/>
          </a:xfrm>
        </p:grpSpPr>
        <p:grpSp>
          <p:nvGrpSpPr>
            <p:cNvPr id="58418" name="그룹 12"/>
            <p:cNvGrpSpPr>
              <a:grpSpLocks/>
            </p:cNvGrpSpPr>
            <p:nvPr/>
          </p:nvGrpSpPr>
          <p:grpSpPr bwMode="auto">
            <a:xfrm>
              <a:off x="0" y="0"/>
              <a:ext cx="9144000" cy="758825"/>
              <a:chOff x="0" y="0"/>
              <a:chExt cx="9144000" cy="758825"/>
            </a:xfrm>
          </p:grpSpPr>
          <p:pic>
            <p:nvPicPr>
              <p:cNvPr id="58420" name="Picture 14" descr="http://www.mobilesti.com/images/top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7336"/>
              <a:stretch>
                <a:fillRect/>
              </a:stretch>
            </p:blipFill>
            <p:spPr bwMode="auto">
              <a:xfrm>
                <a:off x="0" y="0"/>
                <a:ext cx="4500562" cy="758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21" name="Picture 14" descr="http://www.mobilesti.com/images/top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0562" y="0"/>
                <a:ext cx="4643438" cy="758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22" name="Picture 14" descr="http://www.mobilesti.com/images/top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000" b="65218"/>
              <a:stretch>
                <a:fillRect/>
              </a:stretch>
            </p:blipFill>
            <p:spPr bwMode="auto">
              <a:xfrm>
                <a:off x="4572000" y="224135"/>
                <a:ext cx="1100754" cy="293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423" name="Picture 14" descr="http://www.mobilesti.com/images/top2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462" b="69231"/>
              <a:stretch>
                <a:fillRect/>
              </a:stretch>
            </p:blipFill>
            <p:spPr bwMode="auto">
              <a:xfrm>
                <a:off x="4429124" y="29184"/>
                <a:ext cx="3786214" cy="714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3" name="직사각형 22"/>
            <p:cNvSpPr/>
            <p:nvPr/>
          </p:nvSpPr>
          <p:spPr>
            <a:xfrm>
              <a:off x="571500" y="100013"/>
              <a:ext cx="2357438" cy="554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Research</a:t>
              </a:r>
            </a:p>
          </p:txBody>
        </p:sp>
      </p:grpSp>
      <p:sp>
        <p:nvSpPr>
          <p:cNvPr id="21" name="직사각형 13"/>
          <p:cNvSpPr>
            <a:spLocks noChangeArrowheads="1"/>
          </p:cNvSpPr>
          <p:nvPr/>
        </p:nvSpPr>
        <p:spPr bwMode="auto">
          <a:xfrm>
            <a:off x="5244142" y="4771405"/>
            <a:ext cx="34290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algn="just">
              <a:buFont typeface="Wingdings" pitchFamily="2" charset="2"/>
              <a:buChar char="ü"/>
              <a:defRPr/>
            </a:pPr>
            <a:r>
              <a:rPr kumimoji="0" lang="ko-KR" altLang="en-US" sz="1300" b="0" dirty="0" err="1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직선형감압</a:t>
            </a:r>
            <a:r>
              <a:rPr kumimoji="0" lang="ko-KR" altLang="en-US" sz="1300" b="0" dirty="0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</a:t>
            </a:r>
            <a:r>
              <a:rPr kumimoji="0" lang="ko-KR" altLang="en-US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방법과  </a:t>
            </a:r>
            <a:r>
              <a:rPr kumimoji="0" lang="en-US" altLang="ko-KR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TWTL</a:t>
            </a:r>
            <a:r>
              <a:rPr kumimoji="0" lang="ko-KR" altLang="en-US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감압 결과에서</a:t>
            </a:r>
            <a:endParaRPr kumimoji="0" lang="en-US" altLang="ko-KR" sz="1300" b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algn="just">
              <a:defRPr/>
            </a:pPr>
            <a:r>
              <a:rPr kumimoji="0" lang="ko-KR" altLang="en-US" sz="1300" b="0" dirty="0" err="1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타켓</a:t>
            </a:r>
            <a:r>
              <a:rPr kumimoji="0" lang="ko-KR" altLang="en-US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부위에서  </a:t>
            </a:r>
            <a:r>
              <a:rPr kumimoji="0" lang="en-US" altLang="ko-KR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60%</a:t>
            </a:r>
            <a:r>
              <a:rPr kumimoji="0" lang="ko-KR" altLang="en-US" sz="1300" b="0" dirty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이상의  차이가 난다</a:t>
            </a:r>
            <a:r>
              <a:rPr kumimoji="0" lang="en-US" altLang="ko-KR" sz="1300" b="0" dirty="0" smtClean="0">
                <a:solidFill>
                  <a:srgbClr val="00206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.</a:t>
            </a:r>
            <a:endParaRPr kumimoji="0" lang="en-US" altLang="ko-KR" sz="1300" dirty="0">
              <a:solidFill>
                <a:srgbClr val="FF0000"/>
              </a:solidFill>
              <a:latin typeface="宋体" pitchFamily="2" charset="-122"/>
              <a:ea typeface="宋体" pitchFamily="2" charset="-122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0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제목라벨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155"/>
            <a:ext cx="9153525" cy="6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323528" y="73886"/>
            <a:ext cx="23574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</p:txBody>
      </p:sp>
      <p:sp>
        <p:nvSpPr>
          <p:cNvPr id="51206" name="직사각형 15"/>
          <p:cNvSpPr>
            <a:spLocks noChangeArrowheads="1"/>
          </p:cNvSpPr>
          <p:nvPr/>
        </p:nvSpPr>
        <p:spPr bwMode="auto">
          <a:xfrm>
            <a:off x="2163663" y="232841"/>
            <a:ext cx="5000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0" lang="ko-KR" altLang="en-US" sz="160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국제 </a:t>
            </a:r>
            <a:r>
              <a:rPr kumimoji="0" lang="en-US" altLang="ko-KR" sz="160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SCI </a:t>
            </a:r>
            <a:r>
              <a:rPr kumimoji="0" lang="ko-KR" altLang="en-US" sz="1600" dirty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급 논문 검증 </a:t>
            </a:r>
            <a:endParaRPr kumimoji="0" lang="ko-KR" altLang="en-US" sz="1600" dirty="0">
              <a:solidFill>
                <a:srgbClr val="FFFFFF"/>
              </a:solidFill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1027" name="Picture 3" descr="D:\브류셔-제작자료\2015년_브루셔작업\다빈치_2015.12.17\cover.tif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85" y="980728"/>
            <a:ext cx="206943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mail.naver.com/read/image/?mailSN=168986&amp;attachIndex=1&amp;contentType=image/png&amp;offset=4982&amp;size=217576&amp;mimeSN=1570155999.317057.44024.42752&amp;org=1&amp;u=kinetr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84" y="981988"/>
            <a:ext cx="195360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KT,NT 배경연구자료\KINETRAC_논문자료\big_cover-medicina-v56-i1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69" y="982632"/>
            <a:ext cx="1972884" cy="2798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762494FA-DE6B-430C-93E7-F520965BAA6E}"/>
              </a:ext>
            </a:extLst>
          </p:cNvPr>
          <p:cNvGrpSpPr/>
          <p:nvPr/>
        </p:nvGrpSpPr>
        <p:grpSpPr>
          <a:xfrm>
            <a:off x="6939028" y="3717032"/>
            <a:ext cx="2098296" cy="2918254"/>
            <a:chOff x="6640665" y="3175042"/>
            <a:chExt cx="2467839" cy="3350301"/>
          </a:xfrm>
        </p:grpSpPr>
        <p:pic>
          <p:nvPicPr>
            <p:cNvPr id="4" name="Picture 3" descr="D:\KT,NT 배경연구자료\1_KT,NT_ppt자료-동영상\KINETRAC-ppt교육자료\MEDICINA_DAVINCI_논문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665" y="3175042"/>
              <a:ext cx="2467839" cy="33503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그림 16">
              <a:extLst>
                <a:ext uri="{FF2B5EF4-FFF2-40B4-BE49-F238E27FC236}">
                  <a16:creationId xmlns:a16="http://schemas.microsoft.com/office/drawing/2014/main" id="{4F9F81E1-4396-4536-A3DC-27D106B545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6" r="2024" b="1119"/>
            <a:stretch/>
          </p:blipFill>
          <p:spPr bwMode="auto">
            <a:xfrm>
              <a:off x="6949170" y="5580449"/>
              <a:ext cx="1860527" cy="849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F4BB9822-0766-41D7-8AEB-F8B74A2A27F2}"/>
              </a:ext>
            </a:extLst>
          </p:cNvPr>
          <p:cNvGrpSpPr/>
          <p:nvPr/>
        </p:nvGrpSpPr>
        <p:grpSpPr>
          <a:xfrm>
            <a:off x="114703" y="3774219"/>
            <a:ext cx="2069432" cy="2846245"/>
            <a:chOff x="251520" y="3175043"/>
            <a:chExt cx="2724787" cy="3350301"/>
          </a:xfrm>
        </p:grpSpPr>
        <p:pic>
          <p:nvPicPr>
            <p:cNvPr id="51208" name="그림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175043"/>
              <a:ext cx="2724787" cy="33503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7">
              <a:extLst>
                <a:ext uri="{FF2B5EF4-FFF2-40B4-BE49-F238E27FC236}">
                  <a16:creationId xmlns:a16="http://schemas.microsoft.com/office/drawing/2014/main" id="{0A9C1953-9A01-49E9-A1A2-EC9496A44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90" y="5292416"/>
              <a:ext cx="2403444" cy="912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그림 4">
            <a:extLst>
              <a:ext uri="{FF2B5EF4-FFF2-40B4-BE49-F238E27FC236}">
                <a16:creationId xmlns:a16="http://schemas.microsoft.com/office/drawing/2014/main" id="{44F65D6A-3A94-4D21-ABC9-2725CC9248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3768" y="982632"/>
            <a:ext cx="2069432" cy="27363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82" y="3735504"/>
            <a:ext cx="2098296" cy="2918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F0E5214-2FFA-4F8C-A721-A2A1DF6FD3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2852" y="3774219"/>
            <a:ext cx="2062569" cy="2878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107326"/>
      </p:ext>
    </p:extLst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파스텔톤">
  <a:themeElements>
    <a:clrScheme name="파스텔톤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파스텔톤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99"/>
        </a:solidFill>
        <a:ln w="9525" cap="flat" cmpd="sng" algn="ctr">
          <a:solidFill>
            <a:srgbClr val="6699ff"/>
          </a:solidFill>
          <a:prstDash val="solid"/>
          <a:round/>
          <a:headEnd w="med" len="med"/>
          <a:tailEnd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kumimoji="1" lang="ko-KR" altLang="en-US" sz="1800" b="1" i="0" u="none" strike="noStrike" cap="none" normalizeH="0" baseline="0" smtClean="0">
            <a:solidFill>
              <a:srgbClr val="ccff33"/>
            </a:solidFill>
            <a:effectLst/>
            <a:latin typeface="HY헤드라인M"/>
            <a:ea typeface="HY헤드라인M"/>
          </a:defRPr>
        </a:defPPr>
      </a:lstStyle>
    </a:spDef>
    <a:lnDef>
      <a:spPr>
        <a:solidFill>
          <a:srgbClr val="000099"/>
        </a:solidFill>
        <a:ln w="9525" cap="flat" cmpd="sng" algn="ctr">
          <a:solidFill>
            <a:srgbClr val="6699ff"/>
          </a:solidFill>
          <a:prstDash val="solid"/>
          <a:round/>
          <a:headEnd w="med" len="med"/>
          <a:tailEnd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FontTx/>
          <a:buNone/>
          <a:defRPr kumimoji="1" lang="ko-KR" altLang="en-US" sz="1800" b="1" i="0" u="none" strike="noStrike" cap="none" normalizeH="0" baseline="0" smtClean="0">
            <a:solidFill>
              <a:srgbClr val="ccff33"/>
            </a:solidFill>
            <a:effectLst/>
            <a:latin typeface="HY헤드라인M"/>
            <a:ea typeface="HY헤드라인M"/>
          </a:defRPr>
        </a:defPPr>
      </a:lstStyle>
    </a:lnDef>
    <a:txDef>
      <a:spPr/>
      <a:bodyPr/>
      <a:lstStyle/>
    </a:txDef>
  </a:objectDefaul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ANAVI</ep:Company>
  <ep:Words>1425</ep:Words>
  <ep:PresentationFormat>화면 슬라이드 쇼(4:3)</ep:PresentationFormat>
  <ep:Paragraphs>251</ep:Paragraphs>
  <ep:Slides>24</ep:Slides>
  <ep:Notes>16</ep:Notes>
  <ep:TotalTime>0</ep:TotalTime>
  <ep:HiddenSlides>0</ep:HiddenSlides>
  <ep:MMClips>3</ep:MMClips>
  <ep: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24</vt:i4>
      </vt:variant>
    </vt:vector>
  </ep:HeadingPairs>
  <ep:TitlesOfParts>
    <vt:vector size="26" baseType="lpstr">
      <vt:lpstr>파스텔톤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슬라이드 21</vt:lpstr>
      <vt:lpstr>슬라이드 22</vt:lpstr>
      <vt:lpstr>슬라이드 23</vt:lpstr>
      <vt:lpstr>슬라이드 24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2006-11-13T11:34:22.000</dcterms:created>
  <dc:creator>MAIN28</dc:creator>
  <cp:lastModifiedBy>symsk</cp:lastModifiedBy>
  <dcterms:modified xsi:type="dcterms:W3CDTF">2024-04-03T01:21:54.245</dcterms:modified>
  <cp:revision>2584</cp:revision>
  <dc:title>KINETRAC   CTX-3000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