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embeddings/oleObject1.wdp" ContentType="image/vnd.ms-photo"/>
  <Override PartName="/ppt/embeddings/oleObject2.wdp" ContentType="image/vnd.ms-photo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9" r:id="rId1"/>
    <p:sldMasterId id="2147492814" r:id="rId2"/>
  </p:sldMasterIdLst>
  <p:notesMasterIdLst>
    <p:notesMasterId r:id="rId3"/>
  </p:notesMasterIdLst>
  <p:handoutMasterIdLst>
    <p:handoutMasterId r:id="rId4"/>
  </p:handoutMasterIdLst>
  <p:sldIdLst>
    <p:sldId id="703" r:id="rId5"/>
    <p:sldId id="704" r:id="rId6"/>
    <p:sldId id="694" r:id="rId7"/>
    <p:sldId id="695" r:id="rId8"/>
    <p:sldId id="705" r:id="rId9"/>
    <p:sldId id="702" r:id="rId10"/>
    <p:sldId id="697" r:id="rId11"/>
    <p:sldId id="715" r:id="rId12"/>
    <p:sldId id="716" r:id="rId13"/>
    <p:sldId id="710" r:id="rId14"/>
    <p:sldId id="659" r:id="rId15"/>
    <p:sldId id="707" r:id="rId16"/>
    <p:sldId id="706" r:id="rId17"/>
    <p:sldId id="627" r:id="rId18"/>
    <p:sldId id="640" r:id="rId19"/>
    <p:sldId id="628" r:id="rId20"/>
    <p:sldId id="689" r:id="rId21"/>
    <p:sldId id="690" r:id="rId22"/>
    <p:sldId id="699" r:id="rId23"/>
    <p:sldId id="712" r:id="rId24"/>
    <p:sldId id="714" r:id="rId25"/>
  </p:sldIdLst>
  <p:sldSz cx="9144000" cy="6858000" type="screen4x3"/>
  <p:notesSz cx="6858000" cy="9945688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5pPr>
    <a:lvl6pPr marL="2286000" algn="l" defTabSz="914400" rtl="0" eaLnBrk="1" latinLnBrk="1" hangingPunct="1"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6pPr>
    <a:lvl7pPr marL="2743200" algn="l" defTabSz="914400" rtl="0" eaLnBrk="1" latinLnBrk="1" hangingPunct="1"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7pPr>
    <a:lvl8pPr marL="3200400" algn="l" defTabSz="914400" rtl="0" eaLnBrk="1" latinLnBrk="1" hangingPunct="1"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8pPr>
    <a:lvl9pPr marL="3657600" algn="l" defTabSz="914400" rtl="0" eaLnBrk="1" latinLnBrk="1" hangingPunct="1"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3448" autoAdjust="0"/>
    <p:restoredTop sz="90071" autoAdjust="0"/>
  </p:normalViewPr>
  <p:slideViewPr>
    <p:cSldViewPr>
      <p:cViewPr varScale="1">
        <p:scale>
          <a:sx n="100" d="100"/>
          <a:sy n="100" d="100"/>
        </p:scale>
        <p:origin x="408" y="114"/>
      </p:cViewPr>
      <p:guideLst>
        <p:guide orient="horz" pos="1007"/>
        <p:guide orient="horz" pos="3263"/>
        <p:guide orient="horz" pos="863"/>
        <p:guide pos="2880"/>
        <p:guide pos="335"/>
        <p:guide pos="5471"/>
        <p:guide pos="2783"/>
        <p:guide pos="2975"/>
        <p:guide pos="287"/>
        <p:guide pos="2831"/>
        <p:guide pos="2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354" y="-84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6.xml"  /><Relationship Id="rId11" Type="http://schemas.openxmlformats.org/officeDocument/2006/relationships/slide" Target="slides/slide7.xml"  /><Relationship Id="rId12" Type="http://schemas.openxmlformats.org/officeDocument/2006/relationships/slide" Target="slides/slide8.xml"  /><Relationship Id="rId13" Type="http://schemas.openxmlformats.org/officeDocument/2006/relationships/slide" Target="slides/slide9.xml"  /><Relationship Id="rId14" Type="http://schemas.openxmlformats.org/officeDocument/2006/relationships/slide" Target="slides/slide10.xml"  /><Relationship Id="rId15" Type="http://schemas.openxmlformats.org/officeDocument/2006/relationships/slide" Target="slides/slide11.xml"  /><Relationship Id="rId16" Type="http://schemas.openxmlformats.org/officeDocument/2006/relationships/slide" Target="slides/slide12.xml"  /><Relationship Id="rId17" Type="http://schemas.openxmlformats.org/officeDocument/2006/relationships/slide" Target="slides/slide13.xml"  /><Relationship Id="rId18" Type="http://schemas.openxmlformats.org/officeDocument/2006/relationships/slide" Target="slides/slide14.xml"  /><Relationship Id="rId19" Type="http://schemas.openxmlformats.org/officeDocument/2006/relationships/slide" Target="slides/slide15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6.xml"  /><Relationship Id="rId21" Type="http://schemas.openxmlformats.org/officeDocument/2006/relationships/slide" Target="slides/slide17.xml"  /><Relationship Id="rId22" Type="http://schemas.openxmlformats.org/officeDocument/2006/relationships/slide" Target="slides/slide18.xml"  /><Relationship Id="rId23" Type="http://schemas.openxmlformats.org/officeDocument/2006/relationships/slide" Target="slides/slide19.xml"  /><Relationship Id="rId24" Type="http://schemas.openxmlformats.org/officeDocument/2006/relationships/slide" Target="slides/slide20.xml"  /><Relationship Id="rId25" Type="http://schemas.openxmlformats.org/officeDocument/2006/relationships/slide" Target="slides/slide21.xml"  /><Relationship Id="rId26" Type="http://schemas.openxmlformats.org/officeDocument/2006/relationships/presProps" Target="presProps.xml"  /><Relationship Id="rId27" Type="http://schemas.openxmlformats.org/officeDocument/2006/relationships/viewProps" Target="viewProps.xml"  /><Relationship Id="rId28" Type="http://schemas.openxmlformats.org/officeDocument/2006/relationships/theme" Target="theme/theme1.xml"  /><Relationship Id="rId29" Type="http://schemas.openxmlformats.org/officeDocument/2006/relationships/tableStyles" Target="tableStyles.xml"  /><Relationship Id="rId3" Type="http://schemas.openxmlformats.org/officeDocument/2006/relationships/notesMaster" Target="notesMasters/notesMaster1.xml"  /><Relationship Id="rId4" Type="http://schemas.openxmlformats.org/officeDocument/2006/relationships/handoutMaster" Target="handoutMasters/handoutMaster1.xml"  /><Relationship Id="rId5" Type="http://schemas.openxmlformats.org/officeDocument/2006/relationships/slide" Target="slides/slide1.xml"  /><Relationship Id="rId6" Type="http://schemas.openxmlformats.org/officeDocument/2006/relationships/slide" Target="slides/slide2.xml"  /><Relationship Id="rId7" Type="http://schemas.openxmlformats.org/officeDocument/2006/relationships/slide" Target="slides/slide3.xml"  /><Relationship Id="rId8" Type="http://schemas.openxmlformats.org/officeDocument/2006/relationships/slide" Target="slides/slide4.xml"  /><Relationship Id="rId9" Type="http://schemas.openxmlformats.org/officeDocument/2006/relationships/slide" Target="slides/slide5.xml"  /></Relationships>
</file>

<file path=ppt/charts/_rels/chart1.xml.rels><?xml version="1.0" encoding="UTF-8" standalone="yes" ?><Relationships xmlns="http://schemas.openxmlformats.org/package/2006/relationships"><Relationship Id="rId1" Type="http://schemas.openxmlformats.org/officeDocument/2006/relationships/package" Target="../embeddings/oleObject3.xlsx" 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78986644185504"/>
          <c:y val="0.23607812582298471"/>
          <c:w val="0.83120160533175813"/>
          <c:h val="0.603605069893487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Linear TR(A)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L1-L2</c:v>
                </c:pt>
                <c:pt idx="1">
                  <c:v>L2-L3</c:v>
                </c:pt>
                <c:pt idx="2">
                  <c:v>L3-L4</c:v>
                </c:pt>
                <c:pt idx="3">
                  <c:v>L4-L5</c:v>
                </c:pt>
                <c:pt idx="4">
                  <c:v>L5-S1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2208</c:v>
                </c:pt>
                <c:pt idx="1">
                  <c:v>2019</c:v>
                </c:pt>
                <c:pt idx="2">
                  <c:v>2019</c:v>
                </c:pt>
                <c:pt idx="3">
                  <c:v>1903</c:v>
                </c:pt>
                <c:pt idx="4">
                  <c:v>1221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DB-4FBC-9ED2-F9DC3EFE64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TWTL(B)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L1-L2</c:v>
                </c:pt>
                <c:pt idx="1">
                  <c:v>L2-L3</c:v>
                </c:pt>
                <c:pt idx="2">
                  <c:v>L3-L4</c:v>
                </c:pt>
                <c:pt idx="3">
                  <c:v>L4-L5</c:v>
                </c:pt>
                <c:pt idx="4">
                  <c:v>L5-S1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2435</c:v>
                </c:pt>
                <c:pt idx="1">
                  <c:v>2277</c:v>
                </c:pt>
                <c:pt idx="2">
                  <c:v>2203</c:v>
                </c:pt>
                <c:pt idx="3">
                  <c:v>2620</c:v>
                </c:pt>
                <c:pt idx="4">
                  <c:v>1981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DB-4FBC-9ED2-F9DC3EFE64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310080"/>
        <c:axId val="125311616"/>
      </c:barChart>
      <c:catAx>
        <c:axId val="12531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ko-KR" sz="1301"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pPr>
            <a:endParaRPr lang="ko-KR"/>
          </a:p>
        </c:txPr>
        <c:crossAx val="125311616"/>
        <c:crosses val="autoZero"/>
        <c:auto val="1"/>
        <c:lblAlgn val="ctr"/>
        <c:lblOffset val="100"/>
        <c:noMultiLvlLbl val="0"/>
      </c:catAx>
      <c:valAx>
        <c:axId val="125311616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ko-KR" sz="1301"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pPr>
            <a:endParaRPr lang="ko-KR"/>
          </a:p>
        </c:txPr>
        <c:crossAx val="125310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802864226465882"/>
          <c:y val="3.3325466912702766E-2"/>
          <c:w val="0.71828950635368405"/>
          <c:h val="0.17898487179911424"/>
        </c:manualLayout>
      </c:layout>
      <c:overlay val="0"/>
      <c:txPr>
        <a:bodyPr/>
        <a:lstStyle/>
        <a:p>
          <a:pPr>
            <a:defRPr lang="ko-KR">
              <a:latin typeface="Arial Unicode MS" pitchFamily="50" charset="-127"/>
              <a:ea typeface="Arial Unicode MS" pitchFamily="50" charset="-127"/>
              <a:cs typeface="Arial Unicode MS" pitchFamily="50" charset="-127"/>
            </a:defRPr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1672"/>
      </a:pPr>
      <a:endParaRPr lang="ko-KR"/>
    </a:p>
  </c:txPr>
  <c:externalData r:id="rId1">
    <c:autoUpdate val="0"/>
  </c:externalData>
</c:chartSpace>
</file>

<file path=ppt/handoutMasters/_rels/handout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4.xml"  /></Relationships>
</file>

<file path=ppt/handoutMasters/handoutMaster1.xml><?xml version="1.0" encoding="utf-8"?>
<p:handout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0" y="1"/>
            <a:ext cx="2970849" cy="49768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3049" tIns="46527" rIns="93049" bIns="46527" numCol="1" anchor="t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5568" y="1"/>
            <a:ext cx="2970849" cy="49768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3049" tIns="46527" rIns="93049" bIns="46527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0" y="9446429"/>
            <a:ext cx="2970849" cy="49767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3049" tIns="46527" rIns="93049" bIns="46527" numCol="1" anchor="b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85568" y="9446429"/>
            <a:ext cx="2970849" cy="49767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3049" tIns="46527" rIns="93049" bIns="46527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fld id="{23705E3B-665E-4447-8164-49C92E4251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02515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3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0" y="1"/>
            <a:ext cx="2970849" cy="49768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3049" tIns="46527" rIns="93049" bIns="46527" numCol="1" anchor="t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5568" y="1"/>
            <a:ext cx="2970849" cy="49768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3049" tIns="46527" rIns="93049" bIns="46527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944563" y="747713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168965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86436" y="4725585"/>
            <a:ext cx="5486717" cy="447437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3049" tIns="46527" rIns="93049" bIns="465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446429"/>
            <a:ext cx="2970849" cy="49767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3049" tIns="46527" rIns="93049" bIns="46527" numCol="1" anchor="b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896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5568" y="9446429"/>
            <a:ext cx="2970849" cy="49767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3049" tIns="46527" rIns="93049" bIns="46527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fld id="{E3E94797-196E-4215-A45B-71BF084DCB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347622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2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3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4.xml"  /></Relationships>
</file>

<file path=ppt/notesSlides/_rels/notesSlide1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5.xml"  /></Relationships>
</file>

<file path=ppt/notesSlides/_rels/notesSlide1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6.xml"  /></Relationships>
</file>

<file path=ppt/notesSlides/_rels/notesSlide1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7.xml"  /></Relationships>
</file>

<file path=ppt/notesSlides/_rels/notesSlide1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8.xml"  /></Relationships>
</file>

<file path=ppt/notesSlides/_rels/notesSlide1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9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7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8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9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0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4096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274" indent="-28472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884" indent="-22777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439" indent="-22777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49993" indent="-22777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546" indent="-22777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1102" indent="-22777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656" indent="-22777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2211" indent="-22777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F768A4DB-53BD-4B44-A614-231692109982}" type="slidenum">
              <a:rPr lang="ko-KR" altLang="en-US" b="0" smtClean="0">
                <a:solidFill>
                  <a:schemeClr val="tx1"/>
                </a:solidFill>
                <a:latin typeface="굴림" charset="-127"/>
                <a:ea typeface="굴림" charset="-127"/>
              </a:rPr>
              <a:pPr eaLnBrk="1" hangingPunct="1"/>
              <a:t>1</a:t>
            </a:fld>
            <a:endParaRPr lang="ko-KR" altLang="en-US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Where stronger</a:t>
            </a:r>
          </a:p>
          <a:p>
            <a:endParaRPr lang="ko-KR" altLang="en-US"/>
          </a:p>
        </p:txBody>
      </p:sp>
      <p:sp>
        <p:nvSpPr>
          <p:cNvPr id="8499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304" indent="-28473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930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501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0073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646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1217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789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2360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9AD6A1C1-DEF3-46DF-8296-AC08D40CA73B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11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 altLang="ko-KR" dirty="0">
                <a:solidFill>
                  <a:srgbClr val="000000"/>
                </a:solidFill>
              </a:rPr>
              <a:t>reason of treatment of the muscle around spine.</a:t>
            </a:r>
          </a:p>
          <a:p>
            <a:pPr algn="just"/>
            <a:r>
              <a:rPr lang="en-US" altLang="ko-KR" dirty="0">
                <a:solidFill>
                  <a:srgbClr val="000000"/>
                </a:solidFill>
              </a:rPr>
              <a:t>The pressure difference laying and laying with bent knee is double on the spine disk. </a:t>
            </a:r>
          </a:p>
          <a:p>
            <a:pPr algn="just"/>
            <a:r>
              <a:rPr lang="ko-KR" altLang="en-US" dirty="0">
                <a:solidFill>
                  <a:srgbClr val="000000"/>
                </a:solidFill>
              </a:rPr>
              <a:t>그러한 차이가 척추와 하지에 연결되는 근육의 영향이라고 우리는 생각하고 있습니다</a:t>
            </a:r>
            <a:r>
              <a:rPr lang="en-US" altLang="ko-KR" dirty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ko-KR" altLang="en-US" dirty="0" err="1">
                <a:solidFill>
                  <a:srgbClr val="000000"/>
                </a:solidFill>
              </a:rPr>
              <a:t>추간판탈출증은</a:t>
            </a:r>
            <a:r>
              <a:rPr lang="ko-KR" altLang="en-US" dirty="0">
                <a:solidFill>
                  <a:srgbClr val="000000"/>
                </a:solidFill>
              </a:rPr>
              <a:t> 물론 그 외의 </a:t>
            </a:r>
            <a:r>
              <a:rPr lang="ko-KR" altLang="en-US" dirty="0" err="1">
                <a:solidFill>
                  <a:srgbClr val="000000"/>
                </a:solidFill>
              </a:rPr>
              <a:t>척추부</a:t>
            </a:r>
            <a:r>
              <a:rPr lang="ko-KR" altLang="en-US" dirty="0">
                <a:solidFill>
                  <a:srgbClr val="000000"/>
                </a:solidFill>
              </a:rPr>
              <a:t> 동통에도 척추 </a:t>
            </a:r>
            <a:r>
              <a:rPr lang="ko-KR" altLang="en-US" dirty="0" err="1">
                <a:solidFill>
                  <a:srgbClr val="000000"/>
                </a:solidFill>
              </a:rPr>
              <a:t>심부근인</a:t>
            </a:r>
            <a:r>
              <a:rPr lang="ko-KR" altLang="en-US" dirty="0">
                <a:solidFill>
                  <a:srgbClr val="000000"/>
                </a:solidFill>
              </a:rPr>
              <a:t> </a:t>
            </a:r>
            <a:r>
              <a:rPr lang="ko-KR" altLang="en-US" dirty="0" err="1">
                <a:solidFill>
                  <a:srgbClr val="000000"/>
                </a:solidFill>
              </a:rPr>
              <a:t>장요근까지</a:t>
            </a:r>
            <a:r>
              <a:rPr lang="ko-KR" altLang="en-US" dirty="0">
                <a:solidFill>
                  <a:srgbClr val="000000"/>
                </a:solidFill>
              </a:rPr>
              <a:t> </a:t>
            </a:r>
            <a:r>
              <a:rPr lang="ko-KR" altLang="en-US" dirty="0" err="1">
                <a:solidFill>
                  <a:srgbClr val="000000"/>
                </a:solidFill>
              </a:rPr>
              <a:t>이완치료해야</a:t>
            </a:r>
            <a:r>
              <a:rPr lang="ko-KR" altLang="en-US" dirty="0">
                <a:solidFill>
                  <a:srgbClr val="000000"/>
                </a:solidFill>
              </a:rPr>
              <a:t> 완전한 치료라 할 수 있을 것으로 이해 해야 합니다</a:t>
            </a:r>
            <a:r>
              <a:rPr lang="en-US" altLang="ko-KR" dirty="0">
                <a:solidFill>
                  <a:srgbClr val="000000"/>
                </a:solidFill>
              </a:rPr>
              <a:t>.  </a:t>
            </a:r>
          </a:p>
          <a:p>
            <a:pPr algn="just"/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ko-KR" altLang="en-US" dirty="0">
                <a:solidFill>
                  <a:srgbClr val="000000"/>
                </a:solidFill>
              </a:rPr>
              <a:t>만일 </a:t>
            </a:r>
            <a:r>
              <a:rPr lang="ko-KR" altLang="en-US" dirty="0" err="1">
                <a:solidFill>
                  <a:srgbClr val="000000"/>
                </a:solidFill>
              </a:rPr>
              <a:t>장요근을</a:t>
            </a:r>
            <a:r>
              <a:rPr lang="ko-KR" altLang="en-US" dirty="0">
                <a:solidFill>
                  <a:srgbClr val="000000"/>
                </a:solidFill>
              </a:rPr>
              <a:t> 치료하지 않고 단순히 디스크 압력만 해결하려 한다면</a:t>
            </a:r>
            <a:r>
              <a:rPr lang="en-US" altLang="ko-KR" dirty="0">
                <a:solidFill>
                  <a:srgbClr val="000000"/>
                </a:solidFill>
              </a:rPr>
              <a:t>,</a:t>
            </a:r>
          </a:p>
          <a:p>
            <a:pPr algn="just"/>
            <a:r>
              <a:rPr lang="ko-KR" altLang="en-US" dirty="0">
                <a:solidFill>
                  <a:srgbClr val="000000"/>
                </a:solidFill>
              </a:rPr>
              <a:t> 치료 후 기립과 동시에 또다시 단축 긴장되어져 있는 </a:t>
            </a:r>
            <a:r>
              <a:rPr lang="ko-KR" altLang="en-US" dirty="0" err="1">
                <a:solidFill>
                  <a:srgbClr val="000000"/>
                </a:solidFill>
              </a:rPr>
              <a:t>심부</a:t>
            </a:r>
            <a:r>
              <a:rPr lang="ko-KR" altLang="en-US" dirty="0">
                <a:solidFill>
                  <a:srgbClr val="000000"/>
                </a:solidFill>
              </a:rPr>
              <a:t> 근육으로 인하여</a:t>
            </a:r>
            <a:r>
              <a:rPr lang="en-US" altLang="ko-KR" dirty="0">
                <a:solidFill>
                  <a:srgbClr val="000000"/>
                </a:solidFill>
              </a:rPr>
              <a:t>,</a:t>
            </a:r>
            <a:r>
              <a:rPr lang="ko-KR" altLang="en-US" dirty="0">
                <a:solidFill>
                  <a:srgbClr val="000000"/>
                </a:solidFill>
              </a:rPr>
              <a:t> 척추</a:t>
            </a:r>
            <a:r>
              <a:rPr lang="en-US" altLang="ko-KR" dirty="0">
                <a:solidFill>
                  <a:srgbClr val="000000"/>
                </a:solidFill>
              </a:rPr>
              <a:t>(</a:t>
            </a:r>
            <a:r>
              <a:rPr lang="ko-KR" altLang="en-US" dirty="0">
                <a:solidFill>
                  <a:srgbClr val="000000"/>
                </a:solidFill>
              </a:rPr>
              <a:t>디스크</a:t>
            </a:r>
            <a:r>
              <a:rPr lang="en-US" altLang="ko-KR" dirty="0">
                <a:solidFill>
                  <a:srgbClr val="000000"/>
                </a:solidFill>
              </a:rPr>
              <a:t>)</a:t>
            </a:r>
            <a:r>
              <a:rPr lang="ko-KR" altLang="en-US" dirty="0">
                <a:solidFill>
                  <a:srgbClr val="000000"/>
                </a:solidFill>
              </a:rPr>
              <a:t>에 압력을 가하는 기전은 반복될 것 입니다</a:t>
            </a:r>
            <a:r>
              <a:rPr lang="en-US" altLang="ko-KR" dirty="0">
                <a:solidFill>
                  <a:srgbClr val="000000"/>
                </a:solidFill>
              </a:rPr>
              <a:t>.</a:t>
            </a:r>
            <a:r>
              <a:rPr lang="ko-KR" altLang="en-US" dirty="0">
                <a:solidFill>
                  <a:srgbClr val="000000"/>
                </a:solidFill>
              </a:rPr>
              <a:t>  </a:t>
            </a:r>
            <a:endParaRPr lang="en-US" altLang="ko-KR" dirty="0">
              <a:solidFill>
                <a:srgbClr val="000000"/>
              </a:solidFill>
            </a:endParaRPr>
          </a:p>
          <a:p>
            <a:endParaRPr lang="ko-KR" altLang="en-US" dirty="0"/>
          </a:p>
        </p:txBody>
      </p:sp>
      <p:sp>
        <p:nvSpPr>
          <p:cNvPr id="829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153" indent="-284675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697" indent="-22774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176" indent="-22774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49656" indent="-22774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134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0613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093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1572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76B4D33D-179D-4511-807B-FCAB17BB2E36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12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The picture show the manipulation therapy relax the psoas muscle.</a:t>
            </a:r>
            <a:endParaRPr lang="ko-KR" altLang="en-US"/>
          </a:p>
        </p:txBody>
      </p:sp>
      <p:sp>
        <p:nvSpPr>
          <p:cNvPr id="8397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228" indent="-28470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811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336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49860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385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0909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433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1960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0D4CE67E-2D5E-4D4C-BFA4-C877B82A565A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13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it-IT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Affinché il trattamento della malattia disco e</a:t>
            </a:r>
          </a:p>
          <a:p>
            <a:pPr algn="just">
              <a:defRPr/>
            </a:pPr>
            <a:r>
              <a:rPr lang="it-IT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Tensione e la pressione sulla colonna vertebrale e dischi per rilassare i muscoli coinvolti nel meccanismo di trattamento </a:t>
            </a:r>
          </a:p>
          <a:p>
            <a:pPr algn="just">
              <a:defRPr/>
            </a:pPr>
            <a:r>
              <a:rPr lang="it-IT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TRAZIONE fare con la parte quantitativa della partecipazione Fare la flessione del bacino, estensione, flessione laterale in funzione della Associata con la vita (psoas) muscolare può essere trattata con pari.</a:t>
            </a:r>
            <a:endParaRPr lang="en-US" altLang="ko-KR" dirty="0">
              <a:solidFill>
                <a:schemeClr val="bg2">
                  <a:lumMod val="90000"/>
                  <a:lumOff val="1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endParaRPr lang="en-US" altLang="ko-KR" dirty="0">
              <a:solidFill>
                <a:schemeClr val="bg2">
                  <a:lumMod val="90000"/>
                  <a:lumOff val="1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디스크질환의 치료를 위해서는 척추와 디스크의 긴장과 압력에 관여하는 근육을 이완치료 하는 기전으로 </a:t>
            </a:r>
            <a:r>
              <a:rPr lang="ko-KR" altLang="en-US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하지부의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홀딩으로 정량적인 </a:t>
            </a:r>
            <a:r>
              <a:rPr lang="en-US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과 함께 </a:t>
            </a:r>
            <a:endParaRPr lang="en-US" altLang="ko-KR" dirty="0">
              <a:solidFill>
                <a:schemeClr val="bg2">
                  <a:lumMod val="90000"/>
                  <a:lumOff val="1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하지 골반부의 </a:t>
            </a:r>
            <a:r>
              <a:rPr kumimoji="0" lang="en-US" altLang="ko-KR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Flexion, Extension, lateral  bending </a:t>
            </a:r>
            <a:r>
              <a:rPr kumimoji="0" lang="ko-KR" altLang="en-US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의 기능으로 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관련된 허리</a:t>
            </a:r>
            <a:r>
              <a:rPr lang="en-US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en-US" altLang="ko-KR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psoas</a:t>
            </a:r>
            <a:r>
              <a:rPr lang="en-US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근육까지도 함께 치료할 수 있습니다</a:t>
            </a:r>
            <a:r>
              <a:rPr lang="en-US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en-US" altLang="ko-KR" dirty="0">
              <a:solidFill>
                <a:schemeClr val="bg2">
                  <a:lumMod val="90000"/>
                  <a:lumOff val="1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endParaRPr lang="ko-KR" altLang="en-US" dirty="0"/>
          </a:p>
        </p:txBody>
      </p:sp>
      <p:sp>
        <p:nvSpPr>
          <p:cNvPr id="9011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304" indent="-28473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930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501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0073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646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1217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789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2360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D98AB3BE-F4D5-44BD-B32C-2AD2B3424611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14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9114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304" indent="-28473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930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501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0073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646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1217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789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2360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98D4514E-EE83-4FB2-A18F-71C5284FAE3A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15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50000"/>
              </a:lnSpc>
            </a:pPr>
            <a:endParaRPr lang="en-US" altLang="ko-KR"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it-IT" altLang="ko-KR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In tutto o in parte necessaria della colonna vertebrale (lombare, toracica, cervicale) vertebre separate scegliendo di massaggiare tutti i muscoli di tutta la varietà di programmi per computer che possono essere applicati ad un rullo speciale, medico destinato rigidità, i muscoli accorciati, il massaggio può curare essere.</a:t>
            </a:r>
            <a:endParaRPr lang="en-US" altLang="ko-KR"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 </a:t>
            </a:r>
            <a:r>
              <a:rPr lang="en-US" altLang="ko-KR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 </a:t>
            </a:r>
            <a:r>
              <a:rPr lang="ko-KR" altLang="en-US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척추전체 또는 필요한 부위</a:t>
            </a:r>
            <a:r>
              <a:rPr lang="en-US" altLang="ko-KR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(</a:t>
            </a:r>
            <a:r>
              <a:rPr lang="ko-KR" altLang="en-US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요부</a:t>
            </a:r>
            <a:r>
              <a:rPr lang="en-US" altLang="ko-KR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, </a:t>
            </a:r>
            <a:r>
              <a:rPr lang="ko-KR" altLang="en-US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흉추부</a:t>
            </a:r>
            <a:r>
              <a:rPr lang="en-US" altLang="ko-KR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, </a:t>
            </a:r>
            <a:r>
              <a:rPr lang="ko-KR" altLang="en-US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경추부</a:t>
            </a:r>
            <a:r>
              <a:rPr lang="en-US" altLang="ko-KR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)</a:t>
            </a:r>
            <a:r>
              <a:rPr lang="ko-KR" altLang="en-US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를 구분 선택하여 척추전체의 모든 근육들을 마사지할 수 있는 컴퓨터의 다양한 프로그램이 적용되는 특수 로울러로</a:t>
            </a:r>
            <a:r>
              <a:rPr lang="en-US" altLang="ko-KR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,  </a:t>
            </a:r>
            <a:r>
              <a:rPr lang="ko-KR" altLang="en-US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의사의 의도대로 강직</a:t>
            </a:r>
            <a:r>
              <a:rPr lang="en-US" altLang="ko-KR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, </a:t>
            </a:r>
            <a:r>
              <a:rPr lang="ko-KR" altLang="en-US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단축된 근육을 마사지 치료할 수 있다</a:t>
            </a:r>
            <a:r>
              <a:rPr lang="en-US" altLang="ko-KR"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.</a:t>
            </a:r>
            <a:endParaRPr lang="en-US" altLang="ko-KR">
              <a:solidFill>
                <a:srgbClr val="105638"/>
              </a:solidFill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  <a:p>
            <a:endParaRPr lang="en-US" altLang="ko-KR">
              <a:ea typeface="휴먼모음T" pitchFamily="18" charset="-127"/>
              <a:cs typeface="Arial Unicode MS" pitchFamily="50" charset="-127"/>
            </a:endParaRPr>
          </a:p>
        </p:txBody>
      </p:sp>
      <p:sp>
        <p:nvSpPr>
          <p:cNvPr id="9216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304" indent="-28473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930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501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0073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646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1217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789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2360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2C1269A4-80A7-4721-84C9-917BEB5FE8D4}" type="slidenum">
              <a:rPr lang="ko-KR" altLang="en-US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16</a:t>
            </a:fld>
            <a:endParaRPr lang="ko-KR" altLang="en-US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9460" name="바닥글 개체 틀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304" indent="-28473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930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501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0073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646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1217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789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2360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endParaRPr lang="en-US" altLang="ko-KR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9461" name="슬라이드 번호 개체 틀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304" indent="-28473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930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501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0073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646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1217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789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2360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2DD9FAAC-D99A-4D75-9254-D58266AA743F}" type="slidenum">
              <a:rPr lang="ko-KR" altLang="en-US" b="0" smtClean="0">
                <a:solidFill>
                  <a:schemeClr val="tx1"/>
                </a:solidFill>
                <a:latin typeface="굴림" charset="-127"/>
                <a:ea typeface="굴림" charset="-127"/>
              </a:rPr>
              <a:pPr eaLnBrk="1" hangingPunct="1"/>
              <a:t>17</a:t>
            </a:fld>
            <a:endParaRPr lang="en-US" altLang="ko-KR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9460" name="바닥글 개체 틀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304" indent="-28473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930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501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0073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646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1217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789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2360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endParaRPr lang="en-US" altLang="ko-KR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9461" name="슬라이드 번호 개체 틀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304" indent="-28473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930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501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0073" indent="-22778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646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1217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789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2360" indent="-22778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2DD9FAAC-D99A-4D75-9254-D58266AA743F}" type="slidenum">
              <a:rPr lang="ko-KR" altLang="en-US" b="0" smtClean="0">
                <a:solidFill>
                  <a:schemeClr val="tx1"/>
                </a:solidFill>
                <a:latin typeface="굴림" charset="-127"/>
                <a:ea typeface="굴림" charset="-127"/>
              </a:rPr>
              <a:pPr eaLnBrk="1" hangingPunct="1"/>
              <a:t>18</a:t>
            </a:fld>
            <a:endParaRPr lang="en-US" altLang="ko-KR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789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B2C307-CA23-4B27-87A1-E3271A6C245C}" type="slidenum">
              <a:rPr lang="en-US" altLang="ko-KR" smtClean="0"/>
              <a:pPr/>
              <a:t>19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4096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153" indent="-284675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697" indent="-22774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176" indent="-22774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49656" indent="-22774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134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0613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093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1572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F768A4DB-53BD-4B44-A614-231692109982}" type="slidenum">
              <a:rPr lang="ko-KR" altLang="en-US" b="0" smtClean="0">
                <a:solidFill>
                  <a:schemeClr val="tx1"/>
                </a:solidFill>
                <a:latin typeface="굴림" charset="-127"/>
                <a:ea typeface="굴림" charset="-127"/>
              </a:rPr>
              <a:pPr eaLnBrk="1" hangingPunct="1"/>
              <a:t>2</a:t>
            </a:fld>
            <a:endParaRPr lang="ko-KR" altLang="en-US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-As you know well, the human spine is the C-curved shape for walking erect.</a:t>
            </a:r>
          </a:p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척추는 기립 시에 </a:t>
            </a:r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</a:t>
            </a:r>
            <a:r>
              <a:rPr lang="ko-KR" alt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자형의 활 모양을 만곡을 이루며 두발의 직립보행을 완성하였습니다</a:t>
            </a:r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endParaRPr lang="ko-KR" altLang="en-US">
              <a:latin typeface="굴림" charset="-127"/>
              <a:ea typeface="굴림" charset="-127"/>
            </a:endParaRPr>
          </a:p>
          <a:p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2765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54808" indent="-290311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61243" indent="-2322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25741" indent="-2322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90239" indent="-2322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54737" indent="-23224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3019234" indent="-23224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83731" indent="-23224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948229" indent="-23224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7B65571F-F9E9-4B5C-A092-B16B2DC9E8E3}" type="slidenum">
              <a:rPr lang="ko-KR" altLang="en-US" b="0">
                <a:solidFill>
                  <a:prstClr val="black"/>
                </a:solidFill>
                <a:latin typeface="굴림" charset="-127"/>
                <a:ea typeface="굴림" charset="-127"/>
              </a:rPr>
              <a:pPr eaLnBrk="1" hangingPunct="1"/>
              <a:t>3</a:t>
            </a:fld>
            <a:endParaRPr lang="ko-KR" altLang="en-US" b="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-As you know well, the human spine is the C-curved shape for walking erect.</a:t>
            </a:r>
          </a:p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척추는 기립 시에 </a:t>
            </a:r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</a:t>
            </a:r>
            <a:r>
              <a:rPr lang="ko-KR" alt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자형의 활 모양을 만곡을 이루며 두발의 직립보행을 완성하였습니다</a:t>
            </a:r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endParaRPr lang="ko-KR" altLang="en-US"/>
          </a:p>
          <a:p>
            <a:endParaRPr lang="ko-KR" altLang="en-US"/>
          </a:p>
        </p:txBody>
      </p:sp>
      <p:sp>
        <p:nvSpPr>
          <p:cNvPr id="7782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228" indent="-28470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811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336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49860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385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0909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433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1960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D71C8F7A-C18D-4670-A646-DD0F30F7D5CE}" type="slidenum">
              <a:rPr lang="ko-KR" altLang="en-US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4</a:t>
            </a:fld>
            <a:endParaRPr lang="ko-KR" altLang="en-US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슬라이드 노트 개체 틀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170788" indent="-170788" algn="just">
              <a:lnSpc>
                <a:spcPct val="150000"/>
              </a:lnSpc>
              <a:buFontTx/>
              <a:buChar char="-"/>
              <a:defRPr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그러한 견인장치로 지금까지 대 부분의 견인장치들을 모두 직선형 견인 감압방식이 있습니다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The traction method discussed before, the most of traction equipments are linear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tracion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Now new technology, called it decompression method.</a:t>
            </a:r>
          </a:p>
          <a:p>
            <a:pPr>
              <a:defRPr/>
            </a:pPr>
            <a:endParaRPr lang="ko-KR" altLang="en-US" dirty="0">
              <a:latin typeface="굴림" charset="-127"/>
              <a:ea typeface="굴림" charset="-127"/>
            </a:endParaRPr>
          </a:p>
        </p:txBody>
      </p:sp>
      <p:sp>
        <p:nvSpPr>
          <p:cNvPr id="8602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078" indent="-28464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582" indent="-22771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017" indent="-22771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49451" indent="-227716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4883" indent="-22771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0317" indent="-22771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5751" indent="-22771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1185" indent="-227716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A6DE7B7A-8984-471C-9919-B37AC4074402}" type="slidenum">
              <a:rPr lang="ko-KR" altLang="en-US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5</a:t>
            </a:fld>
            <a:endParaRPr lang="ko-KR" altLang="en-US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The Product developed based on </a:t>
            </a:r>
            <a:r>
              <a:rPr lang="ko-KR" altLang="en-US"/>
              <a:t>메켄지</a:t>
            </a:r>
            <a:r>
              <a:rPr lang="en-US" altLang="ko-KR"/>
              <a:t>, </a:t>
            </a:r>
            <a:r>
              <a:rPr lang="ko-KR" altLang="en-US"/>
              <a:t>씨리악스 </a:t>
            </a:r>
            <a:r>
              <a:rPr lang="en-US" altLang="ko-KR"/>
              <a:t>method combine with traction, muscle treatment.</a:t>
            </a:r>
            <a:endParaRPr lang="ko-KR" altLang="en-US"/>
          </a:p>
        </p:txBody>
      </p:sp>
      <p:sp>
        <p:nvSpPr>
          <p:cNvPr id="8806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228" indent="-28470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811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336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49860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385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0909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433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1960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284E0614-5156-4034-9542-395475798FEE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7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1643" indent="-341643">
              <a:lnSpc>
                <a:spcPct val="150000"/>
              </a:lnSpc>
              <a:defRPr/>
            </a:pPr>
            <a:r>
              <a:rPr lang="ko-KR" altLang="en-US" dirty="0">
                <a:solidFill>
                  <a:srgbClr val="262626"/>
                </a:solidFill>
              </a:rPr>
              <a:t>  </a:t>
            </a:r>
            <a:r>
              <a:rPr lang="it-IT" altLang="ko-KR" dirty="0">
                <a:solidFill>
                  <a:srgbClr val="262626"/>
                </a:solidFill>
              </a:rPr>
              <a:t>Lesione bersaglio durante la decompressione del disco  è un sistema di navigazione intelligente ,</a:t>
            </a:r>
          </a:p>
          <a:p>
            <a:pPr marL="341643" indent="-341643">
              <a:lnSpc>
                <a:spcPct val="150000"/>
              </a:lnSpc>
              <a:defRPr/>
            </a:pPr>
            <a:r>
              <a:rPr lang="it-IT" altLang="ko-KR" dirty="0">
                <a:solidFill>
                  <a:srgbClr val="262626"/>
                </a:solidFill>
              </a:rPr>
              <a:t> teoria di TWTL completa della tecnologia.</a:t>
            </a:r>
            <a:endParaRPr lang="en-US" altLang="ko-KR" dirty="0">
              <a:solidFill>
                <a:srgbClr val="262626"/>
              </a:solidFill>
            </a:endParaRPr>
          </a:p>
          <a:p>
            <a:pPr marL="341643" indent="-341643">
              <a:lnSpc>
                <a:spcPct val="150000"/>
              </a:lnSpc>
              <a:defRPr/>
            </a:pPr>
            <a:endParaRPr lang="en-US" altLang="ko-KR" dirty="0">
              <a:solidFill>
                <a:srgbClr val="262626"/>
              </a:solidFill>
            </a:endParaRPr>
          </a:p>
          <a:p>
            <a:pPr marL="341643" indent="-341643">
              <a:lnSpc>
                <a:spcPct val="150000"/>
              </a:lnSpc>
              <a:defRPr/>
            </a:pPr>
            <a:r>
              <a:rPr lang="ko-KR" altLang="en-US" dirty="0">
                <a:solidFill>
                  <a:srgbClr val="262626"/>
                </a:solidFill>
              </a:rPr>
              <a:t>디스크 감압 시 </a:t>
            </a:r>
            <a:r>
              <a:rPr lang="ko-KR" altLang="en-US" dirty="0" err="1">
                <a:solidFill>
                  <a:srgbClr val="262626"/>
                </a:solidFill>
              </a:rPr>
              <a:t>병변</a:t>
            </a:r>
            <a:r>
              <a:rPr lang="ko-KR" altLang="en-US" dirty="0">
                <a:solidFill>
                  <a:srgbClr val="262626"/>
                </a:solidFill>
              </a:rPr>
              <a:t> </a:t>
            </a:r>
            <a:r>
              <a:rPr lang="en-US" altLang="ko-KR" dirty="0">
                <a:solidFill>
                  <a:srgbClr val="262626"/>
                </a:solidFill>
              </a:rPr>
              <a:t>Target</a:t>
            </a:r>
            <a:r>
              <a:rPr lang="ko-KR" altLang="en-US" dirty="0">
                <a:solidFill>
                  <a:srgbClr val="262626"/>
                </a:solidFill>
              </a:rPr>
              <a:t> 디스크를 찾아가서 감압하는 지능형 </a:t>
            </a:r>
            <a:r>
              <a:rPr lang="ko-KR" altLang="en-US" dirty="0" err="1">
                <a:solidFill>
                  <a:srgbClr val="262626"/>
                </a:solidFill>
              </a:rPr>
              <a:t>네비게이션</a:t>
            </a:r>
            <a:r>
              <a:rPr lang="ko-KR" altLang="en-US" dirty="0">
                <a:solidFill>
                  <a:srgbClr val="262626"/>
                </a:solidFill>
              </a:rPr>
              <a:t> 시스템으로</a:t>
            </a:r>
            <a:endParaRPr lang="en-US" altLang="ko-KR" dirty="0">
              <a:solidFill>
                <a:srgbClr val="262626"/>
              </a:solidFill>
            </a:endParaRPr>
          </a:p>
          <a:p>
            <a:pPr marL="341643" indent="-341643">
              <a:lnSpc>
                <a:spcPct val="150000"/>
              </a:lnSpc>
              <a:defRPr/>
            </a:pPr>
            <a:r>
              <a:rPr lang="en-US" altLang="ko-KR" dirty="0">
                <a:solidFill>
                  <a:srgbClr val="262626"/>
                </a:solidFill>
              </a:rPr>
              <a:t>   </a:t>
            </a:r>
            <a:r>
              <a:rPr lang="ko-KR" altLang="en-US" dirty="0">
                <a:solidFill>
                  <a:srgbClr val="262626"/>
                </a:solidFill>
              </a:rPr>
              <a:t>     </a:t>
            </a:r>
            <a:r>
              <a:rPr lang="en-US" altLang="ko-KR" dirty="0">
                <a:solidFill>
                  <a:srgbClr val="262626"/>
                </a:solidFill>
                <a:ea typeface="Arial Unicode MS" pitchFamily="50" charset="-127"/>
                <a:cs typeface="Arial Unicode MS" pitchFamily="50" charset="-127"/>
              </a:rPr>
              <a:t>TWTL </a:t>
            </a:r>
            <a:r>
              <a:rPr lang="ko-KR" altLang="en-US" dirty="0">
                <a:solidFill>
                  <a:srgbClr val="262626"/>
                </a:solidFill>
                <a:ea typeface="Arial Unicode MS" pitchFamily="50" charset="-127"/>
                <a:cs typeface="Arial Unicode MS" pitchFamily="50" charset="-127"/>
              </a:rPr>
              <a:t>이론 기술의 완성</a:t>
            </a:r>
            <a:r>
              <a:rPr lang="en-US" altLang="ko-KR" dirty="0">
                <a:solidFill>
                  <a:srgbClr val="262626"/>
                </a:solidFill>
                <a:ea typeface="Arial Unicode MS" pitchFamily="50" charset="-127"/>
                <a:cs typeface="Arial Unicode MS" pitchFamily="50" charset="-127"/>
              </a:rPr>
              <a:t>.</a:t>
            </a:r>
            <a:endParaRPr lang="en-US" altLang="ko-KR" dirty="0">
              <a:solidFill>
                <a:srgbClr val="262626"/>
              </a:solidFill>
            </a:endParaRPr>
          </a:p>
          <a:p>
            <a:pPr>
              <a:defRPr/>
            </a:pPr>
            <a:endParaRPr lang="ko-KR" altLang="en-US" dirty="0"/>
          </a:p>
        </p:txBody>
      </p:sp>
      <p:sp>
        <p:nvSpPr>
          <p:cNvPr id="8909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228" indent="-28470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811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336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49860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385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0909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433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1960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E11B5406-5E21-4225-9E7B-2FC162921FB5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8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3330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종래의 감압 방법과  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KNX</a:t>
            </a: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감압 결과에서</a:t>
            </a:r>
            <a:endParaRPr kumimoji="0"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r>
              <a:rPr kumimoji="0"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타켓</a:t>
            </a: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부위에서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(L4-L5, and L5-S1)</a:t>
            </a: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40%-60%</a:t>
            </a: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이상의  차이가 난다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pPr>
              <a:defRPr/>
            </a:pPr>
            <a:endParaRPr lang="ko-KR" altLang="en-US" dirty="0"/>
          </a:p>
        </p:txBody>
      </p:sp>
      <p:sp>
        <p:nvSpPr>
          <p:cNvPr id="10035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3024" indent="-2857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114" indent="-22862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360" indent="-22862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606" indent="-22862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851" indent="-228623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2097" indent="-228623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343" indent="-228623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589" indent="-228623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AD4BA310-30E6-4675-B0CA-2E990E7B738A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9</a:t>
            </a:fld>
            <a:endParaRPr lang="en-US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3731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The research comparison linear and TWTL result published 2014 on the manual therapy.</a:t>
            </a:r>
            <a:endParaRPr lang="ko-KR" altLang="en-US"/>
          </a:p>
        </p:txBody>
      </p:sp>
      <p:sp>
        <p:nvSpPr>
          <p:cNvPr id="9421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34665" indent="-282564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0254" indent="-2260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82355" indent="-2260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34456" indent="-2260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86560" indent="-22605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38661" indent="-22605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90761" indent="-22605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42866" indent="-22605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38A78437-84DD-426C-84AC-365B5DF7E423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10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4545084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6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pic>
        <p:nvPicPr>
          <p:cNvPr id="5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pic>
        <p:nvPicPr>
          <p:cNvPr id="5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94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pic>
        <p:nvPicPr>
          <p:cNvPr id="8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01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pic>
        <p:nvPicPr>
          <p:cNvPr id="3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9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pic>
        <p:nvPicPr>
          <p:cNvPr id="7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56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A08C6-98B3-4EDF-9FC9-DE60138DBF7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6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157082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 userDrawn="1"/>
        </p:nvSpPr>
        <p:spPr bwMode="auto">
          <a:xfrm>
            <a:off x="0" y="5876925"/>
            <a:ext cx="9153525" cy="981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214438" y="4786313"/>
            <a:ext cx="67341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56656"/>
            <a:ext cx="6400800" cy="53508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/>
              <a:t>Click to edit Master subtitle style</a:t>
            </a:r>
            <a:endParaRPr lang="ko-KR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781274"/>
            <a:ext cx="7776864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674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92D30-EB83-4121-B98A-BEDBBCB2DFDF}" type="datetimeFigureOut">
              <a:rPr lang="ko-KR" altLang="en-US"/>
              <a:pPr>
                <a:defRPr/>
              </a:pPr>
              <a:t>2024-02-07</a:t>
            </a:fld>
            <a:endParaRPr lang="ko-KR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6746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674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7F91C-C12E-437B-866F-BD2F0DFC500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699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8CB01-282F-4CD1-A2A1-2AF76C656E68}" type="datetimeFigureOut">
              <a:rPr lang="ko-KR" altLang="en-US"/>
              <a:pPr>
                <a:defRPr/>
              </a:pPr>
              <a:t>2024-02-07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1311116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8D572-C95B-4615-8113-CA4107A0EF2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695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950E0-5D99-4542-BD88-150804DF7A77}" type="datetimeFigureOut">
              <a:rPr lang="ko-KR" altLang="en-US"/>
              <a:pPr>
                <a:defRPr/>
              </a:pPr>
              <a:t>2024-02-07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1311116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BB548-BCD6-4F87-8459-A01B7225DE1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1634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pic>
        <p:nvPicPr>
          <p:cNvPr id="4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3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B3C2-5700-416B-A559-781060ACDFEE}" type="datetimeFigureOut">
              <a:rPr lang="ko-KR" altLang="en-US"/>
              <a:pPr>
                <a:defRPr/>
              </a:pPr>
              <a:t>2024-02-07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1311116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95D5E-ECA1-42D7-96D3-5DC693BFBE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449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238F0-3457-44DD-AAE0-D4285949F336}" type="datetimeFigureOut">
              <a:rPr lang="ko-KR" altLang="en-US"/>
              <a:pPr>
                <a:defRPr/>
              </a:pPr>
              <a:t>2024-02-07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1311116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29108-8CDA-47F2-8B5D-DC5211A0F55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5789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B560A-5177-4A84-A7E6-2CDAEB31D0EB}" type="datetimeFigureOut">
              <a:rPr lang="ko-KR" altLang="en-US"/>
              <a:pPr>
                <a:defRPr/>
              </a:pPr>
              <a:t>2024-02-07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1311116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C3C80-62D9-404E-8360-8F695F9E47B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560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695A0-0B8A-404F-8E9C-F26542951751}" type="datetimeFigureOut">
              <a:rPr lang="ko-KR" altLang="en-US"/>
              <a:pPr>
                <a:defRPr/>
              </a:pPr>
              <a:t>2024-02-07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1311116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95B28-DFB5-40E4-8996-57827E69043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7637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CCF6C-3482-4A18-818D-7796B2C46AE4}" type="datetimeFigureOut">
              <a:rPr lang="ko-KR" altLang="en-US"/>
              <a:pPr>
                <a:defRPr/>
              </a:pPr>
              <a:t>2024-02-07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1311116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6AD8B-EE7A-44E7-B785-1D4D920BA4E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8139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4724C-A6C8-4097-95C2-E1E9D082E663}" type="datetimeFigureOut">
              <a:rPr lang="ko-KR" altLang="en-US"/>
              <a:pPr>
                <a:defRPr/>
              </a:pPr>
              <a:t>2024-02-07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1311116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37586-574A-4092-A1B4-708D9CECD35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9973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26B17-19A5-463A-B17C-B04BF4942574}" type="datetimeFigureOut">
              <a:rPr lang="ko-KR" altLang="en-US"/>
              <a:pPr>
                <a:defRPr/>
              </a:pPr>
              <a:t>2024-02-07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1311116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0C34-237B-4602-B099-CC1ABE25564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914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5E5CA-18A2-4BBB-8F79-964D9A534D71}" type="datetimeFigureOut">
              <a:rPr lang="ko-KR" altLang="en-US"/>
              <a:pPr>
                <a:defRPr/>
              </a:pPr>
              <a:t>2024-02-07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1311116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131111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F5FFD-2E06-4BD6-8672-388416FAA36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562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536703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55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pic>
        <p:nvPicPr>
          <p:cNvPr id="5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5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pic>
        <p:nvPicPr>
          <p:cNvPr id="6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7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pic>
        <p:nvPicPr>
          <p:cNvPr id="8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9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pic>
        <p:nvPicPr>
          <p:cNvPr id="4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1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0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pic>
        <p:nvPicPr>
          <p:cNvPr id="6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6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pic>
        <p:nvPicPr>
          <p:cNvPr id="6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6864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slideLayout" Target="../slideLayouts/slideLayout13.xml"  /><Relationship Id="rId14" Type="http://schemas.openxmlformats.org/officeDocument/2006/relationships/slideLayout" Target="../slideLayouts/slideLayout14.xml"  /><Relationship Id="rId15" Type="http://schemas.openxmlformats.org/officeDocument/2006/relationships/slideLayout" Target="../slideLayouts/slideLayout15.xml"  /><Relationship Id="rId16" Type="http://schemas.openxmlformats.org/officeDocument/2006/relationships/slideLayout" Target="../slideLayouts/slideLayout16.xml"  /><Relationship Id="rId17" Type="http://schemas.openxmlformats.org/officeDocument/2006/relationships/theme" Target="../theme/theme1.xml"  /><Relationship Id="rId18" Type="http://schemas.openxmlformats.org/officeDocument/2006/relationships/image" Target="../media/image1.jpeg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7.xml"  /><Relationship Id="rId10" Type="http://schemas.openxmlformats.org/officeDocument/2006/relationships/slideLayout" Target="../slideLayouts/slideLayout26.xml"  /><Relationship Id="rId11" Type="http://schemas.openxmlformats.org/officeDocument/2006/relationships/slideLayout" Target="../slideLayouts/slideLayout27.xml"  /><Relationship Id="rId12" Type="http://schemas.openxmlformats.org/officeDocument/2006/relationships/slideLayout" Target="../slideLayouts/slideLayout28.xml"  /><Relationship Id="rId13" Type="http://schemas.openxmlformats.org/officeDocument/2006/relationships/slideLayout" Target="../slideLayouts/slideLayout29.xml"  /><Relationship Id="rId14" Type="http://schemas.openxmlformats.org/officeDocument/2006/relationships/theme" Target="../theme/theme2.xml"  /><Relationship Id="rId15" Type="http://schemas.openxmlformats.org/officeDocument/2006/relationships/hyperlink" Target="http://www.art-com.co.kr/online/ppt_gallery_1.htm" TargetMode="External" /><Relationship Id="rId2" Type="http://schemas.openxmlformats.org/officeDocument/2006/relationships/slideLayout" Target="../slideLayouts/slideLayout18.xml"  /><Relationship Id="rId3" Type="http://schemas.openxmlformats.org/officeDocument/2006/relationships/slideLayout" Target="../slideLayouts/slideLayout19.xml"  /><Relationship Id="rId4" Type="http://schemas.openxmlformats.org/officeDocument/2006/relationships/slideLayout" Target="../slideLayouts/slideLayout20.xml"  /><Relationship Id="rId5" Type="http://schemas.openxmlformats.org/officeDocument/2006/relationships/slideLayout" Target="../slideLayouts/slideLayout21.xml"  /><Relationship Id="rId6" Type="http://schemas.openxmlformats.org/officeDocument/2006/relationships/slideLayout" Target="../slideLayouts/slideLayout22.xml"  /><Relationship Id="rId7" Type="http://schemas.openxmlformats.org/officeDocument/2006/relationships/slideLayout" Target="../slideLayouts/slideLayout23.xml"  /><Relationship Id="rId8" Type="http://schemas.openxmlformats.org/officeDocument/2006/relationships/slideLayout" Target="../slideLayouts/slideLayout24.xml"  /><Relationship Id="rId9" Type="http://schemas.openxmlformats.org/officeDocument/2006/relationships/slideLayout" Target="../slideLayouts/slideLayout25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 userDrawn="1"/>
        </p:nvSpPr>
        <p:spPr bwMode="auto">
          <a:xfrm>
            <a:off x="428625" y="44624"/>
            <a:ext cx="16525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ko-KR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12" r:id="rId1"/>
    <p:sldLayoutId id="2147493113" r:id="rId2"/>
    <p:sldLayoutId id="2147493114" r:id="rId3"/>
    <p:sldLayoutId id="2147493115" r:id="rId4"/>
    <p:sldLayoutId id="2147493116" r:id="rId5"/>
    <p:sldLayoutId id="2147493117" r:id="rId6"/>
    <p:sldLayoutId id="2147493118" r:id="rId7"/>
    <p:sldLayoutId id="2147493119" r:id="rId8"/>
    <p:sldLayoutId id="2147493120" r:id="rId9"/>
    <p:sldLayoutId id="2147493121" r:id="rId10"/>
    <p:sldLayoutId id="2147493122" r:id="rId11"/>
    <p:sldLayoutId id="2147493123" r:id="rId12"/>
    <p:sldLayoutId id="2147493124" r:id="rId13"/>
    <p:sldLayoutId id="2147493125" r:id="rId14"/>
    <p:sldLayoutId id="2147493126" r:id="rId15"/>
    <p:sldLayoutId id="2147493139" r:id="rId16"/>
  </p:sldLayoutIdLst>
  <p:hf sldNum="0" hd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4098925" y="6518275"/>
            <a:ext cx="982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kumimoji="0" sz="10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B65B4A5-29B9-42B0-ACC0-412169255C3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  <p:sp>
        <p:nvSpPr>
          <p:cNvPr id="2052" name="Rectangle 11">
            <a:hlinkClick r:id="rId15"/>
          </p:cNvPr>
          <p:cNvSpPr>
            <a:spLocks noChangeArrowheads="1"/>
          </p:cNvSpPr>
          <p:nvPr/>
        </p:nvSpPr>
        <p:spPr bwMode="auto">
          <a:xfrm>
            <a:off x="6659563" y="6515100"/>
            <a:ext cx="247491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altLang="ko-KR" sz="1200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rPr>
              <a:t>http://www.khu.ac.kr/~vbeslab</a:t>
            </a:r>
          </a:p>
        </p:txBody>
      </p:sp>
      <p:sp>
        <p:nvSpPr>
          <p:cNvPr id="17" name="Text Box 12">
            <a:hlinkClick r:id="rId15"/>
          </p:cNvPr>
          <p:cNvSpPr txBox="1">
            <a:spLocks noChangeArrowheads="1"/>
          </p:cNvSpPr>
          <p:nvPr/>
        </p:nvSpPr>
        <p:spPr bwMode="auto">
          <a:xfrm>
            <a:off x="85725" y="6524625"/>
            <a:ext cx="2738438" cy="2746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9pPr>
          </a:lstStyle>
          <a:p>
            <a:pPr eaLnBrk="1" hangingPunct="1">
              <a:defRPr/>
            </a:pPr>
            <a:r>
              <a:rPr lang="en-US" altLang="ko-KR" sz="1200" baseline="0" dirty="0">
                <a:solidFill>
                  <a:schemeClr val="bg1"/>
                </a:solidFill>
                <a:latin typeface="굴림" charset="-127"/>
                <a:ea typeface="굴림" charset="-127"/>
              </a:rPr>
              <a:t>Kyung </a:t>
            </a:r>
            <a:r>
              <a:rPr lang="en-US" altLang="ko-KR" sz="1200" baseline="0" dirty="0" err="1">
                <a:solidFill>
                  <a:schemeClr val="bg1"/>
                </a:solidFill>
                <a:latin typeface="굴림" charset="-127"/>
                <a:ea typeface="굴림" charset="-127"/>
              </a:rPr>
              <a:t>Hee</a:t>
            </a:r>
            <a:r>
              <a:rPr lang="en-US" altLang="ko-KR" sz="1200" baseline="0" dirty="0">
                <a:solidFill>
                  <a:schemeClr val="bg1"/>
                </a:solidFill>
                <a:latin typeface="굴림" charset="-127"/>
                <a:ea typeface="굴림" charset="-127"/>
              </a:rPr>
              <a:t> Univ. </a:t>
            </a:r>
            <a:r>
              <a:rPr lang="en-US" altLang="ko-KR" sz="1200" baseline="0" dirty="0" err="1">
                <a:solidFill>
                  <a:schemeClr val="bg1"/>
                </a:solidFill>
                <a:latin typeface="굴림" charset="-127"/>
                <a:ea typeface="굴림" charset="-127"/>
              </a:rPr>
              <a:t>BioMechanics</a:t>
            </a:r>
            <a:r>
              <a:rPr lang="en-US" altLang="ko-KR" sz="1200" baseline="0" dirty="0">
                <a:solidFill>
                  <a:schemeClr val="bg1"/>
                </a:solidFill>
                <a:latin typeface="굴림" charset="-127"/>
                <a:ea typeface="굴림" charset="-127"/>
              </a:rPr>
              <a:t> Lab.</a:t>
            </a:r>
          </a:p>
        </p:txBody>
      </p:sp>
      <p:sp>
        <p:nvSpPr>
          <p:cNvPr id="20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20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27" r:id="rId1"/>
    <p:sldLayoutId id="2147493128" r:id="rId2"/>
    <p:sldLayoutId id="2147493129" r:id="rId3"/>
    <p:sldLayoutId id="2147493130" r:id="rId4"/>
    <p:sldLayoutId id="2147493131" r:id="rId5"/>
    <p:sldLayoutId id="2147493132" r:id="rId6"/>
    <p:sldLayoutId id="2147493133" r:id="rId7"/>
    <p:sldLayoutId id="2147493134" r:id="rId8"/>
    <p:sldLayoutId id="2147493135" r:id="rId9"/>
    <p:sldLayoutId id="2147493136" r:id="rId10"/>
    <p:sldLayoutId id="2147493137" r:id="rId11"/>
    <p:sldLayoutId id="2147493140" r:id="rId12"/>
    <p:sldLayoutId id="2147493141" r:id="rId13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휴먼모음T" pitchFamily="18" charset="-127"/>
          <a:ea typeface="휴먼모음T" pitchFamily="18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Relationship Id="rId4" Type="http://schemas.microsoft.com/office/2007/relationships/hdphoto" Target="../embeddings/oleObject1.wdp"  /><Relationship Id="rId5" Type="http://schemas.openxmlformats.org/officeDocument/2006/relationships/image" Target="../media/image1.jpeg"  /><Relationship Id="rId6" Type="http://schemas.openxmlformats.org/officeDocument/2006/relationships/image" Target="../media/image3.jpeg"  /><Relationship Id="rId7" Type="http://schemas.openxmlformats.org/officeDocument/2006/relationships/image" Target="../media/image4.jpeg"  /><Relationship Id="rId8" Type="http://schemas.openxmlformats.org/officeDocument/2006/relationships/image" Target="../media/image5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10" Type="http://schemas.openxmlformats.org/officeDocument/2006/relationships/image" Target="../media/image82.png"  /><Relationship Id="rId11" Type="http://schemas.openxmlformats.org/officeDocument/2006/relationships/image" Target="../media/image83.png"  /><Relationship Id="rId12" Type="http://schemas.openxmlformats.org/officeDocument/2006/relationships/image" Target="../media/image84.png"  /><Relationship Id="rId13" Type="http://schemas.openxmlformats.org/officeDocument/2006/relationships/image" Target="../media/image85.png"  /><Relationship Id="rId2" Type="http://schemas.openxmlformats.org/officeDocument/2006/relationships/notesSlide" Target="../notesSlides/notesSlide9.xml"  /><Relationship Id="rId3" Type="http://schemas.openxmlformats.org/officeDocument/2006/relationships/image" Target="../media/image1.jpeg"  /><Relationship Id="rId4" Type="http://schemas.openxmlformats.org/officeDocument/2006/relationships/image" Target="../media/image76.jpeg"  /><Relationship Id="rId5" Type="http://schemas.openxmlformats.org/officeDocument/2006/relationships/image" Target="../media/image77.png"  /><Relationship Id="rId6" Type="http://schemas.openxmlformats.org/officeDocument/2006/relationships/image" Target="../media/image78.jpeg"  /><Relationship Id="rId7" Type="http://schemas.openxmlformats.org/officeDocument/2006/relationships/image" Target="../media/image79.jpeg"  /><Relationship Id="rId8" Type="http://schemas.openxmlformats.org/officeDocument/2006/relationships/image" Target="../media/image80.jpeg"  /><Relationship Id="rId9" Type="http://schemas.openxmlformats.org/officeDocument/2006/relationships/image" Target="../media/image81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86.jpeg"  /><Relationship Id="rId4" Type="http://schemas.openxmlformats.org/officeDocument/2006/relationships/image" Target="../media/image87.jpeg"  /><Relationship Id="rId5" Type="http://schemas.openxmlformats.org/officeDocument/2006/relationships/image" Target="../media/image88.jpeg"  /><Relationship Id="rId6" Type="http://schemas.openxmlformats.org/officeDocument/2006/relationships/image" Target="../media/image89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90.jpeg"  /><Relationship Id="rId4" Type="http://schemas.openxmlformats.org/officeDocument/2006/relationships/image" Target="../media/image91.jpeg"  /><Relationship Id="rId5" Type="http://schemas.openxmlformats.org/officeDocument/2006/relationships/image" Target="../media/image92.png"  /><Relationship Id="rId6" Type="http://schemas.openxmlformats.org/officeDocument/2006/relationships/image" Target="../media/image93.jpeg"  /><Relationship Id="rId7" Type="http://schemas.openxmlformats.org/officeDocument/2006/relationships/image" Target="../media/image94.jpeg"  /><Relationship Id="rId8" Type="http://schemas.openxmlformats.org/officeDocument/2006/relationships/image" Target="../media/image95.png"  /><Relationship Id="rId9" Type="http://schemas.openxmlformats.org/officeDocument/2006/relationships/image" Target="../media/image1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96.jpeg"  /><Relationship Id="rId4" Type="http://schemas.openxmlformats.org/officeDocument/2006/relationships/image" Target="../media/image97.jpeg"  /><Relationship Id="rId5" Type="http://schemas.openxmlformats.org/officeDocument/2006/relationships/image" Target="../media/image98.jpeg"  /><Relationship Id="rId6" Type="http://schemas.openxmlformats.org/officeDocument/2006/relationships/image" Target="../media/image99.jpeg"  /><Relationship Id="rId7" Type="http://schemas.openxmlformats.org/officeDocument/2006/relationships/image" Target="../media/image61.jpeg"  /><Relationship Id="rId8" Type="http://schemas.openxmlformats.org/officeDocument/2006/relationships/hyperlink" Target="http://www.resolveyourpain.com/" TargetMode="External" /><Relationship Id="rId9" Type="http://schemas.openxmlformats.org/officeDocument/2006/relationships/image" Target="../media/image100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65.jpeg"  /><Relationship Id="rId11" Type="http://schemas.openxmlformats.org/officeDocument/2006/relationships/image" Target="../media/image107.png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101.jpeg"  /><Relationship Id="rId4" Type="http://schemas.openxmlformats.org/officeDocument/2006/relationships/image" Target="../media/image102.jpeg"  /><Relationship Id="rId5" Type="http://schemas.openxmlformats.org/officeDocument/2006/relationships/image" Target="../media/image103.jpeg"  /><Relationship Id="rId6" Type="http://schemas.openxmlformats.org/officeDocument/2006/relationships/image" Target="../media/image104.png"  /><Relationship Id="rId7" Type="http://schemas.openxmlformats.org/officeDocument/2006/relationships/image" Target="../media/image105.png"  /><Relationship Id="rId8" Type="http://schemas.openxmlformats.org/officeDocument/2006/relationships/image" Target="../media/image106.png"  /><Relationship Id="rId9" Type="http://schemas.openxmlformats.org/officeDocument/2006/relationships/image" Target="../media/image53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113.png"  /><Relationship Id="rId2" Type="http://schemas.openxmlformats.org/officeDocument/2006/relationships/notesSlide" Target="../notesSlides/notesSlide14.xml"  /><Relationship Id="rId3" Type="http://schemas.openxmlformats.org/officeDocument/2006/relationships/image" Target="../media/image108.jpeg"  /><Relationship Id="rId4" Type="http://schemas.openxmlformats.org/officeDocument/2006/relationships/image" Target="../media/image109.jpeg"  /><Relationship Id="rId5" Type="http://schemas.openxmlformats.org/officeDocument/2006/relationships/image" Target="../media/image110.jpeg"  /><Relationship Id="rId6" Type="http://schemas.openxmlformats.org/officeDocument/2006/relationships/image" Target="../media/image111.png"  /><Relationship Id="rId7" Type="http://schemas.openxmlformats.org/officeDocument/2006/relationships/image" Target="../media/image112.jpeg"  /><Relationship Id="rId8" Type="http://schemas.openxmlformats.org/officeDocument/2006/relationships/image" Target="../media/image51.jpeg"  /><Relationship Id="rId9" Type="http://schemas.openxmlformats.org/officeDocument/2006/relationships/image" Target="../media/image52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video" Target="file:///D:\&#50689;&#50629;&#48512;\ppt-&#46041;&#50689;&#49345;-&#50689;&#50629;&#51088;&#47308;\KNX-ppt&#44368;&#50977;&#51088;&#47308;\disk.wmv" TargetMode="External" /><Relationship Id="rId10" Type="http://schemas.openxmlformats.org/officeDocument/2006/relationships/image" Target="../media/image120.jpeg"  /><Relationship Id="rId11" Type="http://schemas.openxmlformats.org/officeDocument/2006/relationships/image" Target="../media/image121.png"  /><Relationship Id="rId2" Type="http://schemas.openxmlformats.org/officeDocument/2006/relationships/slideLayout" Target="../slideLayouts/slideLayout12.xml"  /><Relationship Id="rId3" Type="http://schemas.openxmlformats.org/officeDocument/2006/relationships/notesSlide" Target="../notesSlides/notesSlide15.xml"  /><Relationship Id="rId4" Type="http://schemas.openxmlformats.org/officeDocument/2006/relationships/image" Target="../media/image114.jpeg"  /><Relationship Id="rId5" Type="http://schemas.openxmlformats.org/officeDocument/2006/relationships/image" Target="../media/image115.jpeg"  /><Relationship Id="rId6" Type="http://schemas.openxmlformats.org/officeDocument/2006/relationships/image" Target="../media/image116.jpeg"  /><Relationship Id="rId7" Type="http://schemas.openxmlformats.org/officeDocument/2006/relationships/image" Target="../media/image117.jpeg"  /><Relationship Id="rId8" Type="http://schemas.openxmlformats.org/officeDocument/2006/relationships/image" Target="../media/image118.jpeg"  /><Relationship Id="rId9" Type="http://schemas.openxmlformats.org/officeDocument/2006/relationships/image" Target="../media/image119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10" Type="http://schemas.openxmlformats.org/officeDocument/2006/relationships/image" Target="../media/image129.jpeg"  /><Relationship Id="rId11" Type="http://schemas.openxmlformats.org/officeDocument/2006/relationships/image" Target="../media/image130.png"  /><Relationship Id="rId12" Type="http://schemas.openxmlformats.org/officeDocument/2006/relationships/image" Target="../media/image131.png"  /><Relationship Id="rId13" Type="http://schemas.openxmlformats.org/officeDocument/2006/relationships/image" Target="../media/image132.png"  /><Relationship Id="rId14" Type="http://schemas.openxmlformats.org/officeDocument/2006/relationships/image" Target="../media/image133.jpeg"  /><Relationship Id="rId15" Type="http://schemas.openxmlformats.org/officeDocument/2006/relationships/image" Target="../media/image58.png"  /><Relationship Id="rId16" Type="http://schemas.openxmlformats.org/officeDocument/2006/relationships/image" Target="../media/image134.jpeg"  /><Relationship Id="rId17" Type="http://schemas.openxmlformats.org/officeDocument/2006/relationships/image" Target="../media/image135.jpeg"  /><Relationship Id="rId18" Type="http://schemas.openxmlformats.org/officeDocument/2006/relationships/image" Target="../media/image136.jpeg"  /><Relationship Id="rId19" Type="http://schemas.openxmlformats.org/officeDocument/2006/relationships/image" Target="../media/image137.jpeg"  /><Relationship Id="rId2" Type="http://schemas.openxmlformats.org/officeDocument/2006/relationships/notesSlide" Target="../notesSlides/notesSlide16.xml"  /><Relationship Id="rId20" Type="http://schemas.openxmlformats.org/officeDocument/2006/relationships/image" Target="../media/image138.png"  /><Relationship Id="rId3" Type="http://schemas.openxmlformats.org/officeDocument/2006/relationships/image" Target="../media/image122.jpeg"  /><Relationship Id="rId4" Type="http://schemas.openxmlformats.org/officeDocument/2006/relationships/image" Target="../media/image123.jpeg"  /><Relationship Id="rId5" Type="http://schemas.openxmlformats.org/officeDocument/2006/relationships/image" Target="../media/image124.jpeg"  /><Relationship Id="rId6" Type="http://schemas.openxmlformats.org/officeDocument/2006/relationships/image" Target="../media/image125.jpeg"  /><Relationship Id="rId7" Type="http://schemas.openxmlformats.org/officeDocument/2006/relationships/image" Target="../media/image126.png"  /><Relationship Id="rId8" Type="http://schemas.openxmlformats.org/officeDocument/2006/relationships/image" Target="../media/image127.jpeg"  /><Relationship Id="rId9" Type="http://schemas.openxmlformats.org/officeDocument/2006/relationships/image" Target="../media/image128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10" Type="http://schemas.openxmlformats.org/officeDocument/2006/relationships/image" Target="../media/image143.jpeg"  /><Relationship Id="rId11" Type="http://schemas.openxmlformats.org/officeDocument/2006/relationships/image" Target="../media/image144.jpeg"  /><Relationship Id="rId12" Type="http://schemas.openxmlformats.org/officeDocument/2006/relationships/image" Target="../media/image145.png"  /><Relationship Id="rId13" Type="http://schemas.openxmlformats.org/officeDocument/2006/relationships/image" Target="../media/image146.png"  /><Relationship Id="rId14" Type="http://schemas.openxmlformats.org/officeDocument/2006/relationships/image" Target="../media/image147.png"  /><Relationship Id="rId15" Type="http://schemas.openxmlformats.org/officeDocument/2006/relationships/image" Target="../media/image148.jpeg"  /><Relationship Id="rId16" Type="http://schemas.openxmlformats.org/officeDocument/2006/relationships/image" Target="../media/image149.jpeg"  /><Relationship Id="rId17" Type="http://schemas.openxmlformats.org/officeDocument/2006/relationships/image" Target="../media/image150.jpeg"  /><Relationship Id="rId18" Type="http://schemas.openxmlformats.org/officeDocument/2006/relationships/image" Target="../media/image151.jpeg"  /><Relationship Id="rId19" Type="http://schemas.openxmlformats.org/officeDocument/2006/relationships/image" Target="../media/image152.jpeg"  /><Relationship Id="rId2" Type="http://schemas.openxmlformats.org/officeDocument/2006/relationships/notesSlide" Target="../notesSlides/notesSlide17.xml"  /><Relationship Id="rId20" Type="http://schemas.openxmlformats.org/officeDocument/2006/relationships/image" Target="../media/image8.png"  /><Relationship Id="rId21" Type="http://schemas.openxmlformats.org/officeDocument/2006/relationships/image" Target="../media/image153.png"  /><Relationship Id="rId22" Type="http://schemas.openxmlformats.org/officeDocument/2006/relationships/image" Target="../media/image154.jpeg"  /><Relationship Id="rId3" Type="http://schemas.openxmlformats.org/officeDocument/2006/relationships/image" Target="../media/image139.jpeg"  /><Relationship Id="rId4" Type="http://schemas.openxmlformats.org/officeDocument/2006/relationships/image" Target="../media/image140.png"  /><Relationship Id="rId5" Type="http://schemas.openxmlformats.org/officeDocument/2006/relationships/image" Target="../media/image127.jpeg"  /><Relationship Id="rId6" Type="http://schemas.openxmlformats.org/officeDocument/2006/relationships/image" Target="../media/image128.jpeg"  /><Relationship Id="rId7" Type="http://schemas.openxmlformats.org/officeDocument/2006/relationships/image" Target="../media/image129.jpeg"  /><Relationship Id="rId8" Type="http://schemas.openxmlformats.org/officeDocument/2006/relationships/image" Target="../media/image141.jpeg"  /><Relationship Id="rId9" Type="http://schemas.openxmlformats.org/officeDocument/2006/relationships/image" Target="../media/image142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8.xml"  /><Relationship Id="rId10" Type="http://schemas.openxmlformats.org/officeDocument/2006/relationships/image" Target="../media/image5.png"  /><Relationship Id="rId11" Type="http://schemas.openxmlformats.org/officeDocument/2006/relationships/image" Target="../media/image161.png"  /><Relationship Id="rId2" Type="http://schemas.openxmlformats.org/officeDocument/2006/relationships/notesSlide" Target="../notesSlides/notesSlide18.xml"  /><Relationship Id="rId3" Type="http://schemas.openxmlformats.org/officeDocument/2006/relationships/image" Target="../media/image1.jpeg"  /><Relationship Id="rId4" Type="http://schemas.openxmlformats.org/officeDocument/2006/relationships/image" Target="../media/image155.jpeg"  /><Relationship Id="rId5" Type="http://schemas.openxmlformats.org/officeDocument/2006/relationships/image" Target="../media/image156.jpeg"  /><Relationship Id="rId6" Type="http://schemas.openxmlformats.org/officeDocument/2006/relationships/image" Target="../media/image157.jpeg"  /><Relationship Id="rId7" Type="http://schemas.openxmlformats.org/officeDocument/2006/relationships/image" Target="../media/image158.jpeg"  /><Relationship Id="rId8" Type="http://schemas.openxmlformats.org/officeDocument/2006/relationships/image" Target="../media/image159.jpeg"  /><Relationship Id="rId9" Type="http://schemas.openxmlformats.org/officeDocument/2006/relationships/image" Target="../media/image160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10" Type="http://schemas.openxmlformats.org/officeDocument/2006/relationships/image" Target="../media/image12.jpeg"  /><Relationship Id="rId11" Type="http://schemas.openxmlformats.org/officeDocument/2006/relationships/image" Target="../media/image13.png"  /><Relationship Id="rId12" Type="http://schemas.openxmlformats.org/officeDocument/2006/relationships/image" Target="../media/image14.jpeg"  /><Relationship Id="rId13" Type="http://schemas.openxmlformats.org/officeDocument/2006/relationships/image" Target="../media/image15.jpeg"  /><Relationship Id="rId14" Type="http://schemas.openxmlformats.org/officeDocument/2006/relationships/image" Target="../media/image16.png"  /><Relationship Id="rId2" Type="http://schemas.openxmlformats.org/officeDocument/2006/relationships/notesSlide" Target="../notesSlides/notesSlide2.xml"  /><Relationship Id="rId3" Type="http://schemas.openxmlformats.org/officeDocument/2006/relationships/image" Target="../media/image1.jpeg"  /><Relationship Id="rId4" Type="http://schemas.openxmlformats.org/officeDocument/2006/relationships/image" Target="../media/image6.jpeg"  /><Relationship Id="rId5" Type="http://schemas.openxmlformats.org/officeDocument/2006/relationships/image" Target="../media/image7.jpeg"  /><Relationship Id="rId6" Type="http://schemas.openxmlformats.org/officeDocument/2006/relationships/image" Target="../media/image8.png"  /><Relationship Id="rId7" Type="http://schemas.openxmlformats.org/officeDocument/2006/relationships/image" Target="../media/image9.png"  /><Relationship Id="rId8" Type="http://schemas.openxmlformats.org/officeDocument/2006/relationships/image" Target="../media/image10.png"  /><Relationship Id="rId9" Type="http://schemas.openxmlformats.org/officeDocument/2006/relationships/image" Target="../media/image11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8.xml"  /><Relationship Id="rId2" Type="http://schemas.openxmlformats.org/officeDocument/2006/relationships/image" Target="../media/image162.jpeg"  /><Relationship Id="rId3" Type="http://schemas.openxmlformats.org/officeDocument/2006/relationships/image" Target="../media/image163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9.xml"  /><Relationship Id="rId2" Type="http://schemas.openxmlformats.org/officeDocument/2006/relationships/image" Target="../media/image164.png"  /><Relationship Id="rId3" Type="http://schemas.openxmlformats.org/officeDocument/2006/relationships/image" Target="../media/image165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10" Type="http://schemas.openxmlformats.org/officeDocument/2006/relationships/image" Target="../media/image24.jpeg"  /><Relationship Id="rId11" Type="http://schemas.openxmlformats.org/officeDocument/2006/relationships/image" Target="../media/image25.png"  /><Relationship Id="rId12" Type="http://schemas.openxmlformats.org/officeDocument/2006/relationships/image" Target="../media/image26.jpeg"  /><Relationship Id="rId13" Type="http://schemas.openxmlformats.org/officeDocument/2006/relationships/image" Target="../media/image27.png"  /><Relationship Id="rId14" Type="http://schemas.openxmlformats.org/officeDocument/2006/relationships/image" Target="../media/image1.jpeg"  /><Relationship Id="rId15" Type="http://schemas.openxmlformats.org/officeDocument/2006/relationships/image" Target="../media/image28.png"  /><Relationship Id="rId16" Type="http://schemas.openxmlformats.org/officeDocument/2006/relationships/image" Target="../media/image29.png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7.jpeg"  /><Relationship Id="rId4" Type="http://schemas.openxmlformats.org/officeDocument/2006/relationships/image" Target="../media/image18.jpeg"  /><Relationship Id="rId5" Type="http://schemas.openxmlformats.org/officeDocument/2006/relationships/image" Target="../media/image19.jpeg"  /><Relationship Id="rId6" Type="http://schemas.openxmlformats.org/officeDocument/2006/relationships/image" Target="../media/image20.jpeg"  /><Relationship Id="rId7" Type="http://schemas.openxmlformats.org/officeDocument/2006/relationships/image" Target="../media/image21.jpeg"  /><Relationship Id="rId8" Type="http://schemas.openxmlformats.org/officeDocument/2006/relationships/image" Target="../media/image22.jpeg"  /><Relationship Id="rId9" Type="http://schemas.openxmlformats.org/officeDocument/2006/relationships/image" Target="../media/image23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30.jpeg"  /><Relationship Id="rId4" Type="http://schemas.openxmlformats.org/officeDocument/2006/relationships/image" Target="../media/image31.jpeg"  /><Relationship Id="rId5" Type="http://schemas.openxmlformats.org/officeDocument/2006/relationships/image" Target="../media/image32.jpeg"  /><Relationship Id="rId6" Type="http://schemas.openxmlformats.org/officeDocument/2006/relationships/image" Target="../media/image33.jpeg"  /><Relationship Id="rId7" Type="http://schemas.microsoft.com/office/2007/relationships/hdphoto" Target="../embeddings/oleObject2.wdp"  /><Relationship Id="rId8" Type="http://schemas.openxmlformats.org/officeDocument/2006/relationships/image" Target="../media/image34.png"  /><Relationship Id="rId9" Type="http://schemas.openxmlformats.org/officeDocument/2006/relationships/image" Target="../media/image1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10" Type="http://schemas.openxmlformats.org/officeDocument/2006/relationships/image" Target="../media/image40.png"  /><Relationship Id="rId11" Type="http://schemas.openxmlformats.org/officeDocument/2006/relationships/image" Target="../media/image41.jpeg"  /><Relationship Id="rId12" Type="http://schemas.openxmlformats.org/officeDocument/2006/relationships/image" Target="../media/image42.png"  /><Relationship Id="rId13" Type="http://schemas.openxmlformats.org/officeDocument/2006/relationships/image" Target="../media/image18.jpeg"  /><Relationship Id="rId14" Type="http://schemas.openxmlformats.org/officeDocument/2006/relationships/image" Target="../media/image43.png"  /><Relationship Id="rId15" Type="http://schemas.openxmlformats.org/officeDocument/2006/relationships/image" Target="../media/image44.jpeg"  /><Relationship Id="rId16" Type="http://schemas.openxmlformats.org/officeDocument/2006/relationships/image" Target="../media/image8.png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1.jpeg"  /><Relationship Id="rId4" Type="http://schemas.openxmlformats.org/officeDocument/2006/relationships/image" Target="../media/image15.jpeg"  /><Relationship Id="rId5" Type="http://schemas.openxmlformats.org/officeDocument/2006/relationships/image" Target="../media/image35.jpeg"  /><Relationship Id="rId6" Type="http://schemas.openxmlformats.org/officeDocument/2006/relationships/image" Target="../media/image36.jpeg"  /><Relationship Id="rId7" Type="http://schemas.openxmlformats.org/officeDocument/2006/relationships/image" Target="../media/image37.jpeg"  /><Relationship Id="rId8" Type="http://schemas.openxmlformats.org/officeDocument/2006/relationships/image" Target="../media/image38.png"  /><Relationship Id="rId9" Type="http://schemas.openxmlformats.org/officeDocument/2006/relationships/image" Target="../media/image39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image" Target="../media/image53.jpeg"  /><Relationship Id="rId11" Type="http://schemas.openxmlformats.org/officeDocument/2006/relationships/image" Target="../media/image54.jpeg"  /><Relationship Id="rId12" Type="http://schemas.openxmlformats.org/officeDocument/2006/relationships/image" Target="../media/image55.jpeg"  /><Relationship Id="rId13" Type="http://schemas.openxmlformats.org/officeDocument/2006/relationships/image" Target="../media/image56.jpeg"  /><Relationship Id="rId14" Type="http://schemas.openxmlformats.org/officeDocument/2006/relationships/image" Target="../media/image57.jpeg"  /><Relationship Id="rId15" Type="http://schemas.openxmlformats.org/officeDocument/2006/relationships/image" Target="../media/image58.png"  /><Relationship Id="rId2" Type="http://schemas.openxmlformats.org/officeDocument/2006/relationships/image" Target="../media/image45.jpeg"  /><Relationship Id="rId3" Type="http://schemas.openxmlformats.org/officeDocument/2006/relationships/image" Target="../media/image46.jpeg"  /><Relationship Id="rId4" Type="http://schemas.openxmlformats.org/officeDocument/2006/relationships/image" Target="../media/image47.jpeg"  /><Relationship Id="rId5" Type="http://schemas.openxmlformats.org/officeDocument/2006/relationships/image" Target="../media/image48.jpeg"  /><Relationship Id="rId6" Type="http://schemas.openxmlformats.org/officeDocument/2006/relationships/image" Target="../media/image49.jpeg"  /><Relationship Id="rId7" Type="http://schemas.openxmlformats.org/officeDocument/2006/relationships/image" Target="../media/image50.jpeg"  /><Relationship Id="rId8" Type="http://schemas.openxmlformats.org/officeDocument/2006/relationships/image" Target="../media/image51.jpeg"  /><Relationship Id="rId9" Type="http://schemas.openxmlformats.org/officeDocument/2006/relationships/image" Target="../media/image52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10" Type="http://schemas.openxmlformats.org/officeDocument/2006/relationships/image" Target="../media/image53.jpeg"  /><Relationship Id="rId11" Type="http://schemas.openxmlformats.org/officeDocument/2006/relationships/image" Target="../media/image65.jpeg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.jpeg"  /><Relationship Id="rId4" Type="http://schemas.openxmlformats.org/officeDocument/2006/relationships/image" Target="../media/image59.png"  /><Relationship Id="rId5" Type="http://schemas.openxmlformats.org/officeDocument/2006/relationships/image" Target="../media/image60.jpeg"  /><Relationship Id="rId6" Type="http://schemas.openxmlformats.org/officeDocument/2006/relationships/image" Target="../media/image61.jpeg"  /><Relationship Id="rId7" Type="http://schemas.openxmlformats.org/officeDocument/2006/relationships/image" Target="../media/image62.png"  /><Relationship Id="rId8" Type="http://schemas.openxmlformats.org/officeDocument/2006/relationships/image" Target="../media/image63.png"  /><Relationship Id="rId9" Type="http://schemas.openxmlformats.org/officeDocument/2006/relationships/image" Target="../media/image64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10" Type="http://schemas.openxmlformats.org/officeDocument/2006/relationships/image" Target="../media/image72.png"  /><Relationship Id="rId2" Type="http://schemas.openxmlformats.org/officeDocument/2006/relationships/notesSlide" Target="../notesSlides/notesSlide7.xml"  /><Relationship Id="rId3" Type="http://schemas.openxmlformats.org/officeDocument/2006/relationships/image" Target="../media/image1.jpeg"  /><Relationship Id="rId4" Type="http://schemas.openxmlformats.org/officeDocument/2006/relationships/image" Target="../media/image66.png"  /><Relationship Id="rId5" Type="http://schemas.openxmlformats.org/officeDocument/2006/relationships/image" Target="../media/image67.png"  /><Relationship Id="rId6" Type="http://schemas.openxmlformats.org/officeDocument/2006/relationships/image" Target="../media/image68.png"  /><Relationship Id="rId7" Type="http://schemas.openxmlformats.org/officeDocument/2006/relationships/image" Target="../media/image69.jpeg"  /><Relationship Id="rId8" Type="http://schemas.openxmlformats.org/officeDocument/2006/relationships/image" Target="../media/image70.jpeg"  /><Relationship Id="rId9" Type="http://schemas.openxmlformats.org/officeDocument/2006/relationships/image" Target="../media/image71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notesSlide" Target="../notesSlides/notesSlide8.xml"  /><Relationship Id="rId3" Type="http://schemas.openxmlformats.org/officeDocument/2006/relationships/chart" Target="../charts/chart1.xml"  /><Relationship Id="rId4" Type="http://schemas.openxmlformats.org/officeDocument/2006/relationships/image" Target="../media/image73.jpeg"  /><Relationship Id="rId5" Type="http://schemas.openxmlformats.org/officeDocument/2006/relationships/image" Target="../media/image74.jpeg"  /><Relationship Id="rId6" Type="http://schemas.openxmlformats.org/officeDocument/2006/relationships/image" Target="../media/image75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C:\Documents and Settings\did0308\바탕 화면\3D NEWTON\디자인\clrara220_41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6250" b="23437"/>
          <a:stretch>
            <a:fillRect/>
          </a:stretch>
        </p:blipFill>
        <p:spPr bwMode="auto">
          <a:xfrm>
            <a:off x="2182476" y="1118170"/>
            <a:ext cx="4779048" cy="462165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4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762674" y="1003993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4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pitchFamily="50" charset="-127"/>
              </a:rPr>
              <a:t>KINETRAC 7000  &amp;  8000</a:t>
            </a:r>
            <a:endParaRPr lang="ko-KR" altLang="en-US" sz="4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324889" y="124187"/>
            <a:ext cx="6335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24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endParaRPr lang="en-US" altLang="ko-KR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098" name="Picture 2" descr="C:\Users\Administrator\Desktop\한메드신로고150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91022"/>
            <a:ext cx="1619672" cy="5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_x117765104" descr="EMB000001ec602b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13318" r="4140" b="8705"/>
          <a:stretch>
            <a:fillRect/>
          </a:stretch>
        </p:blipFill>
        <p:spPr bwMode="auto">
          <a:xfrm>
            <a:off x="5364088" y="4574175"/>
            <a:ext cx="3638628" cy="216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6279691" y="1988840"/>
            <a:ext cx="2780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TWTL  AND</a:t>
            </a: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</a:t>
            </a:r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3D Distraction  </a:t>
            </a:r>
          </a:p>
          <a:p>
            <a:pPr algn="l">
              <a:defRPr/>
            </a:pPr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(Traction with Target </a:t>
            </a:r>
            <a:r>
              <a:rPr lang="en-US" altLang="ko-KR" sz="120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Lordosis</a:t>
            </a:r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 </a:t>
            </a:r>
            <a:endParaRPr lang="ko-KR" altLang="en-US" sz="120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5"/>
          <a:stretch/>
        </p:blipFill>
        <p:spPr>
          <a:xfrm>
            <a:off x="141283" y="4086680"/>
            <a:ext cx="2983227" cy="264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43204"/>
      </p:ext>
    </p:extLst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251520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pic>
        <p:nvPicPr>
          <p:cNvPr id="1027" name="Picture 3" descr="D:\브류셔-제작자료\2015년_브루셔작업\다빈치_2015.12.17\cover.tif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5" y="980728"/>
            <a:ext cx="206943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mail.naver.com/read/image/?mailSN=168986&amp;attachIndex=1&amp;contentType=image/png&amp;offset=4982&amp;size=217576&amp;mimeSN=1570155999.317057.44024.42752&amp;org=1&amp;u=kinetr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84" y="981988"/>
            <a:ext cx="195360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KT,NT 배경연구자료\KINETRAC_논문자료\big_cover-medicina-v56-i1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69" y="982632"/>
            <a:ext cx="1972884" cy="2798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762494FA-DE6B-430C-93E7-F520965BAA6E}"/>
              </a:ext>
            </a:extLst>
          </p:cNvPr>
          <p:cNvGrpSpPr/>
          <p:nvPr/>
        </p:nvGrpSpPr>
        <p:grpSpPr>
          <a:xfrm>
            <a:off x="6939028" y="3717032"/>
            <a:ext cx="2098296" cy="2918254"/>
            <a:chOff x="6640665" y="3175042"/>
            <a:chExt cx="2467839" cy="3350301"/>
          </a:xfrm>
        </p:grpSpPr>
        <p:pic>
          <p:nvPicPr>
            <p:cNvPr id="4" name="Picture 3" descr="D:\KT,NT 배경연구자료\1_KT,NT_ppt자료-동영상\KINETRAC-ppt교육자료\MEDICINA_DAVINCI_논문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665" y="3175042"/>
              <a:ext cx="2467839" cy="33503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그림 16">
              <a:extLst>
                <a:ext uri="{FF2B5EF4-FFF2-40B4-BE49-F238E27FC236}">
                  <a16:creationId xmlns:a16="http://schemas.microsoft.com/office/drawing/2014/main" id="{4F9F81E1-4396-4536-A3DC-27D106B545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6" r="2024" b="1119"/>
            <a:stretch/>
          </p:blipFill>
          <p:spPr bwMode="auto">
            <a:xfrm>
              <a:off x="6949170" y="5580449"/>
              <a:ext cx="1860527" cy="849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F4BB9822-0766-41D7-8AEB-F8B74A2A27F2}"/>
              </a:ext>
            </a:extLst>
          </p:cNvPr>
          <p:cNvGrpSpPr/>
          <p:nvPr/>
        </p:nvGrpSpPr>
        <p:grpSpPr>
          <a:xfrm>
            <a:off x="114703" y="3774219"/>
            <a:ext cx="2069432" cy="2846245"/>
            <a:chOff x="251520" y="3175043"/>
            <a:chExt cx="2724787" cy="3350301"/>
          </a:xfrm>
        </p:grpSpPr>
        <p:pic>
          <p:nvPicPr>
            <p:cNvPr id="51208" name="그림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175043"/>
              <a:ext cx="2724787" cy="33503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7">
              <a:extLst>
                <a:ext uri="{FF2B5EF4-FFF2-40B4-BE49-F238E27FC236}">
                  <a16:creationId xmlns:a16="http://schemas.microsoft.com/office/drawing/2014/main" id="{0A9C1953-9A01-49E9-A1A2-EC9496A44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90" y="5292416"/>
              <a:ext cx="2403444" cy="912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44F65D6A-3A94-4D21-ABC9-2725CC9248C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83768" y="982632"/>
            <a:ext cx="2069432" cy="27363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82" y="3735504"/>
            <a:ext cx="2098296" cy="2918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F0E5214-2FFA-4F8C-A721-A2A1DF6FD3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2852" y="3774219"/>
            <a:ext cx="2062569" cy="2878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직사각형 15">
            <a:extLst>
              <a:ext uri="{FF2B5EF4-FFF2-40B4-BE49-F238E27FC236}">
                <a16:creationId xmlns:a16="http://schemas.microsoft.com/office/drawing/2014/main" id="{6626326C-94B2-4E98-8E96-23F21C71E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103935"/>
            <a:ext cx="64407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latinLnBrk="1" hangingPunct="1">
              <a:defRPr/>
            </a:pPr>
            <a:r>
              <a:rPr lang="ko-KR" alt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산뜻돋움" panose="02000000000000000000" pitchFamily="2" charset="-127"/>
                <a:ea typeface="한컴산뜻돋움" panose="02000000000000000000" pitchFamily="2" charset="-127"/>
              </a:rPr>
              <a:t>보건복지부 주관 기존 감압치료기와 </a:t>
            </a:r>
            <a:r>
              <a:rPr lang="en-US" altLang="ko-KR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산뜻돋움" panose="02000000000000000000" pitchFamily="2" charset="-127"/>
                <a:ea typeface="한컴산뜻돋움" panose="02000000000000000000" pitchFamily="2" charset="-127"/>
              </a:rPr>
              <a:t>Kinetrac</a:t>
            </a:r>
            <a:r>
              <a:rPr lang="en-US" altLang="ko-KR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산뜻돋움" panose="02000000000000000000" pitchFamily="2" charset="-127"/>
                <a:ea typeface="한컴산뜻돋움" panose="02000000000000000000" pitchFamily="2" charset="-127"/>
              </a:rPr>
              <a:t> </a:t>
            </a:r>
            <a:r>
              <a:rPr lang="ko-KR" alt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산뜻돋움" panose="02000000000000000000" pitchFamily="2" charset="-127"/>
                <a:ea typeface="한컴산뜻돋움" panose="02000000000000000000" pitchFamily="2" charset="-127"/>
              </a:rPr>
              <a:t>감압치료 효과의</a:t>
            </a:r>
            <a:endParaRPr lang="en-US" altLang="ko-KR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  <a:p>
            <a:pPr algn="ctr" eaLnBrk="1" latinLnBrk="1" hangingPunct="1">
              <a:defRPr/>
            </a:pPr>
            <a:r>
              <a:rPr lang="ko-KR" alt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산뜻돋움" panose="02000000000000000000" pitchFamily="2" charset="-127"/>
                <a:ea typeface="한컴산뜻돋움" panose="02000000000000000000" pitchFamily="2" charset="-127"/>
              </a:rPr>
              <a:t>국내외 최초 비교 임상시험 결과를 국제 </a:t>
            </a:r>
            <a:r>
              <a:rPr lang="en-US" altLang="ko-KR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산뜻돋움" panose="02000000000000000000" pitchFamily="2" charset="-127"/>
                <a:ea typeface="한컴산뜻돋움" panose="02000000000000000000" pitchFamily="2" charset="-127"/>
              </a:rPr>
              <a:t>SCI</a:t>
            </a:r>
            <a:r>
              <a:rPr lang="ko-KR" alt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산뜻돋움" panose="02000000000000000000" pitchFamily="2" charset="-127"/>
                <a:ea typeface="한컴산뜻돋움" panose="02000000000000000000" pitchFamily="2" charset="-127"/>
              </a:rPr>
              <a:t>급 논문 등재</a:t>
            </a:r>
            <a:endParaRPr kumimoji="0" lang="ko-KR" altLang="en-US" sz="1600" dirty="0">
              <a:solidFill>
                <a:srgbClr val="FFFFFF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4675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41988" name="Picture 11" descr="D:\보험수가자료\KNX-신기술신청-심평원-2013.06.13\카이로책그림-스캔\3 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3" t="48276" r="10355" b="24570"/>
          <a:stretch>
            <a:fillRect/>
          </a:stretch>
        </p:blipFill>
        <p:spPr bwMode="auto">
          <a:xfrm>
            <a:off x="428625" y="1507331"/>
            <a:ext cx="255905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 descr="F:\R-ppt자료모음\JPG파일모음\압박골절_0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3999" r="2080" b="7999"/>
          <a:stretch>
            <a:fillRect/>
          </a:stretch>
        </p:blipFill>
        <p:spPr bwMode="auto">
          <a:xfrm>
            <a:off x="6000750" y="1266453"/>
            <a:ext cx="28575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24"/>
          <p:cNvSpPr>
            <a:spLocks noChangeArrowheads="1"/>
          </p:cNvSpPr>
          <p:nvPr/>
        </p:nvSpPr>
        <p:spPr bwMode="auto">
          <a:xfrm>
            <a:off x="731032" y="4650829"/>
            <a:ext cx="780140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0" dirty="0">
                <a:solidFill>
                  <a:schemeClr val="bg2"/>
                </a:solidFill>
                <a:latin typeface="휴먼모음T" pitchFamily="18" charset="-127"/>
                <a:ea typeface="휴먼모음T" pitchFamily="18" charset="-127"/>
              </a:rPr>
              <a:t> Spine Compression Fractures ?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b="0" dirty="0">
                <a:solidFill>
                  <a:schemeClr val="bg2"/>
                </a:solidFill>
                <a:latin typeface="휴먼모음T" pitchFamily="18" charset="-127"/>
                <a:ea typeface="휴먼모음T" pitchFamily="18" charset="-127"/>
              </a:rPr>
              <a:t> Bone, Disc!</a:t>
            </a:r>
            <a:r>
              <a:rPr lang="ko-KR" altLang="en-US" sz="2000" b="0" dirty="0">
                <a:solidFill>
                  <a:schemeClr val="bg2"/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sz="200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What  stronger </a:t>
            </a:r>
            <a:r>
              <a:rPr lang="en-US" altLang="ko-KR" sz="2000" b="0" dirty="0">
                <a:solidFill>
                  <a:schemeClr val="bg2"/>
                </a:solidFill>
                <a:latin typeface="휴먼모음T" pitchFamily="18" charset="-127"/>
                <a:ea typeface="휴먼모음T" pitchFamily="18" charset="-127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altLang="ko-KR" sz="800" b="0" dirty="0">
              <a:solidFill>
                <a:schemeClr val="bg2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b="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뼈보다 더 강한 디스크</a:t>
            </a:r>
            <a:r>
              <a:rPr lang="en-US" altLang="ko-KR" b="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! </a:t>
            </a:r>
            <a:r>
              <a:rPr lang="ko-KR" altLang="en-US" b="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디스크의 지속적인 압박요인을 찾아야 하지 않을까요</a:t>
            </a:r>
            <a:r>
              <a:rPr lang="en-US" altLang="ko-KR" b="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?</a:t>
            </a:r>
          </a:p>
        </p:txBody>
      </p:sp>
      <p:sp>
        <p:nvSpPr>
          <p:cNvPr id="4199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149178" anchor="ctr">
            <a:spAutoFit/>
          </a:bodyPr>
          <a:lstStyle/>
          <a:p>
            <a:pPr algn="l" eaLnBrk="0" hangingPunct="0"/>
            <a:endParaRPr lang="ko-KR" altLang="ko-KR" sz="900"/>
          </a:p>
          <a:p>
            <a:pPr algn="l" eaLnBrk="0" latinLnBrk="0" hangingPunct="0"/>
            <a:endParaRPr lang="ko-KR" altLang="ko-KR"/>
          </a:p>
        </p:txBody>
      </p:sp>
      <p:pic>
        <p:nvPicPr>
          <p:cNvPr id="41992" name="Picture 3" descr="C:\Users\user\Desktop\압박골절_0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862" y="1124744"/>
            <a:ext cx="179863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4" descr="C:\Users\user\Desktop\압박골절_00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66653"/>
            <a:ext cx="1812644" cy="148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276057" y="141571"/>
            <a:ext cx="3168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000" dirty="0">
                <a:solidFill>
                  <a:srgbClr val="002060"/>
                </a:solidFill>
              </a:rPr>
              <a:t>2. MUSCLE  TREATMENT</a:t>
            </a:r>
          </a:p>
        </p:txBody>
      </p:sp>
    </p:spTree>
    <p:extLst>
      <p:ext uri="{BB962C8B-B14F-4D97-AF65-F5344CB8AC3E}">
        <p14:creationId xmlns:p14="http://schemas.microsoft.com/office/powerpoint/2010/main" val="4127919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9" descr="http://img.nnov.org/data/myupload/2/627/2627707/znak-voprosa-chelovech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5651992"/>
            <a:ext cx="1038281" cy="1207991"/>
          </a:xfrm>
          <a:prstGeom prst="rect">
            <a:avLst/>
          </a:prstGeom>
          <a:noFill/>
        </p:spPr>
      </p:pic>
      <p:pic>
        <p:nvPicPr>
          <p:cNvPr id="28" name="Picture 2" descr="https://encrypted-tbn0.gstatic.com/images?q=tbn:ANd9GcSFGE2qwWt5lPUbsRyliYM6Ij9lFfc3ssVUXv1boNxKoqpgBUu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70" y="812665"/>
            <a:ext cx="1345803" cy="1121502"/>
          </a:xfrm>
          <a:prstGeom prst="rect">
            <a:avLst/>
          </a:prstGeom>
          <a:noFill/>
        </p:spPr>
      </p:pic>
      <p:sp>
        <p:nvSpPr>
          <p:cNvPr id="24" name="직사각형 23"/>
          <p:cNvSpPr/>
          <p:nvPr/>
        </p:nvSpPr>
        <p:spPr>
          <a:xfrm>
            <a:off x="971600" y="1795066"/>
            <a:ext cx="3714750" cy="278606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5009207" y="1795066"/>
            <a:ext cx="3429000" cy="278606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39942" name="_x172122928" descr="EMB00000c0811b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9" b="71429"/>
          <a:stretch>
            <a:fillRect/>
          </a:stretch>
        </p:blipFill>
        <p:spPr bwMode="auto">
          <a:xfrm>
            <a:off x="1023987" y="4276328"/>
            <a:ext cx="36433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_x172122928" descr="EMB00000c0811b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37" y="1812528"/>
            <a:ext cx="354647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직사각형 17"/>
          <p:cNvSpPr>
            <a:spLocks noChangeArrowheads="1"/>
          </p:cNvSpPr>
          <p:nvPr/>
        </p:nvSpPr>
        <p:spPr bwMode="auto">
          <a:xfrm>
            <a:off x="1454200" y="2063353"/>
            <a:ext cx="30702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ko-KR" altLang="en-US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60kPa=450mmHg,  Standing</a:t>
            </a:r>
            <a:r>
              <a:rPr lang="ko-KR" altLang="en-US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80kPa = 600mmHg</a:t>
            </a:r>
            <a:endParaRPr lang="ko-KR" altLang="en-US" sz="1000" b="0" dirty="0">
              <a:solidFill>
                <a:schemeClr val="tx1">
                  <a:lumMod val="85000"/>
                  <a:lumOff val="1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9945" name="직사각형 20"/>
          <p:cNvSpPr>
            <a:spLocks noChangeArrowheads="1"/>
          </p:cNvSpPr>
          <p:nvPr/>
        </p:nvSpPr>
        <p:spPr bwMode="auto">
          <a:xfrm>
            <a:off x="5031432" y="3938191"/>
            <a:ext cx="3429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ko-KR" sz="1100" b="0" dirty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Even in a supine position, the pressure applied to the disk due to the stiffening of the psoas is maintained as is.</a:t>
            </a:r>
            <a:endParaRPr lang="ko-KR" altLang="en-US" sz="1100" dirty="0">
              <a:solidFill>
                <a:srgbClr val="0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9946" name="직사각형 21"/>
          <p:cNvSpPr>
            <a:spLocks noChangeArrowheads="1"/>
          </p:cNvSpPr>
          <p:nvPr/>
        </p:nvSpPr>
        <p:spPr bwMode="auto">
          <a:xfrm>
            <a:off x="845900" y="4780309"/>
            <a:ext cx="761453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latinLnBrk="0" hangingPunct="0"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중력이 해제된 누워있는 인체의 디스크 내부압력은 </a:t>
            </a:r>
            <a:r>
              <a:rPr lang="ko-KR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요근의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영향으로 디스크에 받는 압력이 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배의  차이가 남을 알 수 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pPr algn="just" eaLnBrk="0" latinLnBrk="0" hangingPunct="0"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누워만 있어도 디스크에 받는 압력은 서있을 때의 압력과 비슷하다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 </a:t>
            </a:r>
            <a:r>
              <a:rPr lang="ko-KR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장요근의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긴장을 해소해야 하는 이유다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9947" name="Picture 4" descr="hydration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6E7EB"/>
              </a:clrFrom>
              <a:clrTo>
                <a:srgbClr val="E6E7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90402"/>
          <a:stretch>
            <a:fillRect/>
          </a:stretch>
        </p:blipFill>
        <p:spPr bwMode="auto">
          <a:xfrm>
            <a:off x="1641525" y="4295378"/>
            <a:ext cx="157162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1" descr="D:\영업부\ppt-동영상-영업자료\KNX-ppt교육자료\jpg-그림자료\2013.07.24 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t="61546" r="37177" b="18117"/>
          <a:stretch>
            <a:fillRect/>
          </a:stretch>
        </p:blipFill>
        <p:spPr bwMode="auto">
          <a:xfrm>
            <a:off x="6614170" y="2920603"/>
            <a:ext cx="170973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_x131726720" descr="EMB00000128458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FCFA"/>
              </a:clrFrom>
              <a:clrTo>
                <a:srgbClr val="FC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 b="4338"/>
          <a:stretch>
            <a:fillRect/>
          </a:stretch>
        </p:blipFill>
        <p:spPr bwMode="auto">
          <a:xfrm>
            <a:off x="5129857" y="1937941"/>
            <a:ext cx="1857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5"/>
          <p:cNvSpPr txBox="1">
            <a:spLocks noChangeArrowheads="1"/>
          </p:cNvSpPr>
          <p:nvPr/>
        </p:nvSpPr>
        <p:spPr bwMode="gray">
          <a:xfrm>
            <a:off x="1289865" y="1190342"/>
            <a:ext cx="7242575" cy="37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</a:pPr>
            <a:r>
              <a:rPr kumimoji="0"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디스크에 지속적인 압력을 가하는 허리근육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(psoas M) ?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해결해야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!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48198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3247140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low back pain treatment and the psoas musc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6"/>
          <a:stretch>
            <a:fillRect/>
          </a:stretch>
        </p:blipFill>
        <p:spPr bwMode="auto">
          <a:xfrm>
            <a:off x="500063" y="4143375"/>
            <a:ext cx="3275012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C:\Users\user\Desktop\low back pain treatment and the psoas mus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669280"/>
            <a:ext cx="3475038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C:\Users\user\Desktop\low back pain treatment and the psoas muscle_0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344863"/>
            <a:ext cx="3500438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 descr="C:\Users\user\Desktop\low back pain treatment and the psoas muscle_0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/>
          <a:stretch>
            <a:fillRect/>
          </a:stretch>
        </p:blipFill>
        <p:spPr bwMode="auto">
          <a:xfrm>
            <a:off x="500063" y="653777"/>
            <a:ext cx="327501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 descr="http://postfiles5.naver.net/20110916_180/anthonyohm_1316116610694xtXzW_JPEG/DSC_0092.JPG?type=w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03" y="4820383"/>
            <a:ext cx="2987824" cy="193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직사각형 22"/>
          <p:cNvSpPr>
            <a:spLocks noChangeArrowheads="1"/>
          </p:cNvSpPr>
          <p:nvPr/>
        </p:nvSpPr>
        <p:spPr bwMode="auto">
          <a:xfrm>
            <a:off x="755577" y="6510338"/>
            <a:ext cx="3244924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ko-KR" sz="1100" b="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USA : </a:t>
            </a:r>
            <a:r>
              <a:rPr lang="en-US" altLang="ko-KR" sz="1100" b="0" u="sng" dirty="0">
                <a:solidFill>
                  <a:srgbClr val="000099"/>
                </a:solidFill>
                <a:latin typeface="Arial" charset="0"/>
                <a:hlinkClick r:id="rId8"/>
              </a:rPr>
              <a:t>http://</a:t>
            </a:r>
            <a:r>
              <a:rPr lang="en-US" altLang="ko-KR" sz="1100" b="0" u="sng" dirty="0">
                <a:solidFill>
                  <a:srgbClr val="000099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  <a:hlinkClick r:id="rId8"/>
              </a:rPr>
              <a:t>www.resolveyourpain.com</a:t>
            </a:r>
            <a:r>
              <a:rPr lang="en-US" altLang="ko-KR" sz="1100" b="0" u="sng" dirty="0">
                <a:solidFill>
                  <a:srgbClr val="000099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en-US" altLang="ko-KR" sz="1100" b="0" dirty="0">
              <a:solidFill>
                <a:schemeClr val="bg2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40968" name="Picture 10" descr="http://www.releasepsoaspain.com/uploads/1/0/7/4/10746039/3809580_ori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77777"/>
            <a:ext cx="213943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26"/>
          <p:cNvSpPr>
            <a:spLocks noChangeArrowheads="1"/>
          </p:cNvSpPr>
          <p:nvPr/>
        </p:nvSpPr>
        <p:spPr bwMode="auto">
          <a:xfrm>
            <a:off x="251520" y="3113881"/>
            <a:ext cx="5005760" cy="461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http://blog.naver.com/anthonyohm?Redirect=Log&amp;logNo=70118748392 </a:t>
            </a:r>
            <a:r>
              <a:rPr lang="ko-KR" altLang="en-US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미국 </a:t>
            </a:r>
            <a:r>
              <a:rPr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: http://www.resolveyourpain.com</a:t>
            </a:r>
            <a:endParaRPr lang="ko-KR" altLang="en-US" sz="12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0443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그룹 16"/>
          <p:cNvGrpSpPr>
            <a:grpSpLocks/>
          </p:cNvGrpSpPr>
          <p:nvPr/>
        </p:nvGrpSpPr>
        <p:grpSpPr bwMode="auto">
          <a:xfrm>
            <a:off x="357188" y="1772816"/>
            <a:ext cx="1781175" cy="1894072"/>
            <a:chOff x="2296039" y="1546262"/>
            <a:chExt cx="2859584" cy="2786080"/>
          </a:xfrm>
        </p:grpSpPr>
        <p:pic>
          <p:nvPicPr>
            <p:cNvPr id="47128" name="_x173728128" descr="EMB000003243a4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039" y="1546262"/>
              <a:ext cx="2859584" cy="278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오른쪽 화살표 11"/>
            <p:cNvSpPr/>
            <p:nvPr/>
          </p:nvSpPr>
          <p:spPr>
            <a:xfrm rot="16200000">
              <a:off x="3649572" y="2740381"/>
              <a:ext cx="216064" cy="197700"/>
            </a:xfrm>
            <a:prstGeom prst="rightArrow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3" name="오른쪽 화살표 12"/>
            <p:cNvSpPr/>
            <p:nvPr/>
          </p:nvSpPr>
          <p:spPr>
            <a:xfrm rot="16200000" flipH="1">
              <a:off x="3672711" y="1789861"/>
              <a:ext cx="193319" cy="188285"/>
            </a:xfrm>
            <a:prstGeom prst="rightArrow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47107" name="Picture 6" descr="EMB40c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57" y="4437112"/>
            <a:ext cx="935662" cy="16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AutoShape 39"/>
          <p:cNvSpPr>
            <a:spLocks noChangeArrowheads="1"/>
          </p:cNvSpPr>
          <p:nvPr/>
        </p:nvSpPr>
        <p:spPr bwMode="auto">
          <a:xfrm>
            <a:off x="3378200" y="5114056"/>
            <a:ext cx="177800" cy="2032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09" name="AutoShape 39"/>
          <p:cNvSpPr>
            <a:spLocks noChangeArrowheads="1"/>
          </p:cNvSpPr>
          <p:nvPr/>
        </p:nvSpPr>
        <p:spPr bwMode="auto">
          <a:xfrm>
            <a:off x="1793875" y="5136281"/>
            <a:ext cx="177800" cy="2032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47110" name="Picture 21" descr="EMB40c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56862"/>
            <a:ext cx="870595" cy="155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직사각형 42"/>
          <p:cNvSpPr>
            <a:spLocks noChangeArrowheads="1"/>
          </p:cNvSpPr>
          <p:nvPr/>
        </p:nvSpPr>
        <p:spPr bwMode="auto">
          <a:xfrm>
            <a:off x="476249" y="801248"/>
            <a:ext cx="8239125" cy="585788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ko-KR" sz="1600" b="0" dirty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 For the treatment of disk disorder, both disk decompression and treatment of </a:t>
            </a:r>
            <a:r>
              <a:rPr lang="en-US" altLang="ko-KR" sz="1600" b="0" dirty="0" err="1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psoas</a:t>
            </a:r>
            <a:r>
              <a:rPr lang="en-US" altLang="ko-KR" sz="1600" b="0" dirty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should be performed at the same time. </a:t>
            </a:r>
            <a:endParaRPr lang="en-US" altLang="ko-KR" sz="1600" dirty="0">
              <a:solidFill>
                <a:schemeClr val="bg2">
                  <a:lumMod val="90000"/>
                  <a:lumOff val="1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7113" name="직사각형 31"/>
          <p:cNvSpPr>
            <a:spLocks noChangeArrowheads="1"/>
          </p:cNvSpPr>
          <p:nvPr/>
        </p:nvSpPr>
        <p:spPr bwMode="auto">
          <a:xfrm>
            <a:off x="357188" y="6063381"/>
            <a:ext cx="4929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1200" b="0">
                <a:solidFill>
                  <a:srgbClr val="333399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Effective treatment on spinal stenosis and facet joint syndrome relaxing and stretching muscles on spinal, pelvis, legs to correct them </a:t>
            </a:r>
          </a:p>
        </p:txBody>
      </p:sp>
      <p:sp>
        <p:nvSpPr>
          <p:cNvPr id="34" name="Rectangle 5"/>
          <p:cNvSpPr txBox="1">
            <a:spLocks noChangeArrowheads="1"/>
          </p:cNvSpPr>
          <p:nvPr/>
        </p:nvSpPr>
        <p:spPr bwMode="gray">
          <a:xfrm>
            <a:off x="1453082" y="3815768"/>
            <a:ext cx="3281406" cy="26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latinLnBrk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  <a:defRPr/>
            </a:pPr>
            <a:r>
              <a:rPr lang="en-US" altLang="ko-KR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Illiopsoas</a:t>
            </a:r>
            <a:r>
              <a:rPr lang="en-US" altLang="ko-KR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Muscle Shortened </a:t>
            </a:r>
            <a:endParaRPr lang="ko-KR" altLang="en-US" sz="12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47115" name="Picture 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07" y="1904937"/>
            <a:ext cx="1739455" cy="166987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87" y="4437112"/>
            <a:ext cx="1685675" cy="148339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Rectangle 5"/>
          <p:cNvSpPr txBox="1">
            <a:spLocks noChangeArrowheads="1"/>
          </p:cNvSpPr>
          <p:nvPr/>
        </p:nvSpPr>
        <p:spPr bwMode="gray">
          <a:xfrm>
            <a:off x="6084168" y="3245389"/>
            <a:ext cx="2855625" cy="48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kumimoji="0" lang="en-US" altLang="ko-KR" sz="10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kumimoji="0"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Hip joint, Lumbar -spine </a:t>
            </a:r>
            <a:r>
              <a:rPr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Muscle</a:t>
            </a:r>
            <a:endParaRPr kumimoji="0" lang="en-US" altLang="ko-KR" sz="12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kumimoji="0" lang="en-US" altLang="ko-KR" sz="10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kumimoji="0"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Flexion,10 °  Extension 0°-5°-10°-15°    </a:t>
            </a:r>
            <a:endParaRPr kumimoji="0" lang="ko-KR" altLang="en-US" sz="12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47118" name="그룹 71"/>
          <p:cNvGrpSpPr>
            <a:grpSpLocks/>
          </p:cNvGrpSpPr>
          <p:nvPr/>
        </p:nvGrpSpPr>
        <p:grpSpPr bwMode="auto">
          <a:xfrm>
            <a:off x="2257955" y="1699343"/>
            <a:ext cx="1385358" cy="1996120"/>
            <a:chOff x="774440" y="1064291"/>
            <a:chExt cx="1740495" cy="2755253"/>
          </a:xfrm>
        </p:grpSpPr>
        <p:pic>
          <p:nvPicPr>
            <p:cNvPr id="47124" name="_x126552560" descr="EMB000009a058c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6"/>
            <a:stretch>
              <a:fillRect/>
            </a:stretch>
          </p:blipFill>
          <p:spPr bwMode="auto">
            <a:xfrm rot="-156104">
              <a:off x="774440" y="1064291"/>
              <a:ext cx="1740495" cy="2755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오른쪽 화살표 35"/>
            <p:cNvSpPr/>
            <p:nvPr/>
          </p:nvSpPr>
          <p:spPr bwMode="auto">
            <a:xfrm rot="16200000">
              <a:off x="1699047" y="2105548"/>
              <a:ext cx="187810" cy="158394"/>
            </a:xfrm>
            <a:prstGeom prst="rightArrow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7" name="오른쪽 화살표 36"/>
            <p:cNvSpPr/>
            <p:nvPr/>
          </p:nvSpPr>
          <p:spPr bwMode="auto">
            <a:xfrm rot="16200000" flipH="1">
              <a:off x="1774810" y="1367451"/>
              <a:ext cx="170736" cy="149185"/>
            </a:xfrm>
            <a:prstGeom prst="rightArrow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8" name="번개 37"/>
            <p:cNvSpPr/>
            <p:nvPr/>
          </p:nvSpPr>
          <p:spPr>
            <a:xfrm rot="19955880">
              <a:off x="989930" y="1610646"/>
              <a:ext cx="548854" cy="279580"/>
            </a:xfrm>
            <a:prstGeom prst="lightningBol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47119" name="Picture 81" descr="side-ext-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867" y="5237881"/>
            <a:ext cx="157379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Picture 84" descr="side-flex-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4234869"/>
            <a:ext cx="1633563" cy="104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1" name="Picture 29" descr="C:\Documents and Settings\did0308\바탕 화면\글샘2차\모델3.t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16071" r="7143" b="14293"/>
          <a:stretch>
            <a:fillRect/>
          </a:stretch>
        </p:blipFill>
        <p:spPr bwMode="auto">
          <a:xfrm>
            <a:off x="5965344" y="1700951"/>
            <a:ext cx="2974449" cy="150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 txBox="1">
            <a:spLocks noChangeArrowheads="1"/>
          </p:cNvSpPr>
          <p:nvPr/>
        </p:nvSpPr>
        <p:spPr bwMode="gray">
          <a:xfrm>
            <a:off x="4714875" y="3717032"/>
            <a:ext cx="36972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kumimoji="0" lang="en-US" altLang="ko-KR" sz="10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kumimoji="0"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Hip joint, Lumbar -spine  </a:t>
            </a:r>
          </a:p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kumimoji="0" lang="en-US" altLang="ko-KR" sz="10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kumimoji="0"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lateral  bending 0°-5°-10°-15° both and one side </a:t>
            </a:r>
            <a:endParaRPr kumimoji="0" lang="ko-KR" altLang="en-US" sz="12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8131" name="Rectangle 5"/>
          <p:cNvSpPr txBox="1">
            <a:spLocks noChangeArrowheads="1"/>
          </p:cNvSpPr>
          <p:nvPr/>
        </p:nvSpPr>
        <p:spPr bwMode="gray">
          <a:xfrm>
            <a:off x="928688" y="3649588"/>
            <a:ext cx="264318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kumimoji="0" lang="en-US" altLang="ko-KR" sz="1000" b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kumimoji="0" lang="ko-KR" altLang="en-US" sz="1200" b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좌우 불균형근육의 다양한 증상들  </a:t>
            </a:r>
            <a:endParaRPr lang="ko-KR" altLang="en-US" sz="1200" b="0">
              <a:solidFill>
                <a:srgbClr val="002060"/>
              </a:solidFill>
            </a:endParaRPr>
          </a:p>
        </p:txBody>
      </p:sp>
      <p:sp>
        <p:nvSpPr>
          <p:cNvPr id="33808" name="직사각형 12"/>
          <p:cNvSpPr>
            <a:spLocks noChangeArrowheads="1"/>
          </p:cNvSpPr>
          <p:nvPr/>
        </p:nvSpPr>
        <p:spPr bwMode="auto">
          <a:xfrm>
            <a:off x="4286250" y="1720775"/>
            <a:ext cx="4429125" cy="27622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just">
              <a:defRPr/>
            </a:pPr>
            <a:r>
              <a:rPr lang="en-US" altLang="ko-KR" sz="1200" b="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Traction power=(Bed W + Body W/</a:t>
            </a:r>
            <a:r>
              <a:rPr lang="el-GR" altLang="ko-KR" sz="12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α</a:t>
            </a:r>
            <a:r>
              <a:rPr lang="en-US" altLang="ko-KR" sz="1200" b="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 X sin</a:t>
            </a:r>
            <a:r>
              <a:rPr lang="el-GR" altLang="ko-KR" sz="12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θ</a:t>
            </a:r>
            <a:r>
              <a:rPr lang="en-US" altLang="ko-KR" sz="1200" b="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+ </a:t>
            </a:r>
            <a:r>
              <a:rPr lang="el-GR" altLang="ko-KR" sz="1200" dirty="0">
                <a:solidFill>
                  <a:schemeClr val="bg2"/>
                </a:solidFill>
                <a:latin typeface="휴먼모음T" pitchFamily="18" charset="-127"/>
                <a:ea typeface="휴먼모음T" pitchFamily="18" charset="-127"/>
              </a:rPr>
              <a:t>β</a:t>
            </a:r>
            <a:r>
              <a:rPr lang="en-US" altLang="ko-KR" sz="1050" b="0" dirty="0">
                <a:solidFill>
                  <a:schemeClr val="bg2"/>
                </a:solidFill>
                <a:latin typeface="휴먼모음T" pitchFamily="18" charset="-127"/>
                <a:ea typeface="휴먼모음T" pitchFamily="18" charset="-127"/>
              </a:rPr>
              <a:t>ending A</a:t>
            </a:r>
            <a:r>
              <a:rPr lang="en-US" altLang="ko-KR" sz="1200" b="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</p:txBody>
      </p:sp>
      <p:pic>
        <p:nvPicPr>
          <p:cNvPr id="48134" name="Picture 68" descr="EMB00000e9076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9"/>
          <a:stretch>
            <a:fillRect/>
          </a:stretch>
        </p:blipFill>
        <p:spPr bwMode="auto">
          <a:xfrm>
            <a:off x="1115616" y="4184014"/>
            <a:ext cx="2097931" cy="198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그림 35" descr="quadra 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6" y="4338582"/>
            <a:ext cx="1125538" cy="170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직사각형 36"/>
          <p:cNvSpPr>
            <a:spLocks noChangeArrowheads="1"/>
          </p:cNvSpPr>
          <p:nvPr/>
        </p:nvSpPr>
        <p:spPr bwMode="auto">
          <a:xfrm>
            <a:off x="857250" y="6177111"/>
            <a:ext cx="7715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ko-KR" sz="1200" b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http://blog.naver.com/anthonyohm?Redirect=Log&amp;logNo=70118748392 </a:t>
            </a:r>
            <a:r>
              <a:rPr lang="ko-KR" altLang="en-US" sz="1200" b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미국 </a:t>
            </a:r>
            <a:r>
              <a:rPr lang="en-US" altLang="ko-KR" sz="1200" b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: http://www.resolveyourpain.com</a:t>
            </a:r>
            <a:endParaRPr lang="ko-KR" altLang="en-US" sz="1200" b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48137" name="그림 8" descr="chai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1620763"/>
            <a:ext cx="13112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33" descr="EMB000008f47db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0" t="12000" r="3999" b="3999"/>
          <a:stretch>
            <a:fillRect/>
          </a:stretch>
        </p:blipFill>
        <p:spPr bwMode="auto">
          <a:xfrm>
            <a:off x="928688" y="1682675"/>
            <a:ext cx="96202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7" descr="EMB00000e90764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3030" r="1817" b="3030"/>
          <a:stretch>
            <a:fillRect/>
          </a:stretch>
        </p:blipFill>
        <p:spPr bwMode="auto">
          <a:xfrm>
            <a:off x="4429125" y="4453086"/>
            <a:ext cx="2509838" cy="1550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40" name="그룹 43"/>
          <p:cNvGrpSpPr>
            <a:grpSpLocks/>
          </p:cNvGrpSpPr>
          <p:nvPr/>
        </p:nvGrpSpPr>
        <p:grpSpPr bwMode="auto">
          <a:xfrm>
            <a:off x="4695825" y="2149400"/>
            <a:ext cx="3857625" cy="1574800"/>
            <a:chOff x="4786314" y="2285992"/>
            <a:chExt cx="3857652" cy="1574136"/>
          </a:xfrm>
        </p:grpSpPr>
        <p:pic>
          <p:nvPicPr>
            <p:cNvPr id="48142" name="Picture 16" descr="자른거- ilio-left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1971" y="2428867"/>
              <a:ext cx="1031883" cy="1431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3" name="Picture 15" descr="자른거- ilio-left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5" y="2428867"/>
              <a:ext cx="1071571" cy="1428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4" name="Picture 2" descr="D:\브류셔-제작자료\카다로그글샘2차\7모델.t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7" r="11867" b="48434"/>
            <a:stretch>
              <a:fillRect/>
            </a:stretch>
          </p:blipFill>
          <p:spPr bwMode="auto">
            <a:xfrm>
              <a:off x="4786314" y="2285992"/>
              <a:ext cx="1643074" cy="157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직사각형 22"/>
          <p:cNvSpPr>
            <a:spLocks noChangeArrowheads="1"/>
          </p:cNvSpPr>
          <p:nvPr/>
        </p:nvSpPr>
        <p:spPr bwMode="auto">
          <a:xfrm>
            <a:off x="528638" y="770980"/>
            <a:ext cx="8358187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l">
              <a:lnSpc>
                <a:spcPct val="150000"/>
              </a:lnSpc>
              <a:defRPr/>
            </a:pPr>
            <a:r>
              <a:rPr lang="ko-KR" altLang="en-US" sz="1600" b="0" dirty="0" err="1">
                <a:solidFill>
                  <a:schemeClr val="tx1"/>
                </a:solidFill>
              </a:rPr>
              <a:t>요추부</a:t>
            </a:r>
            <a:r>
              <a:rPr lang="en-US" altLang="ko-KR" sz="1600" b="0" dirty="0">
                <a:solidFill>
                  <a:schemeClr val="tx1"/>
                </a:solidFill>
              </a:rPr>
              <a:t>, </a:t>
            </a:r>
            <a:r>
              <a:rPr lang="ko-KR" altLang="en-US" sz="1600" b="0" dirty="0">
                <a:solidFill>
                  <a:schemeClr val="tx1"/>
                </a:solidFill>
              </a:rPr>
              <a:t>골반부의 </a:t>
            </a:r>
            <a:r>
              <a:rPr lang="ko-KR" altLang="en-US" sz="1600" b="0" dirty="0" err="1">
                <a:solidFill>
                  <a:schemeClr val="tx1"/>
                </a:solidFill>
              </a:rPr>
              <a:t>외측부</a:t>
            </a:r>
            <a:r>
              <a:rPr lang="ko-KR" altLang="en-US" sz="1600" b="0" dirty="0">
                <a:solidFill>
                  <a:schemeClr val="tx1"/>
                </a:solidFill>
              </a:rPr>
              <a:t> </a:t>
            </a:r>
            <a:r>
              <a:rPr lang="ko-KR" altLang="en-US" sz="1600" b="0" dirty="0" err="1">
                <a:solidFill>
                  <a:schemeClr val="tx1"/>
                </a:solidFill>
              </a:rPr>
              <a:t>자세유지근의</a:t>
            </a:r>
            <a:r>
              <a:rPr lang="ko-KR" altLang="en-US" sz="1600" b="0" dirty="0">
                <a:solidFill>
                  <a:schemeClr val="tx1"/>
                </a:solidFill>
              </a:rPr>
              <a:t> 치료</a:t>
            </a:r>
            <a:endParaRPr lang="en-US" altLang="ko-KR" sz="1600" b="0" dirty="0">
              <a:solidFill>
                <a:schemeClr val="tx1"/>
              </a:solidFill>
            </a:endParaRPr>
          </a:p>
          <a:p>
            <a:pPr marL="228600" indent="-228600" algn="l">
              <a:lnSpc>
                <a:spcPct val="150000"/>
              </a:lnSpc>
              <a:defRPr/>
            </a:pPr>
            <a:r>
              <a:rPr lang="ko-KR" altLang="en-US" sz="1200" b="0" dirty="0" err="1">
                <a:solidFill>
                  <a:schemeClr val="tx1"/>
                </a:solidFill>
                <a:latin typeface="+mn-ea"/>
              </a:rPr>
              <a:t>요방형근의</a:t>
            </a:r>
            <a:r>
              <a:rPr lang="ko-KR" altLang="en-US" sz="1200" b="0" dirty="0">
                <a:solidFill>
                  <a:schemeClr val="tx1"/>
                </a:solidFill>
                <a:latin typeface="+mn-ea"/>
              </a:rPr>
              <a:t> 단축 등의 근육 </a:t>
            </a:r>
            <a:r>
              <a:rPr lang="ko-KR" altLang="en-US" sz="1200" b="0" dirty="0" err="1">
                <a:solidFill>
                  <a:schemeClr val="tx1"/>
                </a:solidFill>
                <a:latin typeface="+mn-ea"/>
              </a:rPr>
              <a:t>과긴장으로</a:t>
            </a:r>
            <a:r>
              <a:rPr lang="ko-KR" altLang="en-US" sz="1200" b="0" dirty="0">
                <a:solidFill>
                  <a:schemeClr val="tx1"/>
                </a:solidFill>
                <a:latin typeface="+mn-ea"/>
              </a:rPr>
              <a:t> 인한 척추의 좌우 불균형문제를</a:t>
            </a:r>
            <a:r>
              <a:rPr lang="en-US" altLang="ko-KR" sz="1200" b="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b="0" dirty="0">
                <a:solidFill>
                  <a:schemeClr val="tx1"/>
                </a:solidFill>
                <a:latin typeface="+mn-ea"/>
              </a:rPr>
              <a:t>지속적이고 부드러운 신장으로 효과적인 치료</a:t>
            </a:r>
            <a:r>
              <a:rPr lang="ko-KR" altLang="en-US" sz="1400" b="0" dirty="0">
                <a:solidFill>
                  <a:schemeClr val="tx1"/>
                </a:solidFill>
              </a:rPr>
              <a:t> 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그림 6" descr="ELEC RO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095500"/>
            <a:ext cx="19177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그림 12" descr="elector (6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49475"/>
            <a:ext cx="17145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그림 11" descr="elector (5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427413"/>
            <a:ext cx="1928812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직사각형 14"/>
          <p:cNvSpPr>
            <a:spLocks noChangeArrowheads="1"/>
          </p:cNvSpPr>
          <p:nvPr/>
        </p:nvSpPr>
        <p:spPr bwMode="auto">
          <a:xfrm>
            <a:off x="928688" y="2176463"/>
            <a:ext cx="3794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400" b="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①</a:t>
            </a:r>
            <a:endParaRPr lang="ko-KR" alt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9158" name="그림 2" descr="quadra (1)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112963"/>
            <a:ext cx="185737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7" descr="EMB00000e90766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2060" r="36240" b="52484"/>
          <a:stretch>
            <a:fillRect/>
          </a:stretch>
        </p:blipFill>
        <p:spPr bwMode="auto">
          <a:xfrm>
            <a:off x="938213" y="4879181"/>
            <a:ext cx="29289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7" descr="EMB00000e90766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1" t="54643" r="36784" b="2061"/>
          <a:stretch>
            <a:fillRect/>
          </a:stretch>
        </p:blipFill>
        <p:spPr bwMode="auto">
          <a:xfrm>
            <a:off x="3956050" y="4881140"/>
            <a:ext cx="1284288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직사각형 15"/>
          <p:cNvSpPr>
            <a:spLocks noChangeArrowheads="1"/>
          </p:cNvSpPr>
          <p:nvPr/>
        </p:nvSpPr>
        <p:spPr bwMode="auto">
          <a:xfrm>
            <a:off x="3071813" y="2176463"/>
            <a:ext cx="411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ko-KR" altLang="en-US" sz="1400" b="0">
                <a:solidFill>
                  <a:schemeClr val="tx1"/>
                </a:solidFill>
                <a:latin typeface="Tahoma" pitchFamily="34" charset="0"/>
              </a:rPr>
              <a:t>②</a:t>
            </a:r>
            <a:endParaRPr lang="ko-KR" altLang="en-US" sz="1400"/>
          </a:p>
        </p:txBody>
      </p:sp>
      <p:sp>
        <p:nvSpPr>
          <p:cNvPr id="49162" name="직사각형 16"/>
          <p:cNvSpPr>
            <a:spLocks noChangeArrowheads="1"/>
          </p:cNvSpPr>
          <p:nvPr/>
        </p:nvSpPr>
        <p:spPr bwMode="auto">
          <a:xfrm>
            <a:off x="5500688" y="2214563"/>
            <a:ext cx="382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ko-KR" altLang="en-US" sz="1400" b="0">
                <a:solidFill>
                  <a:schemeClr val="tx1"/>
                </a:solidFill>
                <a:latin typeface="Tahoma" pitchFamily="34" charset="0"/>
              </a:rPr>
              <a:t>③</a:t>
            </a:r>
            <a:endParaRPr lang="ko-KR" altLang="en-US" sz="1400"/>
          </a:p>
        </p:txBody>
      </p:sp>
      <p:grpSp>
        <p:nvGrpSpPr>
          <p:cNvPr id="49164" name="그룹 28"/>
          <p:cNvGrpSpPr>
            <a:grpSpLocks/>
          </p:cNvGrpSpPr>
          <p:nvPr/>
        </p:nvGrpSpPr>
        <p:grpSpPr bwMode="auto">
          <a:xfrm>
            <a:off x="5526088" y="4845050"/>
            <a:ext cx="3500437" cy="1928813"/>
            <a:chOff x="5500688" y="4857750"/>
            <a:chExt cx="3643312" cy="2000250"/>
          </a:xfrm>
        </p:grpSpPr>
        <p:pic>
          <p:nvPicPr>
            <p:cNvPr id="49166" name="_x117765104" descr="EMB000001ec602b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3318" r="4140" b="8705"/>
            <a:stretch>
              <a:fillRect/>
            </a:stretch>
          </p:blipFill>
          <p:spPr bwMode="auto">
            <a:xfrm>
              <a:off x="5500688" y="4857750"/>
              <a:ext cx="3643312" cy="200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disk.wmv">
              <a:hlinkClick r:id="" action="ppaction://media"/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048" t="13611" r="-69" b="8201"/>
            <a:stretch>
              <a:fillRect/>
            </a:stretch>
          </p:blipFill>
          <p:spPr bwMode="auto">
            <a:xfrm>
              <a:off x="6618854" y="5452341"/>
              <a:ext cx="648080" cy="3553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" name="줄무늬가 있는 오른쪽 화살표 27"/>
            <p:cNvSpPr/>
            <p:nvPr/>
          </p:nvSpPr>
          <p:spPr bwMode="auto">
            <a:xfrm rot="21177405">
              <a:off x="7420656" y="5596937"/>
              <a:ext cx="156968" cy="148167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571500" y="836712"/>
            <a:ext cx="8001000" cy="10001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ko-KR" sz="2000" b="0" dirty="0">
                <a:solidFill>
                  <a:srgbClr val="262626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Massaging function for deep spine muscle </a:t>
            </a:r>
          </a:p>
          <a:p>
            <a:pPr algn="just">
              <a:defRPr/>
            </a:pPr>
            <a:r>
              <a:rPr lang="ko-KR" altLang="en-US" sz="1300" b="0" dirty="0">
                <a:solidFill>
                  <a:schemeClr val="tx1"/>
                </a:solidFill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 </a:t>
            </a:r>
            <a:r>
              <a:rPr lang="en-US" altLang="ko-KR" sz="1300" b="0" dirty="0">
                <a:solidFill>
                  <a:schemeClr val="tx1"/>
                </a:solidFill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  It is a special roller which is capable of implementing a wide variety of computer programs massaging every muscle of the whole lumbar vertebrae or selected parts (</a:t>
            </a:r>
            <a:r>
              <a:rPr lang="en-US" altLang="ko-KR" sz="1300" b="0" dirty="0" err="1">
                <a:solidFill>
                  <a:schemeClr val="tx1"/>
                </a:solidFill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psoas</a:t>
            </a:r>
            <a:r>
              <a:rPr lang="en-US" altLang="ko-KR" sz="1300" b="0" dirty="0">
                <a:solidFill>
                  <a:schemeClr val="tx1"/>
                </a:solidFill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, thoracic vertebrae, cervical vertebral). It can massage stiffened and shortened muscle for treatment as per the doctor’s intention. </a:t>
            </a:r>
            <a:endParaRPr lang="en-US" altLang="ko-KR" sz="1300" b="0" dirty="0">
              <a:solidFill>
                <a:srgbClr val="105638"/>
              </a:solidFill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_x197714056" descr="EMB000013200cc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3586" y="768890"/>
            <a:ext cx="1615180" cy="138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직선 연결선 26"/>
          <p:cNvCxnSpPr/>
          <p:nvPr/>
        </p:nvCxnSpPr>
        <p:spPr bwMode="auto">
          <a:xfrm rot="5400000" flipH="1" flipV="1">
            <a:off x="666750" y="4165600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직선 연결선 29"/>
          <p:cNvCxnSpPr/>
          <p:nvPr/>
        </p:nvCxnSpPr>
        <p:spPr bwMode="auto">
          <a:xfrm rot="5400000" flipH="1" flipV="1">
            <a:off x="2870108" y="4165600"/>
            <a:ext cx="4643438" cy="1587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직선 연결선 31"/>
          <p:cNvCxnSpPr/>
          <p:nvPr/>
        </p:nvCxnSpPr>
        <p:spPr bwMode="auto">
          <a:xfrm rot="5400000" flipH="1" flipV="1">
            <a:off x="4986338" y="4165600"/>
            <a:ext cx="4643438" cy="1587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342" name="Picture 58" descr="D:\R-ppt자료모음\MAX-D,DOC\DOC-미국사이트그림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14903" r="3125" b="32153"/>
          <a:stretch>
            <a:fillRect/>
          </a:stretch>
        </p:blipFill>
        <p:spPr bwMode="auto">
          <a:xfrm>
            <a:off x="5292080" y="746664"/>
            <a:ext cx="1829664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직사각형 106"/>
          <p:cNvSpPr>
            <a:spLocks noChangeArrowheads="1"/>
          </p:cNvSpPr>
          <p:nvPr/>
        </p:nvSpPr>
        <p:spPr bwMode="auto">
          <a:xfrm>
            <a:off x="3726625" y="1933513"/>
            <a:ext cx="85725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DTS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7" name="직사각형 106"/>
          <p:cNvSpPr>
            <a:spLocks noChangeArrowheads="1"/>
          </p:cNvSpPr>
          <p:nvPr/>
        </p:nvSpPr>
        <p:spPr bwMode="auto">
          <a:xfrm>
            <a:off x="5941000" y="1942213"/>
            <a:ext cx="6143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DOC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43" name="직선 연결선 2"/>
          <p:cNvCxnSpPr>
            <a:cxnSpLocks noChangeShapeType="1"/>
          </p:cNvCxnSpPr>
          <p:nvPr/>
        </p:nvCxnSpPr>
        <p:spPr bwMode="auto">
          <a:xfrm flipV="1">
            <a:off x="0" y="2255838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sp>
        <p:nvSpPr>
          <p:cNvPr id="44" name="직사각형 106"/>
          <p:cNvSpPr>
            <a:spLocks noChangeArrowheads="1"/>
          </p:cNvSpPr>
          <p:nvPr/>
        </p:nvSpPr>
        <p:spPr bwMode="auto">
          <a:xfrm>
            <a:off x="941325" y="1956500"/>
            <a:ext cx="17494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KINETRAC  KNX-7000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4348" name="Picture 59" descr="D:\R-ppt자료모음\MAX-D,DOC\DOC-사람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5"/>
          <a:stretch>
            <a:fillRect/>
          </a:stretch>
        </p:blipFill>
        <p:spPr bwMode="auto">
          <a:xfrm>
            <a:off x="5495648" y="2526925"/>
            <a:ext cx="1460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직선 연결선 2"/>
          <p:cNvCxnSpPr>
            <a:cxnSpLocks noChangeShapeType="1"/>
          </p:cNvCxnSpPr>
          <p:nvPr/>
        </p:nvCxnSpPr>
        <p:spPr bwMode="auto">
          <a:xfrm flipV="1">
            <a:off x="0" y="3797300"/>
            <a:ext cx="9144000" cy="1588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cxnSp>
        <p:nvCxnSpPr>
          <p:cNvPr id="51" name="직선 연결선 50"/>
          <p:cNvCxnSpPr/>
          <p:nvPr/>
        </p:nvCxnSpPr>
        <p:spPr bwMode="auto">
          <a:xfrm rot="5400000" flipH="1" flipV="1">
            <a:off x="-1679575" y="4165600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직사각형 106"/>
          <p:cNvSpPr>
            <a:spLocks noChangeArrowheads="1"/>
          </p:cNvSpPr>
          <p:nvPr/>
        </p:nvSpPr>
        <p:spPr bwMode="auto">
          <a:xfrm rot="16200000">
            <a:off x="-267494" y="2750344"/>
            <a:ext cx="12144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Decompression</a:t>
            </a: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주 기술</a:t>
            </a:r>
          </a:p>
        </p:txBody>
      </p:sp>
      <p:sp>
        <p:nvSpPr>
          <p:cNvPr id="67" name="직사각형 106"/>
          <p:cNvSpPr>
            <a:spLocks noChangeArrowheads="1"/>
          </p:cNvSpPr>
          <p:nvPr/>
        </p:nvSpPr>
        <p:spPr bwMode="auto">
          <a:xfrm>
            <a:off x="733897" y="3487571"/>
            <a:ext cx="22145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Target 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Lordosis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14354" name="직사각형 68"/>
          <p:cNvSpPr>
            <a:spLocks noChangeArrowheads="1"/>
          </p:cNvSpPr>
          <p:nvPr/>
        </p:nvSpPr>
        <p:spPr bwMode="auto">
          <a:xfrm rot="-5400000">
            <a:off x="-36512" y="5732462"/>
            <a:ext cx="7889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n-US" altLang="ko-KR" sz="110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Flexion – </a:t>
            </a:r>
          </a:p>
          <a:p>
            <a:pPr algn="just"/>
            <a:r>
              <a:rPr lang="en-US" altLang="ko-KR" sz="110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Extention</a:t>
            </a:r>
          </a:p>
        </p:txBody>
      </p:sp>
      <p:sp>
        <p:nvSpPr>
          <p:cNvPr id="14355" name="직사각형 71"/>
          <p:cNvSpPr>
            <a:spLocks noChangeArrowheads="1"/>
          </p:cNvSpPr>
          <p:nvPr/>
        </p:nvSpPr>
        <p:spPr bwMode="auto">
          <a:xfrm rot="-5400000">
            <a:off x="5557" y="4294981"/>
            <a:ext cx="7048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n-US" altLang="ko-KR" sz="110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Lateral </a:t>
            </a:r>
          </a:p>
          <a:p>
            <a:pPr algn="just"/>
            <a:r>
              <a:rPr lang="en-US" altLang="ko-KR" sz="110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Bending</a:t>
            </a:r>
          </a:p>
        </p:txBody>
      </p:sp>
      <p:sp>
        <p:nvSpPr>
          <p:cNvPr id="73" name="직사각형 106"/>
          <p:cNvSpPr>
            <a:spLocks noChangeArrowheads="1"/>
          </p:cNvSpPr>
          <p:nvPr/>
        </p:nvSpPr>
        <p:spPr bwMode="auto">
          <a:xfrm>
            <a:off x="3519039" y="3518465"/>
            <a:ext cx="12892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Linear Traction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77" name="직선 연결선 2"/>
          <p:cNvCxnSpPr>
            <a:cxnSpLocks noChangeShapeType="1"/>
          </p:cNvCxnSpPr>
          <p:nvPr/>
        </p:nvCxnSpPr>
        <p:spPr bwMode="auto">
          <a:xfrm flipV="1">
            <a:off x="0" y="5195888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pic>
        <p:nvPicPr>
          <p:cNvPr id="14359" name="Picture 16" descr="자른거- ilio-lef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960813"/>
            <a:ext cx="66992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15" descr="자른거- ilio-left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960813"/>
            <a:ext cx="6985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5" descr="D:\hanm1 share\herni (2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r="8777" b="17390"/>
          <a:stretch>
            <a:fillRect/>
          </a:stretch>
        </p:blipFill>
        <p:spPr bwMode="auto">
          <a:xfrm>
            <a:off x="736599" y="2604690"/>
            <a:ext cx="730747" cy="53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직사각형 106"/>
          <p:cNvSpPr>
            <a:spLocks noChangeArrowheads="1"/>
          </p:cNvSpPr>
          <p:nvPr/>
        </p:nvSpPr>
        <p:spPr bwMode="auto">
          <a:xfrm>
            <a:off x="915988" y="4897438"/>
            <a:ext cx="20716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0°  5° 10°  15°  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자동 설정</a:t>
            </a:r>
          </a:p>
        </p:txBody>
      </p:sp>
      <p:sp>
        <p:nvSpPr>
          <p:cNvPr id="14363" name="직사각형 85"/>
          <p:cNvSpPr>
            <a:spLocks noChangeArrowheads="1"/>
          </p:cNvSpPr>
          <p:nvPr/>
        </p:nvSpPr>
        <p:spPr bwMode="auto">
          <a:xfrm>
            <a:off x="857250" y="6191250"/>
            <a:ext cx="1873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110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0°- 5°-10°-15° </a:t>
            </a:r>
            <a:r>
              <a:rPr lang="ko-KR" altLang="en-US" sz="110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자동설정</a:t>
            </a:r>
            <a:endParaRPr lang="ko-KR" altLang="en-US"/>
          </a:p>
        </p:txBody>
      </p:sp>
      <p:pic>
        <p:nvPicPr>
          <p:cNvPr id="14364" name="Picture 81" descr="side-ext-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5492750"/>
            <a:ext cx="928687" cy="693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5" name="Picture 84" descr="side-flex-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86400"/>
            <a:ext cx="920750" cy="70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직사각형 106"/>
          <p:cNvSpPr>
            <a:spLocks noChangeArrowheads="1"/>
          </p:cNvSpPr>
          <p:nvPr/>
        </p:nvSpPr>
        <p:spPr bwMode="auto">
          <a:xfrm>
            <a:off x="3889375" y="5862638"/>
            <a:ext cx="5000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불가</a:t>
            </a:r>
          </a:p>
        </p:txBody>
      </p:sp>
      <p:sp>
        <p:nvSpPr>
          <p:cNvPr id="92" name="직사각형 106"/>
          <p:cNvSpPr>
            <a:spLocks noChangeArrowheads="1"/>
          </p:cNvSpPr>
          <p:nvPr/>
        </p:nvSpPr>
        <p:spPr bwMode="auto">
          <a:xfrm>
            <a:off x="3738671" y="4906589"/>
            <a:ext cx="850034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수동조작</a:t>
            </a:r>
          </a:p>
        </p:txBody>
      </p:sp>
      <p:sp>
        <p:nvSpPr>
          <p:cNvPr id="14374" name="Rectangle 22"/>
          <p:cNvSpPr>
            <a:spLocks noChangeArrowheads="1"/>
          </p:cNvSpPr>
          <p:nvPr/>
        </p:nvSpPr>
        <p:spPr bwMode="auto">
          <a:xfrm>
            <a:off x="0" y="42863"/>
            <a:ext cx="91440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8" name="직사각형 87"/>
          <p:cNvSpPr/>
          <p:nvPr/>
        </p:nvSpPr>
        <p:spPr bwMode="auto">
          <a:xfrm>
            <a:off x="285750" y="100013"/>
            <a:ext cx="278606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PRODUCTS Technology</a:t>
            </a:r>
            <a:endParaRPr lang="ko-KR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0" name="직사각형 20"/>
          <p:cNvSpPr>
            <a:spLocks noChangeArrowheads="1"/>
          </p:cNvSpPr>
          <p:nvPr/>
        </p:nvSpPr>
        <p:spPr bwMode="auto">
          <a:xfrm>
            <a:off x="5500688" y="117475"/>
            <a:ext cx="3279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궁서" pitchFamily="18" charset="-127"/>
              </a:rPr>
              <a:t>PRODUCTS COMPARISION</a:t>
            </a:r>
          </a:p>
        </p:txBody>
      </p:sp>
      <p:pic>
        <p:nvPicPr>
          <p:cNvPr id="14397" name="Picture 6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91" y="2495425"/>
            <a:ext cx="2200025" cy="78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6699F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99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  <p:sp>
        <p:nvSpPr>
          <p:cNvPr id="66" name="직사각형 106"/>
          <p:cNvSpPr>
            <a:spLocks noChangeArrowheads="1"/>
          </p:cNvSpPr>
          <p:nvPr/>
        </p:nvSpPr>
        <p:spPr bwMode="auto">
          <a:xfrm>
            <a:off x="5595130" y="3502978"/>
            <a:ext cx="12892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Linear Traction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56" name="직사각형 106"/>
          <p:cNvSpPr>
            <a:spLocks noChangeArrowheads="1"/>
          </p:cNvSpPr>
          <p:nvPr/>
        </p:nvSpPr>
        <p:spPr bwMode="auto">
          <a:xfrm>
            <a:off x="7910282" y="1965919"/>
            <a:ext cx="6143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MID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59" name="_x178442072" descr="EMB000010b85a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t="20900" r="25984" b="14966"/>
          <a:stretch>
            <a:fillRect/>
          </a:stretch>
        </p:blipFill>
        <p:spPr bwMode="auto">
          <a:xfrm>
            <a:off x="7511057" y="818281"/>
            <a:ext cx="14700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그룹 2"/>
          <p:cNvGrpSpPr>
            <a:grpSpLocks/>
          </p:cNvGrpSpPr>
          <p:nvPr/>
        </p:nvGrpSpPr>
        <p:grpSpPr bwMode="auto">
          <a:xfrm>
            <a:off x="7542900" y="2546686"/>
            <a:ext cx="1354137" cy="833438"/>
            <a:chOff x="3978328" y="4183396"/>
            <a:chExt cx="2745746" cy="1133554"/>
          </a:xfrm>
        </p:grpSpPr>
        <p:pic>
          <p:nvPicPr>
            <p:cNvPr id="72" name="Picture 7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1" t="11838" r="27666" b="11465"/>
            <a:stretch>
              <a:fillRect/>
            </a:stretch>
          </p:blipFill>
          <p:spPr bwMode="auto">
            <a:xfrm>
              <a:off x="3978328" y="4183396"/>
              <a:ext cx="2745746" cy="1133554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00005C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6699FF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왼쪽/오른쪽 화살표 1"/>
            <p:cNvSpPr>
              <a:spLocks noChangeArrowheads="1"/>
            </p:cNvSpPr>
            <p:nvPr/>
          </p:nvSpPr>
          <p:spPr bwMode="auto">
            <a:xfrm>
              <a:off x="5390964" y="4805757"/>
              <a:ext cx="608076" cy="212545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9525" algn="ctr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75" name="직사각형 106"/>
          <p:cNvSpPr>
            <a:spLocks noChangeArrowheads="1"/>
          </p:cNvSpPr>
          <p:nvPr/>
        </p:nvSpPr>
        <p:spPr bwMode="auto">
          <a:xfrm>
            <a:off x="7665044" y="4833715"/>
            <a:ext cx="11636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알 수 없음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(?)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76" name="Picture 76" descr="D:\KT,NT 배경연구자료\타사장비모음\MID그림자료\MID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7664017" y="3997149"/>
            <a:ext cx="1068852" cy="83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직사각형 106"/>
          <p:cNvSpPr>
            <a:spLocks noChangeArrowheads="1"/>
          </p:cNvSpPr>
          <p:nvPr/>
        </p:nvSpPr>
        <p:spPr bwMode="auto">
          <a:xfrm>
            <a:off x="3719255" y="4379118"/>
            <a:ext cx="78384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없음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(?)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81" name="직사각형 106"/>
          <p:cNvSpPr>
            <a:spLocks noChangeArrowheads="1"/>
          </p:cNvSpPr>
          <p:nvPr/>
        </p:nvSpPr>
        <p:spPr bwMode="auto">
          <a:xfrm>
            <a:off x="7587760" y="3494013"/>
            <a:ext cx="12892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Linear Traction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4" y="698307"/>
            <a:ext cx="2440369" cy="130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16"/>
          <a:srcRect l="4000" t="1243" r="4000" b="2719"/>
          <a:stretch>
            <a:fillRect/>
          </a:stretch>
        </p:blipFill>
        <p:spPr bwMode="auto">
          <a:xfrm>
            <a:off x="5451811" y="4000530"/>
            <a:ext cx="880129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4" name="Picture 19" descr="D:\영업부\ppt-동영상-영업자료\KNX-ppt교육자료\jpg-신화,회전트러스트자료\1_20000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26463" r="31538" b="18588"/>
          <a:stretch>
            <a:fillRect/>
          </a:stretch>
        </p:blipFill>
        <p:spPr bwMode="auto">
          <a:xfrm>
            <a:off x="6379279" y="4012287"/>
            <a:ext cx="810976" cy="81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7" descr="D:\KT,NT 배경연구자료\타사장비모음\DOC_ACTIVE TRAC\DOC-Rotations[1]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6" r="-1"/>
          <a:stretch/>
        </p:blipFill>
        <p:spPr bwMode="auto">
          <a:xfrm>
            <a:off x="5613462" y="5308284"/>
            <a:ext cx="1462087" cy="105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직사각형 106"/>
          <p:cNvSpPr>
            <a:spLocks noChangeArrowheads="1"/>
          </p:cNvSpPr>
          <p:nvPr/>
        </p:nvSpPr>
        <p:spPr bwMode="auto">
          <a:xfrm>
            <a:off x="5795961" y="6295994"/>
            <a:ext cx="909291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수동조작</a:t>
            </a:r>
          </a:p>
        </p:txBody>
      </p:sp>
      <p:sp>
        <p:nvSpPr>
          <p:cNvPr id="58" name="직사각형 67"/>
          <p:cNvSpPr>
            <a:spLocks noChangeArrowheads="1"/>
          </p:cNvSpPr>
          <p:nvPr/>
        </p:nvSpPr>
        <p:spPr bwMode="auto">
          <a:xfrm>
            <a:off x="5364088" y="4901864"/>
            <a:ext cx="184810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</a:t>
            </a:r>
            <a:r>
              <a:rPr lang="ko-KR" altLang="en-US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없는</a:t>
            </a:r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어긋남 기술</a:t>
            </a:r>
            <a:endParaRPr lang="ko-KR" altLang="en-US" sz="1100" dirty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3" name="직사각형 106"/>
          <p:cNvSpPr>
            <a:spLocks noChangeArrowheads="1"/>
          </p:cNvSpPr>
          <p:nvPr/>
        </p:nvSpPr>
        <p:spPr bwMode="auto">
          <a:xfrm>
            <a:off x="7958922" y="6099968"/>
            <a:ext cx="78384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없음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(?)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027" name="_x195493320" descr="EMB000013200cc9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0"/>
          <a:stretch/>
        </p:blipFill>
        <p:spPr bwMode="auto">
          <a:xfrm>
            <a:off x="3352334" y="4157662"/>
            <a:ext cx="1622708" cy="67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61" y="2546687"/>
            <a:ext cx="1714106" cy="98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558048"/>
      </p:ext>
    </p:extLst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T,NT 배경연구자료\타사장비모음\Spine MT\MT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4" t="69434" r="975" b="3441"/>
          <a:stretch/>
        </p:blipFill>
        <p:spPr bwMode="auto">
          <a:xfrm>
            <a:off x="3747495" y="5580392"/>
            <a:ext cx="1151488" cy="8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9"/>
          <a:stretch/>
        </p:blipFill>
        <p:spPr bwMode="auto">
          <a:xfrm>
            <a:off x="1151537" y="592708"/>
            <a:ext cx="1531267" cy="144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6699F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99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  <p:cxnSp>
        <p:nvCxnSpPr>
          <p:cNvPr id="77" name="직선 연결선 76"/>
          <p:cNvCxnSpPr/>
          <p:nvPr/>
        </p:nvCxnSpPr>
        <p:spPr bwMode="auto">
          <a:xfrm rot="5400000" flipH="1" flipV="1">
            <a:off x="954931" y="4237608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직선 연결선 2"/>
          <p:cNvCxnSpPr>
            <a:cxnSpLocks noChangeShapeType="1"/>
          </p:cNvCxnSpPr>
          <p:nvPr/>
        </p:nvCxnSpPr>
        <p:spPr bwMode="auto">
          <a:xfrm flipV="1">
            <a:off x="0" y="2276872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sp>
        <p:nvSpPr>
          <p:cNvPr id="91" name="직사각형 106"/>
          <p:cNvSpPr>
            <a:spLocks noChangeArrowheads="1"/>
          </p:cNvSpPr>
          <p:nvPr/>
        </p:nvSpPr>
        <p:spPr bwMode="auto">
          <a:xfrm>
            <a:off x="1211858" y="1988121"/>
            <a:ext cx="1428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kinetrac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DAVINCI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95" name="직선 연결선 2"/>
          <p:cNvCxnSpPr>
            <a:cxnSpLocks noChangeShapeType="1"/>
          </p:cNvCxnSpPr>
          <p:nvPr/>
        </p:nvCxnSpPr>
        <p:spPr bwMode="auto">
          <a:xfrm flipV="1">
            <a:off x="0" y="3787453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cxnSp>
        <p:nvCxnSpPr>
          <p:cNvPr id="154" name="직선 연결선 153"/>
          <p:cNvCxnSpPr/>
          <p:nvPr/>
        </p:nvCxnSpPr>
        <p:spPr bwMode="auto">
          <a:xfrm rot="5400000" flipH="1" flipV="1">
            <a:off x="-1421332" y="4237608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5" name="직사각형 106"/>
          <p:cNvSpPr>
            <a:spLocks noChangeArrowheads="1"/>
          </p:cNvSpPr>
          <p:nvPr/>
        </p:nvSpPr>
        <p:spPr bwMode="auto">
          <a:xfrm rot="16200000">
            <a:off x="-92274" y="2866033"/>
            <a:ext cx="12144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Decompression</a:t>
            </a:r>
          </a:p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주 기술</a:t>
            </a:r>
          </a:p>
        </p:txBody>
      </p:sp>
      <p:sp>
        <p:nvSpPr>
          <p:cNvPr id="156" name="직사각형 67"/>
          <p:cNvSpPr>
            <a:spLocks noChangeArrowheads="1"/>
          </p:cNvSpPr>
          <p:nvPr/>
        </p:nvSpPr>
        <p:spPr bwMode="auto">
          <a:xfrm>
            <a:off x="107504" y="4171727"/>
            <a:ext cx="7889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Axial</a:t>
            </a:r>
          </a:p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Rotation</a:t>
            </a:r>
            <a:endParaRPr lang="ko-KR" altLang="en-US" sz="1100" dirty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57" name="직사각형 68"/>
          <p:cNvSpPr>
            <a:spLocks noChangeArrowheads="1"/>
          </p:cNvSpPr>
          <p:nvPr/>
        </p:nvSpPr>
        <p:spPr bwMode="auto">
          <a:xfrm>
            <a:off x="94320" y="5774319"/>
            <a:ext cx="805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</a:t>
            </a:r>
          </a:p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With </a:t>
            </a:r>
          </a:p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Flexion / </a:t>
            </a:r>
          </a:p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Extension</a:t>
            </a:r>
          </a:p>
        </p:txBody>
      </p:sp>
      <p:cxnSp>
        <p:nvCxnSpPr>
          <p:cNvPr id="158" name="직선 연결선 2"/>
          <p:cNvCxnSpPr>
            <a:cxnSpLocks noChangeShapeType="1"/>
          </p:cNvCxnSpPr>
          <p:nvPr/>
        </p:nvCxnSpPr>
        <p:spPr bwMode="auto">
          <a:xfrm flipV="1">
            <a:off x="0" y="5445224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pic>
        <p:nvPicPr>
          <p:cNvPr id="159" name="Picture 5" descr="D:\hanm1 share\herni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r="8777" b="17390"/>
          <a:stretch>
            <a:fillRect/>
          </a:stretch>
        </p:blipFill>
        <p:spPr bwMode="auto">
          <a:xfrm>
            <a:off x="1015425" y="2588287"/>
            <a:ext cx="917159" cy="67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직사각형 85"/>
          <p:cNvSpPr>
            <a:spLocks noChangeArrowheads="1"/>
          </p:cNvSpPr>
          <p:nvPr/>
        </p:nvSpPr>
        <p:spPr bwMode="auto">
          <a:xfrm>
            <a:off x="1070221" y="6479430"/>
            <a:ext cx="1873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0°- 5°-10°-15° </a:t>
            </a:r>
            <a:r>
              <a:rPr lang="ko-KR" altLang="en-US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자동설정</a:t>
            </a:r>
            <a:endParaRPr lang="ko-KR" altLang="en-US" dirty="0"/>
          </a:p>
        </p:txBody>
      </p:sp>
      <p:pic>
        <p:nvPicPr>
          <p:cNvPr id="162" name="Picture 81" descr="side-ext-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05" y="5596900"/>
            <a:ext cx="1047258" cy="788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84" descr="side-flex-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99" y="5596900"/>
            <a:ext cx="1024245" cy="788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5" name="직선 연결선 2"/>
          <p:cNvCxnSpPr>
            <a:cxnSpLocks noChangeShapeType="1"/>
          </p:cNvCxnSpPr>
          <p:nvPr/>
        </p:nvCxnSpPr>
        <p:spPr bwMode="auto">
          <a:xfrm flipV="1">
            <a:off x="0" y="500063"/>
            <a:ext cx="91440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6" name="Rectangle 22"/>
          <p:cNvSpPr>
            <a:spLocks noChangeArrowheads="1"/>
          </p:cNvSpPr>
          <p:nvPr/>
        </p:nvSpPr>
        <p:spPr bwMode="auto">
          <a:xfrm>
            <a:off x="0" y="42863"/>
            <a:ext cx="91440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67" name="직사각형 166"/>
          <p:cNvSpPr/>
          <p:nvPr/>
        </p:nvSpPr>
        <p:spPr bwMode="auto">
          <a:xfrm>
            <a:off x="299044" y="100013"/>
            <a:ext cx="278606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PRODUCTS Technology</a:t>
            </a:r>
            <a:endParaRPr lang="ko-KR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8" name="직사각형 20"/>
          <p:cNvSpPr>
            <a:spLocks noChangeArrowheads="1"/>
          </p:cNvSpPr>
          <p:nvPr/>
        </p:nvSpPr>
        <p:spPr bwMode="auto">
          <a:xfrm>
            <a:off x="5500688" y="117475"/>
            <a:ext cx="3279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궁서" pitchFamily="18" charset="-127"/>
              </a:rPr>
              <a:t>PRODUCTS COMPARISION</a:t>
            </a:r>
          </a:p>
        </p:txBody>
      </p:sp>
      <p:pic>
        <p:nvPicPr>
          <p:cNvPr id="169" name="Picture 8" descr="http://file.mk.co.kr/meet/neds/2012/01/image_readtop_2012_62932_132789687855797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08720"/>
            <a:ext cx="1796292" cy="106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" name="직사각형 106"/>
          <p:cNvSpPr>
            <a:spLocks noChangeArrowheads="1"/>
          </p:cNvSpPr>
          <p:nvPr/>
        </p:nvSpPr>
        <p:spPr bwMode="auto">
          <a:xfrm>
            <a:off x="3913683" y="1996593"/>
            <a:ext cx="8572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Spine  MT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71" name="_x34857744" descr="EMB00000f3c0ee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6984" b="12294"/>
          <a:stretch>
            <a:fillRect/>
          </a:stretch>
        </p:blipFill>
        <p:spPr bwMode="auto">
          <a:xfrm>
            <a:off x="3598472" y="2510826"/>
            <a:ext cx="1495866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Picture 19" descr="D:\영업부\ppt-동영상-영업자료\KNX-ppt교육자료\jpg-신화,회전트러스트자료\1_20000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8" t="26463" r="30096" b="18588"/>
          <a:stretch>
            <a:fillRect/>
          </a:stretch>
        </p:blipFill>
        <p:spPr bwMode="auto">
          <a:xfrm>
            <a:off x="4356597" y="4082122"/>
            <a:ext cx="917377" cy="82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" name="직사각형 106"/>
          <p:cNvSpPr>
            <a:spLocks noChangeArrowheads="1"/>
          </p:cNvSpPr>
          <p:nvPr/>
        </p:nvSpPr>
        <p:spPr bwMode="auto">
          <a:xfrm>
            <a:off x="3836662" y="6491056"/>
            <a:ext cx="8191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기능 없음</a:t>
            </a:r>
          </a:p>
        </p:txBody>
      </p:sp>
      <p:pic>
        <p:nvPicPr>
          <p:cNvPr id="174" name="Picture 64" descr="D:\KT,NT 배경연구자료\타사장비모음\Spine MT\Spine MT_jpg그림\mt위험그림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b="27367"/>
          <a:stretch>
            <a:fillRect/>
          </a:stretch>
        </p:blipFill>
        <p:spPr bwMode="auto">
          <a:xfrm>
            <a:off x="3384076" y="4081737"/>
            <a:ext cx="939163" cy="81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5" name="직선 연결선 174"/>
          <p:cNvCxnSpPr/>
          <p:nvPr/>
        </p:nvCxnSpPr>
        <p:spPr bwMode="auto">
          <a:xfrm rot="5400000" flipH="1" flipV="1">
            <a:off x="2971155" y="4274839"/>
            <a:ext cx="4643438" cy="1587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6" name="_x185418440" descr="EMB00000ab416d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8"/>
          <a:stretch>
            <a:fillRect/>
          </a:stretch>
        </p:blipFill>
        <p:spPr bwMode="auto">
          <a:xfrm>
            <a:off x="2009240" y="2588287"/>
            <a:ext cx="1102631" cy="67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" name="직사각형 106"/>
          <p:cNvSpPr>
            <a:spLocks noChangeArrowheads="1"/>
          </p:cNvSpPr>
          <p:nvPr/>
        </p:nvSpPr>
        <p:spPr bwMode="auto">
          <a:xfrm>
            <a:off x="971600" y="3455422"/>
            <a:ext cx="22145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Target 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Lordosis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pic>
        <p:nvPicPr>
          <p:cNvPr id="17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96" y="4048405"/>
            <a:ext cx="987403" cy="8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" name="Picture 78" descr="D:\브류셔-제작자료\2016년_카다록제작\다빈치카다록작업_2016.03\미레디자인\L-Spine_요추기능 (4)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8" t="10746" r="29312" b="29158"/>
          <a:stretch/>
        </p:blipFill>
        <p:spPr bwMode="auto">
          <a:xfrm>
            <a:off x="2156739" y="4064819"/>
            <a:ext cx="959721" cy="87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직사각형 67"/>
          <p:cNvSpPr>
            <a:spLocks noChangeArrowheads="1"/>
          </p:cNvSpPr>
          <p:nvPr/>
        </p:nvSpPr>
        <p:spPr bwMode="auto">
          <a:xfrm>
            <a:off x="1030657" y="5066341"/>
            <a:ext cx="20450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Axial Rotation</a:t>
            </a:r>
            <a:endParaRPr lang="ko-KR" altLang="en-US" sz="1100" dirty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92" name="직사각형 67"/>
          <p:cNvSpPr>
            <a:spLocks noChangeArrowheads="1"/>
          </p:cNvSpPr>
          <p:nvPr/>
        </p:nvSpPr>
        <p:spPr bwMode="auto">
          <a:xfrm>
            <a:off x="3347864" y="5087230"/>
            <a:ext cx="184810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</a:t>
            </a:r>
            <a:r>
              <a:rPr lang="ko-KR" altLang="en-US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없는</a:t>
            </a:r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어긋남 기술</a:t>
            </a:r>
            <a:endParaRPr lang="ko-KR" altLang="en-US" sz="1100" dirty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95" name="직사각형 106"/>
          <p:cNvSpPr>
            <a:spLocks noChangeArrowheads="1"/>
          </p:cNvSpPr>
          <p:nvPr/>
        </p:nvSpPr>
        <p:spPr bwMode="auto">
          <a:xfrm>
            <a:off x="3697261" y="3476376"/>
            <a:ext cx="12892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Linear Traction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55" name="직선 연결선 54"/>
          <p:cNvCxnSpPr/>
          <p:nvPr/>
        </p:nvCxnSpPr>
        <p:spPr bwMode="auto">
          <a:xfrm rot="5400000" flipH="1" flipV="1">
            <a:off x="4987379" y="4303331"/>
            <a:ext cx="4643438" cy="1587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직사각형 106"/>
          <p:cNvSpPr>
            <a:spLocks noChangeArrowheads="1"/>
          </p:cNvSpPr>
          <p:nvPr/>
        </p:nvSpPr>
        <p:spPr bwMode="auto">
          <a:xfrm>
            <a:off x="7861000" y="2018919"/>
            <a:ext cx="8112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MAX-D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57" name="직사각형 106"/>
          <p:cNvSpPr>
            <a:spLocks noChangeArrowheads="1"/>
          </p:cNvSpPr>
          <p:nvPr/>
        </p:nvSpPr>
        <p:spPr bwMode="auto">
          <a:xfrm>
            <a:off x="7769225" y="3383086"/>
            <a:ext cx="10001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직선형 견인</a:t>
            </a:r>
          </a:p>
        </p:txBody>
      </p:sp>
      <p:pic>
        <p:nvPicPr>
          <p:cNvPr id="58" name="Picture 2" descr="D:\KT,NT 배경연구자료\타사장비모음\DOC, MAX-D\맥스 디 사진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25199" r="21744" b="11332"/>
          <a:stretch/>
        </p:blipFill>
        <p:spPr bwMode="auto">
          <a:xfrm>
            <a:off x="7621023" y="2529102"/>
            <a:ext cx="1219073" cy="85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D:\KT,NT 배경연구자료\타사장비모음\DOC, MAX-D\GSE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29192" r="29193" b="5559"/>
          <a:stretch/>
        </p:blipFill>
        <p:spPr bwMode="auto">
          <a:xfrm>
            <a:off x="7524328" y="936965"/>
            <a:ext cx="1444919" cy="103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D:\KT,NT 배경연구자료\타사장비모음\DOC, MAX-D\REDG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1590" r="51215" b="62090"/>
          <a:stretch/>
        </p:blipFill>
        <p:spPr bwMode="auto">
          <a:xfrm>
            <a:off x="7507151" y="3967686"/>
            <a:ext cx="1363956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직사각형 106"/>
          <p:cNvSpPr>
            <a:spLocks noChangeArrowheads="1"/>
          </p:cNvSpPr>
          <p:nvPr/>
        </p:nvSpPr>
        <p:spPr bwMode="auto">
          <a:xfrm>
            <a:off x="7723979" y="5028063"/>
            <a:ext cx="9286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어긋남 기술</a:t>
            </a:r>
          </a:p>
        </p:txBody>
      </p:sp>
      <p:sp>
        <p:nvSpPr>
          <p:cNvPr id="63" name="직사각형 106"/>
          <p:cNvSpPr>
            <a:spLocks noChangeArrowheads="1"/>
          </p:cNvSpPr>
          <p:nvPr/>
        </p:nvSpPr>
        <p:spPr bwMode="auto">
          <a:xfrm>
            <a:off x="7699435" y="6444710"/>
            <a:ext cx="10795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요부굴곡신전</a:t>
            </a:r>
          </a:p>
        </p:txBody>
      </p:sp>
      <p:pic>
        <p:nvPicPr>
          <p:cNvPr id="64" name="Picture 6" descr="D:\KT,NT 배경연구자료\타사장비모음\DOC, MAX-D\20131113_175422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t="31393" r="18096" b="21469"/>
          <a:stretch/>
        </p:blipFill>
        <p:spPr bwMode="auto">
          <a:xfrm>
            <a:off x="7608170" y="5571022"/>
            <a:ext cx="1198172" cy="78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D:\KT,NT 배경연구자료\타사장비모음\MAX-D\20151105_141354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7" r="19924" b="31759"/>
          <a:stretch/>
        </p:blipFill>
        <p:spPr bwMode="auto">
          <a:xfrm>
            <a:off x="8230559" y="3977518"/>
            <a:ext cx="689188" cy="94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그룹 9"/>
          <p:cNvGrpSpPr>
            <a:grpSpLocks/>
          </p:cNvGrpSpPr>
          <p:nvPr/>
        </p:nvGrpSpPr>
        <p:grpSpPr bwMode="auto">
          <a:xfrm>
            <a:off x="5492742" y="2337916"/>
            <a:ext cx="1625848" cy="1277937"/>
            <a:chOff x="2159732" y="5652106"/>
            <a:chExt cx="1404156" cy="1108704"/>
          </a:xfrm>
        </p:grpSpPr>
        <p:pic>
          <p:nvPicPr>
            <p:cNvPr id="69" name="Picture 2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11121" r="14172" b="5005"/>
            <a:stretch>
              <a:fillRect/>
            </a:stretch>
          </p:blipFill>
          <p:spPr bwMode="auto">
            <a:xfrm>
              <a:off x="2159732" y="5652106"/>
              <a:ext cx="1404156" cy="1108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sp>
          <p:nvSpPr>
            <p:cNvPr id="70" name="줄무늬가 있는 오른쪽 화살표 69"/>
            <p:cNvSpPr/>
            <p:nvPr/>
          </p:nvSpPr>
          <p:spPr bwMode="auto">
            <a:xfrm rot="19749099">
              <a:off x="3262111" y="5933378"/>
              <a:ext cx="162601" cy="137906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" name="줄무늬가 있는 오른쪽 화살표 70"/>
            <p:cNvSpPr/>
            <p:nvPr/>
          </p:nvSpPr>
          <p:spPr bwMode="auto">
            <a:xfrm rot="9062382">
              <a:off x="2650291" y="6183247"/>
              <a:ext cx="161223" cy="143366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72" name="_x205781984" descr="EMB000012b06caf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891" y="689818"/>
            <a:ext cx="14795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직사각형 106"/>
          <p:cNvSpPr>
            <a:spLocks noChangeArrowheads="1"/>
          </p:cNvSpPr>
          <p:nvPr/>
        </p:nvSpPr>
        <p:spPr bwMode="auto">
          <a:xfrm>
            <a:off x="5902441" y="2014935"/>
            <a:ext cx="857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ATT9000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75" name="Picture 20" descr="D:\R-ppt자료모음\ATT-9000-로봇치료ppt\ATT9000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 b="7095"/>
          <a:stretch>
            <a:fillRect/>
          </a:stretch>
        </p:blipFill>
        <p:spPr bwMode="auto">
          <a:xfrm>
            <a:off x="5565891" y="4047127"/>
            <a:ext cx="1430137" cy="95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직사각형 106"/>
          <p:cNvSpPr>
            <a:spLocks noChangeArrowheads="1"/>
          </p:cNvSpPr>
          <p:nvPr/>
        </p:nvSpPr>
        <p:spPr bwMode="auto">
          <a:xfrm>
            <a:off x="5706730" y="3518465"/>
            <a:ext cx="12892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Linear Traction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82" name="직사각형 106"/>
          <p:cNvSpPr>
            <a:spLocks noChangeArrowheads="1"/>
          </p:cNvSpPr>
          <p:nvPr/>
        </p:nvSpPr>
        <p:spPr bwMode="auto">
          <a:xfrm>
            <a:off x="5954214" y="5111278"/>
            <a:ext cx="850034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수동조작</a:t>
            </a:r>
          </a:p>
        </p:txBody>
      </p:sp>
      <p:sp>
        <p:nvSpPr>
          <p:cNvPr id="83" name="직사각형 106"/>
          <p:cNvSpPr>
            <a:spLocks noChangeArrowheads="1"/>
          </p:cNvSpPr>
          <p:nvPr/>
        </p:nvSpPr>
        <p:spPr bwMode="auto">
          <a:xfrm>
            <a:off x="5649363" y="5991399"/>
            <a:ext cx="140446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수동  요부굴곡신전  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627325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D:\영업부\ppt-동영상-영업자료\해외교육자료\뉴톤-스윙 (2).jpg"/>
          <p:cNvPicPr>
            <a:picLocks noChangeAspect="1" noChangeArrowheads="1"/>
          </p:cNvPicPr>
          <p:nvPr/>
        </p:nvPicPr>
        <p:blipFill>
          <a:blip r:embed="rId4" cstate="print"/>
          <a:srcRect l="22076" t="17241" r="21082" b="10345"/>
          <a:stretch>
            <a:fillRect/>
          </a:stretch>
        </p:blipFill>
        <p:spPr bwMode="auto">
          <a:xfrm>
            <a:off x="0" y="4281436"/>
            <a:ext cx="2709202" cy="258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9" descr="D:\곤줄박이\한메드인증서등\NET보건신기술인증서-제41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4601" y="1052736"/>
            <a:ext cx="1337879" cy="183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5" descr="D:\곤줄박이\한메드인증서등\한메드-특허,실용,인증서\NET-KNX보건신기술_72호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62" y="1052736"/>
            <a:ext cx="1333743" cy="1834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D:\등록증,인증서 등\한메드-인증서\2017_국무총리상장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57" y="1087282"/>
            <a:ext cx="1340577" cy="182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등록증,인증서 등\한메드-인증서\세계일류상품인증서_KNX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8897"/>
            <a:ext cx="1826357" cy="132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등록증,인증서 등\한메드-인증서\세계일류상품인증서-뉴톤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28" y="948897"/>
            <a:ext cx="1823232" cy="132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5"/>
          <a:stretch/>
        </p:blipFill>
        <p:spPr>
          <a:xfrm>
            <a:off x="2843808" y="4281436"/>
            <a:ext cx="2736304" cy="23816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49E0C2B-F188-4A5B-A387-8CE65688BC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t="3391" r="12733" b="5163"/>
          <a:stretch/>
        </p:blipFill>
        <p:spPr>
          <a:xfrm>
            <a:off x="6305874" y="4216477"/>
            <a:ext cx="2823916" cy="240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5575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내용 개체 틀 3"/>
          <p:cNvSpPr>
            <a:spLocks noGrp="1"/>
          </p:cNvSpPr>
          <p:nvPr>
            <p:ph idx="1"/>
          </p:nvPr>
        </p:nvSpPr>
        <p:spPr>
          <a:xfrm>
            <a:off x="1680514" y="3467707"/>
            <a:ext cx="5555782" cy="19775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지금까지 대부분의 디스크감압치료기 </a:t>
            </a:r>
            <a:endParaRPr lang="en-US" altLang="ko-KR" sz="2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Arial Unicode MS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       동물용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…?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000" dirty="0">
                <a:solidFill>
                  <a:schemeClr val="accent5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이제는 인간을 위한 감압치료기로</a:t>
            </a:r>
            <a:r>
              <a:rPr lang="en-US" altLang="ko-KR" sz="2000" dirty="0">
                <a:solidFill>
                  <a:schemeClr val="accent5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!</a:t>
            </a:r>
            <a:endParaRPr lang="ko-KR" altLang="en-US" sz="2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987348" y="836712"/>
            <a:ext cx="7549136" cy="648072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8575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571500" indent="-571500" algn="l">
              <a:buFont typeface="Wingdings" pitchFamily="2" charset="2"/>
              <a:buChar char="ü"/>
              <a:defRPr/>
            </a:pPr>
            <a:r>
              <a:rPr lang="en-US" altLang="ko-KR" sz="24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TRACTION ?   Decompression system ?</a:t>
            </a:r>
          </a:p>
        </p:txBody>
      </p:sp>
      <p:grpSp>
        <p:nvGrpSpPr>
          <p:cNvPr id="29" name="그룹 74"/>
          <p:cNvGrpSpPr>
            <a:grpSpLocks/>
          </p:cNvGrpSpPr>
          <p:nvPr/>
        </p:nvGrpSpPr>
        <p:grpSpPr bwMode="auto">
          <a:xfrm>
            <a:off x="3487366" y="5739390"/>
            <a:ext cx="2437125" cy="985978"/>
            <a:chOff x="1214414" y="1071546"/>
            <a:chExt cx="6331467" cy="2143139"/>
          </a:xfrm>
        </p:grpSpPr>
        <p:sp>
          <p:nvSpPr>
            <p:cNvPr id="30" name="이등변 삼각형 29"/>
            <p:cNvSpPr/>
            <p:nvPr/>
          </p:nvSpPr>
          <p:spPr bwMode="auto">
            <a:xfrm>
              <a:off x="3037800" y="1974263"/>
              <a:ext cx="1194042" cy="714380"/>
            </a:xfrm>
            <a:prstGeom prst="triangle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pic>
          <p:nvPicPr>
            <p:cNvPr id="31" name="Picture 15" descr="D:\브류셔-제작자료\2013-홍보물제작\웹사이트제작\감압치료기메카니즘4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"/>
            <a:stretch>
              <a:fillRect/>
            </a:stretch>
          </p:blipFill>
          <p:spPr bwMode="auto">
            <a:xfrm flipH="1">
              <a:off x="1327795" y="1071546"/>
              <a:ext cx="6218086" cy="214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직선 화살표 연결선 31"/>
            <p:cNvCxnSpPr/>
            <p:nvPr/>
          </p:nvCxnSpPr>
          <p:spPr bwMode="auto">
            <a:xfrm rot="10800000">
              <a:off x="1271454" y="1682016"/>
              <a:ext cx="3006020" cy="673249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화살표 연결선 32"/>
            <p:cNvCxnSpPr/>
            <p:nvPr/>
          </p:nvCxnSpPr>
          <p:spPr bwMode="auto">
            <a:xfrm rot="10800000">
              <a:off x="1214414" y="2017559"/>
              <a:ext cx="3055455" cy="333377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화살표 연결선 33"/>
            <p:cNvCxnSpPr/>
            <p:nvPr/>
          </p:nvCxnSpPr>
          <p:spPr bwMode="auto">
            <a:xfrm rot="10800000">
              <a:off x="1379830" y="1365957"/>
              <a:ext cx="2855815" cy="974154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"/>
            <p:cNvSpPr/>
            <p:nvPr/>
          </p:nvSpPr>
          <p:spPr bwMode="auto">
            <a:xfrm>
              <a:off x="1286665" y="2632358"/>
              <a:ext cx="3642970" cy="324718"/>
            </a:xfrm>
            <a:prstGeom prst="rect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6" name="줄무늬가 있는 오른쪽 화살표 35"/>
            <p:cNvSpPr/>
            <p:nvPr/>
          </p:nvSpPr>
          <p:spPr>
            <a:xfrm rot="11182441">
              <a:off x="4319304" y="2279497"/>
              <a:ext cx="412592" cy="21431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7" name="줄무늬가 있는 오른쪽 화살표 36"/>
            <p:cNvSpPr/>
            <p:nvPr/>
          </p:nvSpPr>
          <p:spPr>
            <a:xfrm>
              <a:off x="5724396" y="2357429"/>
              <a:ext cx="410690" cy="21431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8" name="Rectangle 3"/>
            <p:cNvSpPr/>
            <p:nvPr/>
          </p:nvSpPr>
          <p:spPr bwMode="auto">
            <a:xfrm>
              <a:off x="5028505" y="2634522"/>
              <a:ext cx="2401394" cy="326883"/>
            </a:xfrm>
            <a:prstGeom prst="rect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39" name="Picture 47" descr="D:\브류셔-제작자료\2013-홍보물제작\웹사이트제작\JPG자료\견인장치.jp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5" t="41684" r="9254" b="24290"/>
          <a:stretch>
            <a:fillRect/>
          </a:stretch>
        </p:blipFill>
        <p:spPr bwMode="auto">
          <a:xfrm>
            <a:off x="461792" y="5562170"/>
            <a:ext cx="2017629" cy="102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그룹 40"/>
          <p:cNvGrpSpPr>
            <a:grpSpLocks/>
          </p:cNvGrpSpPr>
          <p:nvPr/>
        </p:nvGrpSpPr>
        <p:grpSpPr bwMode="auto">
          <a:xfrm>
            <a:off x="6804248" y="5157192"/>
            <a:ext cx="2166807" cy="1568176"/>
            <a:chOff x="2159732" y="5652106"/>
            <a:chExt cx="1404156" cy="1108704"/>
          </a:xfrm>
        </p:grpSpPr>
        <p:pic>
          <p:nvPicPr>
            <p:cNvPr id="42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11121" r="14172" b="5005"/>
            <a:stretch>
              <a:fillRect/>
            </a:stretch>
          </p:blipFill>
          <p:spPr bwMode="auto">
            <a:xfrm>
              <a:off x="2159732" y="5652106"/>
              <a:ext cx="1404156" cy="1108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sp>
          <p:nvSpPr>
            <p:cNvPr id="43" name="줄무늬가 있는 오른쪽 화살표 42"/>
            <p:cNvSpPr/>
            <p:nvPr/>
          </p:nvSpPr>
          <p:spPr bwMode="auto">
            <a:xfrm rot="19749099">
              <a:off x="3262111" y="5933378"/>
              <a:ext cx="162601" cy="137906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algn="ctr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줄무늬가 있는 오른쪽 화살표 43"/>
            <p:cNvSpPr/>
            <p:nvPr/>
          </p:nvSpPr>
          <p:spPr bwMode="auto">
            <a:xfrm rot="9062382">
              <a:off x="2650291" y="6183247"/>
              <a:ext cx="161223" cy="143366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algn="ctr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5122" name="Picture 2" descr="C:\Users\Administrator\Desktop\새 폴더 (2)\original_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89" y="3653457"/>
            <a:ext cx="1292159" cy="12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새 폴더 (2)\moon_0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2881"/>
            <a:ext cx="1013309" cy="101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직사각형 48"/>
          <p:cNvSpPr/>
          <p:nvPr/>
        </p:nvSpPr>
        <p:spPr bwMode="auto">
          <a:xfrm>
            <a:off x="382199" y="126067"/>
            <a:ext cx="15247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  </a:t>
            </a:r>
            <a:endParaRPr lang="ko-KR" altLang="en-US" sz="2200" dirty="0"/>
          </a:p>
        </p:txBody>
      </p:sp>
      <p:pic>
        <p:nvPicPr>
          <p:cNvPr id="25" name="_x205781984" descr="EMB000012b06ca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50" y="1844824"/>
            <a:ext cx="103361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8" descr="D:\R-ppt자료모음\MAX-D,DOC\DOC-미국사이트그림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14903" r="3125" b="32153"/>
          <a:stretch>
            <a:fillRect/>
          </a:stretch>
        </p:blipFill>
        <p:spPr bwMode="auto">
          <a:xfrm>
            <a:off x="4364685" y="2108657"/>
            <a:ext cx="1183350" cy="80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_x178442072" descr="EMB000010b85a8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t="20900" r="25984" b="14966"/>
          <a:stretch>
            <a:fillRect/>
          </a:stretch>
        </p:blipFill>
        <p:spPr bwMode="auto">
          <a:xfrm>
            <a:off x="1730707" y="1910152"/>
            <a:ext cx="1175868" cy="87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KT,NT 배경연구자료\타사장비모음\Spine MT\spine MT K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3874"/>
            <a:ext cx="1407179" cy="103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" name="_x113865792" descr="EMB00000688382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7234"/>
            <a:ext cx="1300482" cy="104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06997"/>
            <a:ext cx="1320037" cy="84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5" name="직선 연결선 2"/>
          <p:cNvCxnSpPr>
            <a:cxnSpLocks noChangeShapeType="1"/>
          </p:cNvCxnSpPr>
          <p:nvPr/>
        </p:nvCxnSpPr>
        <p:spPr bwMode="auto">
          <a:xfrm flipV="1">
            <a:off x="0" y="3068960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639618272"/>
      </p:ext>
    </p:extLst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KT,NT_신의료,보험수가자료\00_KNX-복지부_도수치료_질의_2013.04.13\복지부질의회신KNX7000_2013.04_2.jpg">
            <a:extLst>
              <a:ext uri="{FF2B5EF4-FFF2-40B4-BE49-F238E27FC236}">
                <a16:creationId xmlns:a16="http://schemas.microsoft.com/office/drawing/2014/main" id="{7B590B5E-CD99-42A2-B999-FD92D101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85" y="504056"/>
            <a:ext cx="450603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KT,NT_신의료,보험수가자료\00_KNX-복지부_도수치료_질의_2013.04.13\복지부질의회신KNX7000_2013.04.jpg">
            <a:extLst>
              <a:ext uri="{FF2B5EF4-FFF2-40B4-BE49-F238E27FC236}">
                <a16:creationId xmlns:a16="http://schemas.microsoft.com/office/drawing/2014/main" id="{4D0428D1-567E-42F0-8BF3-1F7BE509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941"/>
            <a:ext cx="4493928" cy="528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638EFE7B-650E-4986-AFF1-F4762748DB24}"/>
              </a:ext>
            </a:extLst>
          </p:cNvPr>
          <p:cNvSpPr/>
          <p:nvPr/>
        </p:nvSpPr>
        <p:spPr>
          <a:xfrm rot="21259479">
            <a:off x="2137388" y="6104787"/>
            <a:ext cx="3650489" cy="45720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600" dirty="0" err="1">
                <a:solidFill>
                  <a:srgbClr val="002060"/>
                </a:solidFill>
              </a:rPr>
              <a:t>한메드</a:t>
            </a:r>
            <a:r>
              <a:rPr lang="ko-KR" altLang="en-US" sz="1600" dirty="0">
                <a:solidFill>
                  <a:srgbClr val="002060"/>
                </a:solidFill>
              </a:rPr>
              <a:t> </a:t>
            </a:r>
            <a:r>
              <a:rPr lang="en-US" altLang="ko-KR" sz="1600" dirty="0">
                <a:solidFill>
                  <a:srgbClr val="002060"/>
                </a:solidFill>
              </a:rPr>
              <a:t>KINETRAC </a:t>
            </a:r>
            <a:r>
              <a:rPr lang="ko-KR" altLang="en-US" sz="1600" dirty="0">
                <a:solidFill>
                  <a:srgbClr val="002060"/>
                </a:solidFill>
              </a:rPr>
              <a:t>질의 회신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73CA04F-7C2F-40F4-92F6-E5D35CFD67EB}"/>
              </a:ext>
            </a:extLst>
          </p:cNvPr>
          <p:cNvSpPr/>
          <p:nvPr/>
        </p:nvSpPr>
        <p:spPr>
          <a:xfrm>
            <a:off x="144000" y="1357150"/>
            <a:ext cx="4065028" cy="10035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3209395F-8867-498F-A925-093CF3B86EB4}"/>
              </a:ext>
            </a:extLst>
          </p:cNvPr>
          <p:cNvCxnSpPr/>
          <p:nvPr/>
        </p:nvCxnSpPr>
        <p:spPr>
          <a:xfrm>
            <a:off x="4294188" y="7785100"/>
            <a:ext cx="2217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BA41FA1-7492-464D-8799-528AB8787EEC}"/>
              </a:ext>
            </a:extLst>
          </p:cNvPr>
          <p:cNvSpPr/>
          <p:nvPr/>
        </p:nvSpPr>
        <p:spPr>
          <a:xfrm>
            <a:off x="5076056" y="4406364"/>
            <a:ext cx="3942986" cy="12241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7031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442247E-2333-4033-87EE-7C615BCE0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719683"/>
            <a:ext cx="437356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F985BF54-2C15-49D1-966C-077FC2FE1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557338"/>
            <a:ext cx="47752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BAF4852B-5A8C-45C6-9DF3-6158AD92865C}"/>
              </a:ext>
            </a:extLst>
          </p:cNvPr>
          <p:cNvSpPr/>
          <p:nvPr/>
        </p:nvSpPr>
        <p:spPr>
          <a:xfrm>
            <a:off x="755650" y="1124495"/>
            <a:ext cx="3529013" cy="5048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BFF82C7-1107-42D9-B0D5-4195C23CD3C0}"/>
              </a:ext>
            </a:extLst>
          </p:cNvPr>
          <p:cNvSpPr/>
          <p:nvPr/>
        </p:nvSpPr>
        <p:spPr>
          <a:xfrm>
            <a:off x="4670425" y="3951288"/>
            <a:ext cx="4175125" cy="4016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9D3D006-6701-4C3C-889A-AD063B0A996A}"/>
              </a:ext>
            </a:extLst>
          </p:cNvPr>
          <p:cNvSpPr/>
          <p:nvPr/>
        </p:nvSpPr>
        <p:spPr>
          <a:xfrm>
            <a:off x="4668838" y="4865688"/>
            <a:ext cx="4176712" cy="10080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ttp://smcsky.com/pages/image/menu2/menu_02_22_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2" r="15080"/>
          <a:stretch>
            <a:fillRect/>
          </a:stretch>
        </p:blipFill>
        <p:spPr bwMode="auto">
          <a:xfrm>
            <a:off x="467544" y="4286414"/>
            <a:ext cx="1181527" cy="97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http://www.centroufologiconazionale.net/analisi%20ricerche/image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0" t="16499" r="1123"/>
          <a:stretch>
            <a:fillRect/>
          </a:stretch>
        </p:blipFill>
        <p:spPr bwMode="auto">
          <a:xfrm>
            <a:off x="1992313" y="1556445"/>
            <a:ext cx="1236662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http://www.atlaim.com/download/gallery/LAT0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11"/>
          <a:stretch>
            <a:fillRect/>
          </a:stretch>
        </p:blipFill>
        <p:spPr bwMode="auto">
          <a:xfrm>
            <a:off x="6915150" y="1556445"/>
            <a:ext cx="143986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http://www.centroufologiconazionale.net/analisi%20ricerche/image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42850"/>
          <a:stretch>
            <a:fillRect/>
          </a:stretch>
        </p:blipFill>
        <p:spPr bwMode="auto">
          <a:xfrm>
            <a:off x="5546725" y="1556445"/>
            <a:ext cx="10668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 descr="D:\KT,NT 배경연구자료\타사장비모음\동물척추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 t="19193" r="17177" b="11458"/>
          <a:stretch>
            <a:fillRect/>
          </a:stretch>
        </p:blipFill>
        <p:spPr bwMode="auto">
          <a:xfrm>
            <a:off x="3487738" y="1632645"/>
            <a:ext cx="13684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767899" y="836712"/>
            <a:ext cx="2448828" cy="419645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algn="just">
              <a:defRPr/>
            </a:pPr>
            <a:r>
              <a:rPr lang="ko-KR" altLang="en-US" sz="2400" dirty="0">
                <a:solidFill>
                  <a:srgbClr val="FFC000"/>
                </a:solidFill>
              </a:rPr>
              <a:t>척추의 기능성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9224" name="직사각형 1"/>
          <p:cNvSpPr>
            <a:spLocks noChangeArrowheads="1"/>
          </p:cNvSpPr>
          <p:nvPr/>
        </p:nvSpPr>
        <p:spPr bwMode="auto">
          <a:xfrm>
            <a:off x="1763688" y="5406315"/>
            <a:ext cx="3171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ko-KR" altLang="en-US" sz="160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네발동물의 척추는 모두 일직선입니다</a:t>
            </a:r>
            <a:r>
              <a:rPr lang="en-US" altLang="ko-KR" sz="160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.</a:t>
            </a:r>
            <a:endParaRPr lang="en-US" altLang="ko-KR" sz="1600" dirty="0">
              <a:solidFill>
                <a:srgbClr val="FF0000"/>
              </a:solidFill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  <a:p>
            <a:pPr algn="just"/>
            <a:r>
              <a:rPr lang="ko-KR" altLang="en-US" sz="1600" dirty="0">
                <a:solidFill>
                  <a:srgbClr val="FF0000"/>
                </a:solidFill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동물은 요추 전만 곡선이 없습니다</a:t>
            </a:r>
            <a:r>
              <a:rPr lang="en-US" altLang="ko-KR" sz="1600" dirty="0">
                <a:solidFill>
                  <a:srgbClr val="FF0000"/>
                </a:solidFill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.</a:t>
            </a:r>
            <a:r>
              <a:rPr lang="ko-KR" altLang="en-US" sz="160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 </a:t>
            </a:r>
            <a:endParaRPr lang="en-US" altLang="ko-KR" sz="1600" dirty="0">
              <a:solidFill>
                <a:srgbClr val="AD8C01"/>
              </a:solidFill>
              <a:latin typeface="휴먼모음T" pitchFamily="18" charset="-127"/>
              <a:ea typeface="휴먼모음T" pitchFamily="18" charset="-127"/>
              <a:cs typeface="Arial Unicode MS" pitchFamily="50" charset="-127"/>
            </a:endParaRPr>
          </a:p>
          <a:p>
            <a:pPr algn="just"/>
            <a:r>
              <a:rPr lang="ko-KR" altLang="en-US" sz="160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충격 흡수 기능을 수행하지 않습니다</a:t>
            </a:r>
            <a:r>
              <a:rPr lang="en-US" altLang="ko-KR" sz="160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.</a:t>
            </a:r>
            <a:endParaRPr lang="en-US" altLang="ko-KR" sz="1600" dirty="0">
              <a:solidFill>
                <a:srgbClr val="FF0000"/>
              </a:solidFill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</p:txBody>
      </p:sp>
      <p:pic>
        <p:nvPicPr>
          <p:cNvPr id="9225" name="Picture 31" descr="back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4004370"/>
            <a:ext cx="1293812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5" descr="http://www.atlaim.com/download/gallery/LAT000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8"/>
          <a:stretch>
            <a:fillRect/>
          </a:stretch>
        </p:blipFill>
        <p:spPr bwMode="auto">
          <a:xfrm>
            <a:off x="6915150" y="3523357"/>
            <a:ext cx="1439863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4" descr="http://www.atlaim.com/download/gallery/0000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13455" r="18208" b="23006"/>
          <a:stretch>
            <a:fillRect/>
          </a:stretch>
        </p:blipFill>
        <p:spPr bwMode="auto">
          <a:xfrm>
            <a:off x="3487738" y="3424932"/>
            <a:ext cx="13684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직사각형 1"/>
          <p:cNvSpPr>
            <a:spLocks noChangeArrowheads="1"/>
          </p:cNvSpPr>
          <p:nvPr/>
        </p:nvSpPr>
        <p:spPr bwMode="auto">
          <a:xfrm>
            <a:off x="5328555" y="5408402"/>
            <a:ext cx="323234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인류는 두발보행보행으로 전만 곡선을 유지하며 구부려도 </a:t>
            </a:r>
            <a:r>
              <a:rPr lang="ko-KR" altLang="en-US" sz="16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직선</a:t>
            </a:r>
            <a:r>
              <a:rPr lang="ko-KR" altLang="en-US" sz="160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이 어렵습니다</a:t>
            </a:r>
            <a:r>
              <a:rPr lang="en-US" altLang="ko-KR" sz="160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.</a:t>
            </a:r>
            <a:endParaRPr lang="en-US" altLang="ko-KR" sz="1600" dirty="0">
              <a:solidFill>
                <a:srgbClr val="FF0000"/>
              </a:solidFill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</p:txBody>
      </p:sp>
      <p:pic>
        <p:nvPicPr>
          <p:cNvPr id="8210" name="Picture 1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2" t="74973" r="1911" b="1110"/>
          <a:stretch/>
        </p:blipFill>
        <p:spPr bwMode="auto">
          <a:xfrm flipH="1">
            <a:off x="1884841" y="3694951"/>
            <a:ext cx="887515" cy="821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6699F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0" t="2482" r="-131" b="70758"/>
          <a:stretch/>
        </p:blipFill>
        <p:spPr bwMode="auto">
          <a:xfrm>
            <a:off x="2339752" y="4243077"/>
            <a:ext cx="1200154" cy="986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6699F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9234" name="AutoShape 11"/>
          <p:cNvSpPr>
            <a:spLocks noChangeArrowheads="1"/>
          </p:cNvSpPr>
          <p:nvPr/>
        </p:nvSpPr>
        <p:spPr bwMode="auto">
          <a:xfrm>
            <a:off x="1835150" y="1467545"/>
            <a:ext cx="3168650" cy="3762375"/>
          </a:xfrm>
          <a:prstGeom prst="roundRect">
            <a:avLst>
              <a:gd name="adj" fmla="val 4088"/>
            </a:avLst>
          </a:prstGeom>
          <a:noFill/>
          <a:ln w="285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235" name="AutoShape 11"/>
          <p:cNvSpPr>
            <a:spLocks noChangeArrowheads="1"/>
          </p:cNvSpPr>
          <p:nvPr/>
        </p:nvSpPr>
        <p:spPr bwMode="auto">
          <a:xfrm>
            <a:off x="5364163" y="1467545"/>
            <a:ext cx="3168650" cy="3762375"/>
          </a:xfrm>
          <a:prstGeom prst="roundRect">
            <a:avLst>
              <a:gd name="adj" fmla="val 4088"/>
            </a:avLst>
          </a:prstGeom>
          <a:noFill/>
          <a:ln w="285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9239" name="Picture 18" descr="http://www.vivatek.com/doct/images/sidespin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8" y="1713506"/>
            <a:ext cx="953245" cy="22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5" t="70979" r="22116" b="19528"/>
          <a:stretch>
            <a:fillRect/>
          </a:stretch>
        </p:blipFill>
        <p:spPr bwMode="auto">
          <a:xfrm>
            <a:off x="3994150" y="4515545"/>
            <a:ext cx="481013" cy="40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66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5C"/>
                  </a:outerShdw>
                </a:effectLst>
              </a14:hiddenEffects>
            </a:ext>
          </a:extLst>
        </p:spPr>
      </p:pic>
      <p:pic>
        <p:nvPicPr>
          <p:cNvPr id="25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직사각형 25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93" y="3440412"/>
            <a:ext cx="137160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11" y="3692501"/>
            <a:ext cx="1658937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310658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KT,NT 배경연구자료\x-ray 척추사진\한빛정형외과\손안열_2014102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" r="31444" b="7157"/>
          <a:stretch/>
        </p:blipFill>
        <p:spPr bwMode="auto">
          <a:xfrm rot="16200000">
            <a:off x="2134765" y="2586476"/>
            <a:ext cx="2160245" cy="29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KT,NT 배경연구자료\x-ray 척추사진\한빛정형외과\손안열_2014102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r="19451" b="12393"/>
          <a:stretch/>
        </p:blipFill>
        <p:spPr bwMode="auto">
          <a:xfrm rot="16200000">
            <a:off x="5802531" y="2531225"/>
            <a:ext cx="2160242" cy="305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j-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12" y="1763737"/>
            <a:ext cx="3456186" cy="10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직사각형 26"/>
          <p:cNvSpPr/>
          <p:nvPr/>
        </p:nvSpPr>
        <p:spPr>
          <a:xfrm>
            <a:off x="1144587" y="5961159"/>
            <a:ext cx="70278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2000" b="0" dirty="0">
                <a:solidFill>
                  <a:srgbClr val="FF0000"/>
                </a:solidFill>
                <a:cs typeface="Arial Unicode MS" pitchFamily="50" charset="-127"/>
              </a:rPr>
              <a:t>인간의 척추 전만은 누운 자세에서도 여전히 남아 있습니다</a:t>
            </a:r>
            <a:r>
              <a:rPr lang="en-US" altLang="ko-KR" sz="2000" b="0" dirty="0">
                <a:solidFill>
                  <a:srgbClr val="FF0000"/>
                </a:solidFill>
                <a:cs typeface="Arial Unicode MS" pitchFamily="50" charset="-127"/>
              </a:rPr>
              <a:t>.</a:t>
            </a:r>
          </a:p>
        </p:txBody>
      </p:sp>
      <p:sp>
        <p:nvSpPr>
          <p:cNvPr id="28" name="직사각형 17"/>
          <p:cNvSpPr>
            <a:spLocks noChangeArrowheads="1"/>
          </p:cNvSpPr>
          <p:nvPr/>
        </p:nvSpPr>
        <p:spPr bwMode="auto">
          <a:xfrm>
            <a:off x="1907704" y="537847"/>
            <a:ext cx="557823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4400" dirty="0">
                <a:solidFill>
                  <a:schemeClr val="accent6">
                    <a:lumMod val="75000"/>
                  </a:schemeClr>
                </a:solidFill>
                <a:ea typeface="Arial Unicode MS" pitchFamily="50" charset="-127"/>
                <a:cs typeface="Arial Unicode MS" pitchFamily="50" charset="-127"/>
              </a:rPr>
              <a:t>The human Spine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2060685" y="5157197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E7BB01">
                    <a:lumMod val="75000"/>
                  </a:srgbClr>
                </a:solidFill>
                <a:cs typeface="Arial Unicode MS" pitchFamily="50" charset="-127"/>
              </a:rPr>
              <a:t>Hip Flexion 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5443145" y="5148233"/>
            <a:ext cx="2801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E7BB01">
                    <a:lumMod val="75000"/>
                  </a:srgbClr>
                </a:solidFill>
                <a:cs typeface="Arial Unicode MS" pitchFamily="50" charset="-127"/>
              </a:rPr>
              <a:t>Hip Extension 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690615" y="1713759"/>
            <a:ext cx="2880320" cy="1100138"/>
            <a:chOff x="1180425" y="1734524"/>
            <a:chExt cx="3152622" cy="1185159"/>
          </a:xfrm>
        </p:grpSpPr>
        <p:pic>
          <p:nvPicPr>
            <p:cNvPr id="1031" name="Picture 7" descr="D:\KT,NT 배경연구자료\운동프로그램\운동그림스캔\back\back22.jpg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80425" y="1734524"/>
              <a:ext cx="3152622" cy="1100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7" descr="D:\KT,NT 배경연구자료\운동프로그램\운동그림스캔\back\back22.jpg"/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4" b="69685"/>
            <a:stretch/>
          </p:blipFill>
          <p:spPr bwMode="auto">
            <a:xfrm flipH="1">
              <a:off x="2490046" y="1844824"/>
              <a:ext cx="325236" cy="43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타원 2"/>
            <p:cNvSpPr/>
            <p:nvPr/>
          </p:nvSpPr>
          <p:spPr bwMode="auto">
            <a:xfrm>
              <a:off x="2314537" y="2005283"/>
              <a:ext cx="914400" cy="914400"/>
            </a:xfrm>
            <a:prstGeom prst="ellipse">
              <a:avLst/>
            </a:prstGeom>
            <a:noFill/>
            <a:ln w="190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800" b="1" i="0" u="none" strike="noStrike" cap="none" normalizeH="0" baseline="0">
                <a:ln>
                  <a:noFill/>
                </a:ln>
                <a:solidFill>
                  <a:srgbClr val="CCFF33"/>
                </a:solidFill>
                <a:effectLst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15" name="_x170200536" descr="EMB0000011043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1"/>
          <a:stretch>
            <a:fillRect/>
          </a:stretch>
        </p:blipFill>
        <p:spPr bwMode="auto">
          <a:xfrm rot="16200000">
            <a:off x="-1277486" y="2871237"/>
            <a:ext cx="4138131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 bwMode="auto">
          <a:xfrm>
            <a:off x="428625" y="91231"/>
            <a:ext cx="1431925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 </a:t>
            </a:r>
            <a:endParaRPr lang="ko-KR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599532455"/>
      </p:ext>
    </p:extLst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_x113865792" descr="EMB0000068838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54" y="2128267"/>
            <a:ext cx="1525588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grpSp>
        <p:nvGrpSpPr>
          <p:cNvPr id="43016" name="그룹 74"/>
          <p:cNvGrpSpPr>
            <a:grpSpLocks/>
          </p:cNvGrpSpPr>
          <p:nvPr/>
        </p:nvGrpSpPr>
        <p:grpSpPr bwMode="auto">
          <a:xfrm>
            <a:off x="3086464" y="1878737"/>
            <a:ext cx="4465639" cy="1355725"/>
            <a:chOff x="1214414" y="1071546"/>
            <a:chExt cx="6331467" cy="2143139"/>
          </a:xfrm>
        </p:grpSpPr>
        <p:sp>
          <p:nvSpPr>
            <p:cNvPr id="76" name="이등변 삼각형 75"/>
            <p:cNvSpPr/>
            <p:nvPr/>
          </p:nvSpPr>
          <p:spPr bwMode="auto">
            <a:xfrm>
              <a:off x="3037800" y="1974263"/>
              <a:ext cx="1194042" cy="714380"/>
            </a:xfrm>
            <a:prstGeom prst="triangle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pic>
          <p:nvPicPr>
            <p:cNvPr id="43045" name="Picture 15" descr="D:\브류셔-제작자료\2013-홍보물제작\웹사이트제작\감압치료기메카니즘4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"/>
            <a:stretch>
              <a:fillRect/>
            </a:stretch>
          </p:blipFill>
          <p:spPr bwMode="auto">
            <a:xfrm flipH="1">
              <a:off x="1327795" y="1071546"/>
              <a:ext cx="6218086" cy="214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8" name="직선 화살표 연결선 77"/>
            <p:cNvCxnSpPr/>
            <p:nvPr/>
          </p:nvCxnSpPr>
          <p:spPr bwMode="auto">
            <a:xfrm rot="10800000">
              <a:off x="1271454" y="1682016"/>
              <a:ext cx="3006020" cy="673249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화살표 연결선 78"/>
            <p:cNvCxnSpPr/>
            <p:nvPr/>
          </p:nvCxnSpPr>
          <p:spPr bwMode="auto">
            <a:xfrm rot="10800000">
              <a:off x="1214414" y="2017559"/>
              <a:ext cx="3055455" cy="333377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화살표 연결선 80"/>
            <p:cNvCxnSpPr/>
            <p:nvPr/>
          </p:nvCxnSpPr>
          <p:spPr bwMode="auto">
            <a:xfrm rot="10800000">
              <a:off x="1379830" y="1365957"/>
              <a:ext cx="2855815" cy="974154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3"/>
            <p:cNvSpPr/>
            <p:nvPr/>
          </p:nvSpPr>
          <p:spPr bwMode="auto">
            <a:xfrm>
              <a:off x="1286665" y="2632358"/>
              <a:ext cx="3642970" cy="324718"/>
            </a:xfrm>
            <a:prstGeom prst="rect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4" name="줄무늬가 있는 오른쪽 화살표 83"/>
            <p:cNvSpPr/>
            <p:nvPr/>
          </p:nvSpPr>
          <p:spPr>
            <a:xfrm rot="11182441">
              <a:off x="4319304" y="2279497"/>
              <a:ext cx="412592" cy="21431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5" name="줄무늬가 있는 오른쪽 화살표 84"/>
            <p:cNvSpPr/>
            <p:nvPr/>
          </p:nvSpPr>
          <p:spPr>
            <a:xfrm>
              <a:off x="5724396" y="2357429"/>
              <a:ext cx="410690" cy="21431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6" name="Rectangle 3"/>
            <p:cNvSpPr/>
            <p:nvPr/>
          </p:nvSpPr>
          <p:spPr bwMode="auto">
            <a:xfrm>
              <a:off x="5028505" y="2634522"/>
              <a:ext cx="2401394" cy="326883"/>
            </a:xfrm>
            <a:prstGeom prst="rect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43017" name="Picture 32" descr="D:\브류셔-제작자료\2013-홍보물제작\웹사이트제작\JPG자료\drx2_00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3555" r="49721" b="4028"/>
          <a:stretch>
            <a:fillRect/>
          </a:stretch>
        </p:blipFill>
        <p:spPr bwMode="auto">
          <a:xfrm>
            <a:off x="412194" y="5515814"/>
            <a:ext cx="1506556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직사각형 55"/>
          <p:cNvSpPr/>
          <p:nvPr/>
        </p:nvSpPr>
        <p:spPr bwMode="auto">
          <a:xfrm>
            <a:off x="294547" y="133597"/>
            <a:ext cx="4807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2400" dirty="0">
                <a:solidFill>
                  <a:schemeClr val="bg1">
                    <a:lumMod val="95000"/>
                  </a:schemeClr>
                </a:solidFill>
              </a:rPr>
              <a:t>현재 사용되고 있는 감압 </a:t>
            </a:r>
            <a:r>
              <a:rPr lang="ko-KR" altLang="en-US" sz="2400" dirty="0" err="1">
                <a:solidFill>
                  <a:schemeClr val="bg1">
                    <a:lumMod val="95000"/>
                  </a:schemeClr>
                </a:solidFill>
              </a:rPr>
              <a:t>치료기들</a:t>
            </a:r>
            <a:endParaRPr lang="ko-KR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7" name="Picture 3" descr="D:\KT,NT 배경연구자료\타사장비모음\ATT-9000-로봇치료ppt\900_000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b="17315"/>
          <a:stretch/>
        </p:blipFill>
        <p:spPr bwMode="auto">
          <a:xfrm>
            <a:off x="403625" y="3350345"/>
            <a:ext cx="1506557" cy="102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직사각형 6"/>
          <p:cNvSpPr>
            <a:spLocks noChangeArrowheads="1"/>
          </p:cNvSpPr>
          <p:nvPr/>
        </p:nvSpPr>
        <p:spPr bwMode="auto">
          <a:xfrm>
            <a:off x="2927466" y="5733256"/>
            <a:ext cx="4585891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ko-KR" altLang="en-US" b="0" dirty="0">
                <a:solidFill>
                  <a:srgbClr val="002060"/>
                </a:solidFill>
                <a:cs typeface="Arial Unicode MS" pitchFamily="50" charset="-127"/>
              </a:rPr>
              <a:t>지금까지 대부분의 직선형 감압치료기</a:t>
            </a:r>
            <a:r>
              <a:rPr lang="en-US" altLang="ko-KR" b="0" dirty="0">
                <a:solidFill>
                  <a:srgbClr val="002060"/>
                </a:solidFill>
                <a:cs typeface="Arial Unicode MS" pitchFamily="50" charset="-127"/>
              </a:rPr>
              <a:t>!</a:t>
            </a:r>
          </a:p>
          <a:p>
            <a:pPr algn="just">
              <a:lnSpc>
                <a:spcPct val="150000"/>
              </a:lnSpc>
              <a:defRPr/>
            </a:pPr>
            <a:r>
              <a:rPr lang="ko-KR" altLang="en-US" b="0" dirty="0">
                <a:solidFill>
                  <a:srgbClr val="002060"/>
                </a:solidFill>
                <a:cs typeface="Arial Unicode MS" pitchFamily="50" charset="-127"/>
              </a:rPr>
              <a:t>인간보다 네발동물에 적합하지 않은가요</a:t>
            </a:r>
            <a:r>
              <a:rPr lang="en-US" altLang="ko-KR" b="0" dirty="0">
                <a:solidFill>
                  <a:srgbClr val="002060"/>
                </a:solidFill>
                <a:cs typeface="Arial Unicode MS" pitchFamily="50" charset="-127"/>
              </a:rPr>
              <a:t>?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2927467" y="4725144"/>
            <a:ext cx="4768652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ko-KR" altLang="en-US" sz="16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  <a:cs typeface="Arial Unicode MS" pitchFamily="50" charset="-127"/>
              </a:rPr>
              <a:t>인간의 곡선 척추는 직선으로 변하면서 대부분의 견인력은 </a:t>
            </a:r>
            <a:r>
              <a:rPr lang="ko-KR" altLang="en-US" sz="1600" dirty="0" err="1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  <a:cs typeface="Arial Unicode MS" pitchFamily="50" charset="-127"/>
              </a:rPr>
              <a:t>후면부</a:t>
            </a:r>
            <a:r>
              <a:rPr lang="ko-KR" altLang="en-US" sz="16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  <a:cs typeface="Arial Unicode MS" pitchFamily="50" charset="-127"/>
              </a:rPr>
              <a:t> 인대를 팽팽하게 합니다</a:t>
            </a:r>
            <a:r>
              <a:rPr lang="en-US" altLang="ko-KR" sz="16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  <a:cs typeface="Arial Unicode MS" pitchFamily="50" charset="-127"/>
              </a:rPr>
              <a:t>. </a:t>
            </a:r>
          </a:p>
          <a:p>
            <a:pPr algn="just"/>
            <a:r>
              <a:rPr lang="ko-KR" altLang="en-US" sz="16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  <a:cs typeface="Arial Unicode MS" pitchFamily="50" charset="-127"/>
              </a:rPr>
              <a:t>전면 디스크 부위는 아직도 여유가 있는데</a:t>
            </a:r>
            <a:r>
              <a:rPr lang="en-US" altLang="ko-KR" sz="16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  <a:cs typeface="Arial Unicode MS" pitchFamily="50" charset="-127"/>
              </a:rPr>
              <a:t>….</a:t>
            </a:r>
            <a:endParaRPr lang="ko-KR" altLang="en-US" sz="1600" dirty="0">
              <a:solidFill>
                <a:srgbClr val="002060"/>
              </a:solidFill>
              <a:latin typeface="HY중고딕" pitchFamily="18" charset="-127"/>
              <a:ea typeface="HY중고딕" pitchFamily="18" charset="-127"/>
              <a:cs typeface="Arial Unicode MS" pitchFamily="50" charset="-127"/>
            </a:endParaRPr>
          </a:p>
        </p:txBody>
      </p:sp>
      <p:pic>
        <p:nvPicPr>
          <p:cNvPr id="34" name="Picture 2" descr="C:\Users\Administrator\Desktop\새 폴더 (2)\moon_02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400991"/>
            <a:ext cx="1196361" cy="119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intact_model_righ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34729" y="3160807"/>
            <a:ext cx="1021578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오른쪽 화살표 35"/>
          <p:cNvSpPr/>
          <p:nvPr/>
        </p:nvSpPr>
        <p:spPr bwMode="auto">
          <a:xfrm rot="10800000">
            <a:off x="3149686" y="4028004"/>
            <a:ext cx="218830" cy="219422"/>
          </a:xfrm>
          <a:prstGeom prst="rightArrow">
            <a:avLst/>
          </a:prstGeom>
          <a:solidFill>
            <a:schemeClr val="accent2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7" name="오른쪽 화살표 36"/>
          <p:cNvSpPr/>
          <p:nvPr/>
        </p:nvSpPr>
        <p:spPr bwMode="auto">
          <a:xfrm>
            <a:off x="4785218" y="4019437"/>
            <a:ext cx="218830" cy="219422"/>
          </a:xfrm>
          <a:prstGeom prst="rightArrow">
            <a:avLst/>
          </a:prstGeom>
          <a:solidFill>
            <a:schemeClr val="accent2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9" name="폭발 1 56"/>
          <p:cNvSpPr>
            <a:spLocks noChangeArrowheads="1"/>
          </p:cNvSpPr>
          <p:nvPr/>
        </p:nvSpPr>
        <p:spPr bwMode="auto">
          <a:xfrm rot="20385324">
            <a:off x="1962582" y="3237136"/>
            <a:ext cx="1176483" cy="584469"/>
          </a:xfrm>
          <a:prstGeom prst="irregularSeal1">
            <a:avLst/>
          </a:prstGeom>
          <a:solidFill>
            <a:schemeClr val="bg1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400" b="0" dirty="0">
                <a:solidFill>
                  <a:srgbClr val="FF0000"/>
                </a:solidFill>
                <a:latin typeface="양재백두체B" pitchFamily="18" charset="-127"/>
                <a:ea typeface="양재백두체B" pitchFamily="18" charset="-127"/>
              </a:rPr>
              <a:t>Linear 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383875" y="3234462"/>
            <a:ext cx="3435556" cy="338554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곡선의 인간척추를 양측으로 당기면</a:t>
            </a:r>
            <a:endParaRPr lang="ko-KR" altLang="en-US" sz="1600" dirty="0"/>
          </a:p>
        </p:txBody>
      </p:sp>
      <p:grpSp>
        <p:nvGrpSpPr>
          <p:cNvPr id="38" name="그룹 10"/>
          <p:cNvGrpSpPr>
            <a:grpSpLocks/>
          </p:cNvGrpSpPr>
          <p:nvPr/>
        </p:nvGrpSpPr>
        <p:grpSpPr bwMode="auto">
          <a:xfrm>
            <a:off x="4183716" y="1196752"/>
            <a:ext cx="2792323" cy="619461"/>
            <a:chOff x="5429224" y="2000240"/>
            <a:chExt cx="3654425" cy="785812"/>
          </a:xfrm>
        </p:grpSpPr>
        <p:pic>
          <p:nvPicPr>
            <p:cNvPr id="39" name="_x170200536" descr="EMB00000110431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81"/>
            <a:stretch>
              <a:fillRect/>
            </a:stretch>
          </p:blipFill>
          <p:spPr bwMode="auto">
            <a:xfrm>
              <a:off x="5429224" y="2000240"/>
              <a:ext cx="3654425" cy="78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오른쪽 화살표 8"/>
            <p:cNvSpPr>
              <a:spLocks noChangeArrowheads="1"/>
            </p:cNvSpPr>
            <p:nvPr/>
          </p:nvSpPr>
          <p:spPr bwMode="auto">
            <a:xfrm rot="10800000">
              <a:off x="5429256" y="2285992"/>
              <a:ext cx="285752" cy="35719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" name="오른쪽 화살표 9"/>
            <p:cNvSpPr>
              <a:spLocks noChangeArrowheads="1"/>
            </p:cNvSpPr>
            <p:nvPr/>
          </p:nvSpPr>
          <p:spPr bwMode="auto">
            <a:xfrm>
              <a:off x="7812736" y="2332408"/>
              <a:ext cx="285751" cy="35719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42" name="Picture 15" descr="http://postfiles12.naver.net/20110414_139/bangj76_1302767735013C01Dj_JPEG/%C0%CE%C3%B5_%C7%E3%B8%AE%B5%F0%BD%BA%C5%A9_%286%29.JPG?type=w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8" y="4445824"/>
            <a:ext cx="1512561" cy="99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그룹 42"/>
          <p:cNvGrpSpPr/>
          <p:nvPr/>
        </p:nvGrpSpPr>
        <p:grpSpPr>
          <a:xfrm>
            <a:off x="5409899" y="3450584"/>
            <a:ext cx="2330453" cy="1328443"/>
            <a:chOff x="2699792" y="3359870"/>
            <a:chExt cx="2514500" cy="1443545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3359870"/>
              <a:ext cx="2514500" cy="1443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6" name="직선 연결선 45"/>
            <p:cNvCxnSpPr/>
            <p:nvPr/>
          </p:nvCxnSpPr>
          <p:spPr bwMode="auto">
            <a:xfrm>
              <a:off x="3994664" y="4228496"/>
              <a:ext cx="193377" cy="0"/>
            </a:xfrm>
            <a:prstGeom prst="line">
              <a:avLst/>
            </a:prstGeom>
            <a:solidFill>
              <a:srgbClr val="000099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직선 연결선 46"/>
            <p:cNvCxnSpPr/>
            <p:nvPr/>
          </p:nvCxnSpPr>
          <p:spPr bwMode="auto">
            <a:xfrm>
              <a:off x="3937992" y="4283571"/>
              <a:ext cx="326926" cy="0"/>
            </a:xfrm>
            <a:prstGeom prst="line">
              <a:avLst/>
            </a:prstGeom>
            <a:solidFill>
              <a:srgbClr val="000099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직선 연결선 47"/>
            <p:cNvCxnSpPr/>
            <p:nvPr/>
          </p:nvCxnSpPr>
          <p:spPr bwMode="auto">
            <a:xfrm>
              <a:off x="3866704" y="4346054"/>
              <a:ext cx="464311" cy="0"/>
            </a:xfrm>
            <a:prstGeom prst="line">
              <a:avLst/>
            </a:prstGeom>
            <a:solidFill>
              <a:srgbClr val="000099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직선 연결선 48"/>
            <p:cNvCxnSpPr/>
            <p:nvPr/>
          </p:nvCxnSpPr>
          <p:spPr bwMode="auto">
            <a:xfrm>
              <a:off x="3937414" y="4397871"/>
              <a:ext cx="326926" cy="0"/>
            </a:xfrm>
            <a:prstGeom prst="line">
              <a:avLst/>
            </a:prstGeom>
            <a:solidFill>
              <a:srgbClr val="000099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52" name="Picture 2" descr="http://www.centroufologiconazionale.net/analisi%20ricerche/image2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0" t="14613" r="1123"/>
          <a:stretch>
            <a:fillRect/>
          </a:stretch>
        </p:blipFill>
        <p:spPr bwMode="auto">
          <a:xfrm>
            <a:off x="389409" y="771351"/>
            <a:ext cx="1014239" cy="136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08" y="944740"/>
            <a:ext cx="1176276" cy="126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 descr="http://www.atlaim.com/download/gallery/LAT00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11"/>
          <a:stretch>
            <a:fillRect/>
          </a:stretch>
        </p:blipFill>
        <p:spPr bwMode="auto">
          <a:xfrm rot="5400000">
            <a:off x="7758868" y="2062886"/>
            <a:ext cx="1053433" cy="13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그룹 9"/>
          <p:cNvGrpSpPr>
            <a:grpSpLocks/>
          </p:cNvGrpSpPr>
          <p:nvPr/>
        </p:nvGrpSpPr>
        <p:grpSpPr bwMode="auto">
          <a:xfrm>
            <a:off x="7399057" y="855936"/>
            <a:ext cx="1457325" cy="1204912"/>
            <a:chOff x="2159732" y="5652106"/>
            <a:chExt cx="1404156" cy="1108704"/>
          </a:xfrm>
        </p:grpSpPr>
        <p:pic>
          <p:nvPicPr>
            <p:cNvPr id="50" name="Picture 2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11121" r="14172" b="5005"/>
            <a:stretch>
              <a:fillRect/>
            </a:stretch>
          </p:blipFill>
          <p:spPr bwMode="auto">
            <a:xfrm>
              <a:off x="2159732" y="5652106"/>
              <a:ext cx="1404156" cy="1108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sp>
          <p:nvSpPr>
            <p:cNvPr id="51" name="줄무늬가 있는 오른쪽 화살표 50"/>
            <p:cNvSpPr/>
            <p:nvPr/>
          </p:nvSpPr>
          <p:spPr bwMode="auto">
            <a:xfrm rot="19749099">
              <a:off x="3262561" y="5932569"/>
              <a:ext cx="162136" cy="138770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줄무늬가 있는 오른쪽 화살표 52"/>
            <p:cNvSpPr/>
            <p:nvPr/>
          </p:nvSpPr>
          <p:spPr bwMode="auto">
            <a:xfrm rot="9062382">
              <a:off x="2650728" y="6183817"/>
              <a:ext cx="160606" cy="143153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430195"/>
      </p:ext>
    </p:extLst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8" descr="EMB3eb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8" y="2492896"/>
            <a:ext cx="2108857" cy="11434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2"/>
          <p:cNvSpPr>
            <a:spLocks noChangeArrowheads="1"/>
          </p:cNvSpPr>
          <p:nvPr/>
        </p:nvSpPr>
        <p:spPr bwMode="auto">
          <a:xfrm>
            <a:off x="3364643" y="5016197"/>
            <a:ext cx="2232248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>
              <a:defRPr/>
            </a:pP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       </a:t>
            </a:r>
            <a:r>
              <a:rPr lang="ko-KR" altLang="en-US" sz="11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리엔더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테이블 </a:t>
            </a:r>
          </a:p>
          <a:p>
            <a:pPr algn="just">
              <a:defRPr/>
            </a:pPr>
            <a:r>
              <a:rPr lang="en-US" altLang="ko-KR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 (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자동 굴곡 신전 치료장치</a:t>
            </a:r>
            <a:r>
              <a:rPr lang="en-US" altLang="ko-KR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algn="just">
              <a:defRPr/>
            </a:pPr>
            <a:endParaRPr lang="en-US" altLang="ko-KR" sz="1100" b="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defRPr/>
            </a:pPr>
            <a:r>
              <a:rPr lang="ko-KR" altLang="en-US" sz="11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척주관절의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Flexion–Extension 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방법으로 동적인 치료를 강조 하였으나 충분하지 못한 견인력으로 치료에 한계를 가짐</a:t>
            </a:r>
            <a:r>
              <a:rPr lang="en-US" altLang="ko-KR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  <p:pic>
        <p:nvPicPr>
          <p:cNvPr id="2054" name="Picture 13" descr="EMB3eb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78" y="2438892"/>
            <a:ext cx="1857375" cy="1169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6" descr="lea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34" y="1031846"/>
            <a:ext cx="2287478" cy="103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 descr="EMB3eb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31846"/>
            <a:ext cx="1872849" cy="111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2" descr="EMB3eb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r="24342"/>
          <a:stretch>
            <a:fillRect/>
          </a:stretch>
        </p:blipFill>
        <p:spPr bwMode="auto">
          <a:xfrm>
            <a:off x="683569" y="3828871"/>
            <a:ext cx="1853416" cy="78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6" descr="EMB3eb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305" y="3768079"/>
            <a:ext cx="1928812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AutoShape 22"/>
          <p:cNvSpPr>
            <a:spLocks noChangeArrowheads="1"/>
          </p:cNvSpPr>
          <p:nvPr/>
        </p:nvSpPr>
        <p:spPr bwMode="auto">
          <a:xfrm>
            <a:off x="467544" y="2340536"/>
            <a:ext cx="2520280" cy="4112800"/>
          </a:xfrm>
          <a:prstGeom prst="roundRect">
            <a:avLst>
              <a:gd name="adj" fmla="val 4088"/>
            </a:avLst>
          </a:prstGeom>
          <a:noFill/>
          <a:ln w="1905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3326" name="AutoShape 22"/>
          <p:cNvSpPr>
            <a:spLocks noChangeArrowheads="1"/>
          </p:cNvSpPr>
          <p:nvPr/>
        </p:nvSpPr>
        <p:spPr bwMode="auto">
          <a:xfrm>
            <a:off x="3292634" y="2340536"/>
            <a:ext cx="2376264" cy="4112799"/>
          </a:xfrm>
          <a:prstGeom prst="roundRect">
            <a:avLst>
              <a:gd name="adj" fmla="val 4088"/>
            </a:avLst>
          </a:prstGeom>
          <a:noFill/>
          <a:ln w="1905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3327" name="AutoShape 2"/>
          <p:cNvSpPr>
            <a:spLocks noChangeArrowheads="1"/>
          </p:cNvSpPr>
          <p:nvPr/>
        </p:nvSpPr>
        <p:spPr bwMode="auto">
          <a:xfrm>
            <a:off x="6012160" y="2340537"/>
            <a:ext cx="2503165" cy="4106915"/>
          </a:xfrm>
          <a:prstGeom prst="roundRect">
            <a:avLst>
              <a:gd name="adj" fmla="val 4088"/>
            </a:avLst>
          </a:pr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3328" name="Rectangle 19"/>
          <p:cNvSpPr>
            <a:spLocks noChangeArrowheads="1"/>
          </p:cNvSpPr>
          <p:nvPr/>
        </p:nvSpPr>
        <p:spPr bwMode="auto">
          <a:xfrm>
            <a:off x="6058767" y="4932513"/>
            <a:ext cx="243115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>
              <a:defRPr/>
            </a:pPr>
            <a:r>
              <a:rPr lang="en-US" altLang="ko-KR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KNX-7000 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감압교정치료기</a:t>
            </a:r>
            <a:endParaRPr lang="en-US" altLang="ko-KR" sz="1100" b="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defRPr/>
            </a:pPr>
            <a:r>
              <a:rPr lang="en-US" altLang="ko-KR" sz="3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algn="just">
              <a:defRPr/>
            </a:pP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디스크의 치료 뿐만 아니라 단축된 근육의 운동 교정</a:t>
            </a:r>
            <a:r>
              <a:rPr lang="en-US" altLang="ko-KR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1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심부근육의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마사지</a:t>
            </a:r>
            <a:r>
              <a:rPr lang="en-US" altLang="ko-KR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정확한 </a:t>
            </a:r>
            <a:r>
              <a:rPr lang="ko-KR" altLang="en-US" sz="11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병변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디스크의 정복</a:t>
            </a:r>
            <a:r>
              <a:rPr lang="en-US" altLang="ko-KR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자세 증후군의 교정 등 광범위한 척추관련질환의 치료와 의사가 원하는 다양한 기술 구현이 가능하다</a:t>
            </a:r>
            <a:r>
              <a:rPr lang="en-US" altLang="ko-KR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1100" b="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2065" name="Picture 16" descr="자른거- ilio-left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14" y="3601064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5" descr="자른거- ilio-left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14" y="2386627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81" descr="side-ext-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91808"/>
            <a:ext cx="1224136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84" descr="side-flex-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94211"/>
            <a:ext cx="1224136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2" descr="EMB3ebb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3" t="23438" r="10248" b="46094"/>
          <a:stretch>
            <a:fillRect/>
          </a:stretch>
        </p:blipFill>
        <p:spPr bwMode="auto">
          <a:xfrm>
            <a:off x="2159159" y="4186059"/>
            <a:ext cx="357188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 descr="EMB3eb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5" t="23438" b="63232"/>
          <a:stretch>
            <a:fillRect/>
          </a:stretch>
        </p:blipFill>
        <p:spPr bwMode="auto">
          <a:xfrm>
            <a:off x="2386172" y="4260671"/>
            <a:ext cx="214312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5" descr="D:\hanm1 share\herni (2)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r="8777" b="17390"/>
          <a:stretch>
            <a:fillRect/>
          </a:stretch>
        </p:blipFill>
        <p:spPr bwMode="auto">
          <a:xfrm>
            <a:off x="6156176" y="2403405"/>
            <a:ext cx="1224136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86" y="640110"/>
            <a:ext cx="2763111" cy="147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42"/>
          <p:cNvSpPr>
            <a:spLocks noChangeArrowheads="1"/>
          </p:cNvSpPr>
          <p:nvPr/>
        </p:nvSpPr>
        <p:spPr bwMode="auto">
          <a:xfrm>
            <a:off x="611560" y="5097959"/>
            <a:ext cx="2232248" cy="121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>
              <a:defRPr/>
            </a:pP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       </a:t>
            </a:r>
            <a:r>
              <a:rPr lang="ko-KR" altLang="en-US" sz="11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제니스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COX  table </a:t>
            </a:r>
          </a:p>
          <a:p>
            <a:pPr algn="just">
              <a:defRPr/>
            </a:pPr>
            <a:r>
              <a:rPr lang="en-US" altLang="ko-KR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   (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전통적인 </a:t>
            </a:r>
            <a:r>
              <a:rPr lang="ko-KR" altLang="en-US" sz="11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카이로프래틱베드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algn="just">
              <a:defRPr/>
            </a:pPr>
            <a:endParaRPr lang="en-US" altLang="ko-KR" sz="1100" b="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just">
              <a:defRPr/>
            </a:pPr>
            <a:r>
              <a:rPr lang="en-US" altLang="ko-KR" sz="11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Lordosis</a:t>
            </a:r>
            <a:r>
              <a:rPr lang="en-US" altLang="ko-KR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없는 신전은 오히려 </a:t>
            </a:r>
            <a:r>
              <a:rPr lang="ko-KR" altLang="en-US" sz="11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추간판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1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수핵을</a:t>
            </a:r>
            <a:r>
              <a:rPr lang="ko-KR" altLang="en-US" sz="11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후방으로 이동시켜 증상 악화 시킬 수 있음</a:t>
            </a:r>
          </a:p>
        </p:txBody>
      </p:sp>
    </p:spTree>
    <p:extLst>
      <p:ext uri="{BB962C8B-B14F-4D97-AF65-F5344CB8AC3E}">
        <p14:creationId xmlns:p14="http://schemas.microsoft.com/office/powerpoint/2010/main" val="166481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브류셔-제작자료\2015년_브루셔작업\다빈치_2015.12.17\1221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1" t="8315" r="27356" b="39978"/>
          <a:stretch/>
        </p:blipFill>
        <p:spPr bwMode="auto">
          <a:xfrm>
            <a:off x="178089" y="4726339"/>
            <a:ext cx="2664296" cy="20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2" name="Oval 16"/>
          <p:cNvSpPr>
            <a:spLocks noChangeArrowheads="1"/>
          </p:cNvSpPr>
          <p:nvPr/>
        </p:nvSpPr>
        <p:spPr bwMode="auto">
          <a:xfrm>
            <a:off x="395536" y="3356992"/>
            <a:ext cx="2805467" cy="168142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Twist (DAVINCI)</a:t>
            </a:r>
          </a:p>
        </p:txBody>
      </p:sp>
      <p:pic>
        <p:nvPicPr>
          <p:cNvPr id="26" name="_x185418440" descr="EMB00000ab416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8"/>
          <a:stretch>
            <a:fillRect/>
          </a:stretch>
        </p:blipFill>
        <p:spPr bwMode="auto">
          <a:xfrm>
            <a:off x="251520" y="1610673"/>
            <a:ext cx="2088232" cy="131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Oval 13"/>
          <p:cNvSpPr>
            <a:spLocks noChangeArrowheads="1"/>
          </p:cNvSpPr>
          <p:nvPr/>
        </p:nvSpPr>
        <p:spPr bwMode="auto">
          <a:xfrm>
            <a:off x="2347035" y="2017696"/>
            <a:ext cx="2845633" cy="1698642"/>
          </a:xfrm>
          <a:prstGeom prst="ellipse">
            <a:avLst/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Target </a:t>
            </a:r>
            <a:r>
              <a:rPr lang="en-US" altLang="ko-KR" sz="2400" dirty="0" err="1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Lordosis</a:t>
            </a:r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pic>
        <p:nvPicPr>
          <p:cNvPr id="29" name="Picture 7" descr="http://postfiles5.naver.net/20110916_180/anthonyohm_1316116610694xtXzW_JPEG/DSC_0092.JPG?type=w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972" y="1916832"/>
            <a:ext cx="2294938" cy="148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직사각형 16"/>
          <p:cNvSpPr/>
          <p:nvPr/>
        </p:nvSpPr>
        <p:spPr bwMode="auto">
          <a:xfrm>
            <a:off x="252881" y="102271"/>
            <a:ext cx="6335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24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r>
              <a:rPr lang="en-US" altLang="ko-KR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DAVINCI ,  KNX-7000  </a:t>
            </a:r>
            <a:r>
              <a:rPr lang="ko-KR" alt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공통</a:t>
            </a:r>
            <a:r>
              <a:rPr lang="en-US" altLang="ko-KR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endParaRPr lang="ko-KR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84" y="4365104"/>
            <a:ext cx="3508240" cy="194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직사각형 89"/>
          <p:cNvSpPr>
            <a:spLocks noChangeArrowheads="1"/>
          </p:cNvSpPr>
          <p:nvPr/>
        </p:nvSpPr>
        <p:spPr bwMode="auto">
          <a:xfrm>
            <a:off x="233158" y="866577"/>
            <a:ext cx="4770890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marL="228600" lvl="1" indent="-228600" algn="just">
              <a:buAutoNum type="arabicPeriod"/>
            </a:pPr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NET</a:t>
            </a:r>
            <a:r>
              <a:rPr lang="ko-KR" altLang="en-US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보건신기술</a:t>
            </a:r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ko-KR" altLang="en-US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보건복지부 제</a:t>
            </a:r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0040</a:t>
            </a:r>
            <a:r>
              <a:rPr lang="ko-KR" altLang="en-US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호</a:t>
            </a:r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</a:t>
            </a:r>
            <a:r>
              <a:rPr lang="en-US" altLang="ko-KR" sz="11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실시간 모니터링 기술</a:t>
            </a:r>
            <a:endParaRPr lang="en-US" altLang="ko-KR" sz="12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228600" lvl="1" indent="-228600" algn="just">
              <a:buAutoNum type="arabicPeriod"/>
            </a:pPr>
            <a:r>
              <a:rPr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 </a:t>
            </a:r>
            <a:r>
              <a:rPr lang="ko-KR" altLang="en-US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목표</a:t>
            </a:r>
            <a:r>
              <a:rPr kumimoji="0" lang="ko-KR" altLang="en-US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부위를 찾아가서 감압하는 지능형 </a:t>
            </a:r>
            <a:r>
              <a:rPr kumimoji="0" lang="ko-KR" altLang="en-US" sz="1200" b="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네비게이션</a:t>
            </a:r>
            <a:r>
              <a:rPr kumimoji="0" lang="ko-KR" altLang="en-US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kumimoji="0" lang="ko-KR" altLang="en-US" sz="1200" b="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타켓</a:t>
            </a:r>
            <a:r>
              <a:rPr kumimoji="0" lang="ko-KR" altLang="en-US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감압</a:t>
            </a:r>
            <a:r>
              <a:rPr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kumimoji="0"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Disc Navigation </a:t>
            </a:r>
            <a:r>
              <a:rPr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Target </a:t>
            </a:r>
            <a:r>
              <a:rPr kumimoji="0"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Decompression) </a:t>
            </a:r>
            <a:r>
              <a:rPr kumimoji="0" lang="ko-KR" altLang="en-US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시스템 </a:t>
            </a:r>
            <a:r>
              <a:rPr kumimoji="0"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&lt;TWTL&gt;</a:t>
            </a:r>
          </a:p>
        </p:txBody>
      </p:sp>
      <p:sp>
        <p:nvSpPr>
          <p:cNvPr id="15" name="직사각형 20"/>
          <p:cNvSpPr>
            <a:spLocks noChangeArrowheads="1"/>
          </p:cNvSpPr>
          <p:nvPr/>
        </p:nvSpPr>
        <p:spPr bwMode="auto">
          <a:xfrm>
            <a:off x="3289088" y="6464369"/>
            <a:ext cx="5256584" cy="2769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 algn="just"/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2. NET</a:t>
            </a:r>
            <a:r>
              <a:rPr lang="ko-KR" altLang="en-US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보건신기술 </a:t>
            </a:r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ko-KR" altLang="en-US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보건복지부 제</a:t>
            </a:r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0072</a:t>
            </a:r>
            <a:r>
              <a:rPr lang="ko-KR" altLang="en-US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호</a:t>
            </a:r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 </a:t>
            </a:r>
            <a:r>
              <a:rPr lang="ko-KR" altLang="en-US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척추 중심축 회전 트위스트 기술 </a:t>
            </a:r>
            <a:endParaRPr lang="en-US" altLang="ko-KR" sz="12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5060" name="Oval 10"/>
          <p:cNvSpPr>
            <a:spLocks noChangeArrowheads="1"/>
          </p:cNvSpPr>
          <p:nvPr/>
        </p:nvSpPr>
        <p:spPr bwMode="auto">
          <a:xfrm>
            <a:off x="4598465" y="764704"/>
            <a:ext cx="2637831" cy="1765803"/>
          </a:xfrm>
          <a:prstGeom prst="ellipse">
            <a:avLst/>
          </a:prstGeom>
          <a:solidFill>
            <a:srgbClr val="00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exercise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993" y="800324"/>
            <a:ext cx="1037679" cy="10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346" y="5412030"/>
            <a:ext cx="1130785" cy="9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1" descr="side-ext-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861" y="3436001"/>
            <a:ext cx="1082267" cy="74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4" descr="side-flex-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94" y="3477929"/>
            <a:ext cx="1078697" cy="68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802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3"/>
          <p:cNvSpPr>
            <a:spLocks noChangeArrowheads="1"/>
          </p:cNvSpPr>
          <p:nvPr/>
        </p:nvSpPr>
        <p:spPr bwMode="auto">
          <a:xfrm>
            <a:off x="822176" y="985246"/>
            <a:ext cx="7864131" cy="413831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목표부를 찾아가 </a:t>
            </a:r>
            <a:r>
              <a:rPr lang="ko-KR" altLang="en-US" sz="160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타켓</a:t>
            </a: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전만을 유도하는 네비게이션 시스템 </a:t>
            </a:r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보건신기술 </a:t>
            </a:r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0040</a:t>
            </a: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호</a:t>
            </a:r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</a:t>
            </a:r>
            <a:endParaRPr lang="en-US" altLang="ko-KR" sz="1600" dirty="0">
              <a:solidFill>
                <a:srgbClr val="FF0000"/>
              </a:solidFill>
              <a:latin typeface="宋体" pitchFamily="2" charset="-122"/>
              <a:ea typeface="宋体" pitchFamily="2" charset="-122"/>
              <a:cs typeface="Arial Unicode MS" pitchFamily="50" charset="-127"/>
            </a:endParaRPr>
          </a:p>
        </p:txBody>
      </p:sp>
      <p:sp>
        <p:nvSpPr>
          <p:cNvPr id="29" name="직사각형 28"/>
          <p:cNvSpPr/>
          <p:nvPr/>
        </p:nvSpPr>
        <p:spPr bwMode="auto">
          <a:xfrm>
            <a:off x="252881" y="137107"/>
            <a:ext cx="6335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24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r>
              <a:rPr lang="en-US" altLang="ko-KR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DAVINCI ,  KNX-7000  </a:t>
            </a:r>
            <a:r>
              <a:rPr lang="ko-KR" alt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공통</a:t>
            </a:r>
            <a:r>
              <a:rPr lang="en-US" altLang="ko-KR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endParaRPr lang="ko-KR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6" name="Picture 2" descr="C:\Users\Administrator\Desktop\새 폴더 (2)\original_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81" y="5275840"/>
            <a:ext cx="1130089" cy="113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직사각형 45"/>
          <p:cNvSpPr/>
          <p:nvPr/>
        </p:nvSpPr>
        <p:spPr bwMode="auto">
          <a:xfrm>
            <a:off x="4039448" y="4103167"/>
            <a:ext cx="1893887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kumimoji="0"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Navigation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Auto Sensing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7" name="직사각형 46"/>
          <p:cNvSpPr/>
          <p:nvPr/>
        </p:nvSpPr>
        <p:spPr bwMode="auto">
          <a:xfrm>
            <a:off x="6178226" y="4103167"/>
            <a:ext cx="2278062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Target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Lordosis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8" name="직사각형 47"/>
          <p:cNvSpPr/>
          <p:nvPr/>
        </p:nvSpPr>
        <p:spPr bwMode="auto">
          <a:xfrm>
            <a:off x="2045627" y="4093764"/>
            <a:ext cx="16659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Target chip Making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49" name="_x126812216" descr="EMB000002386c2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/>
          <a:stretch>
            <a:fillRect/>
          </a:stretch>
        </p:blipFill>
        <p:spPr bwMode="auto">
          <a:xfrm>
            <a:off x="2170191" y="2596686"/>
            <a:ext cx="1512114" cy="143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직사각형 51"/>
          <p:cNvSpPr/>
          <p:nvPr/>
        </p:nvSpPr>
        <p:spPr>
          <a:xfrm>
            <a:off x="5097611" y="5275840"/>
            <a:ext cx="1670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b="0" kern="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Kinetrac</a:t>
            </a:r>
            <a:r>
              <a:rPr lang="en-US" altLang="ko-KR" sz="1400" b="0" kern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DAVINCI </a:t>
            </a:r>
            <a:endParaRPr lang="ko-KR" altLang="en-US" sz="1400" b="0" kern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B56BF7C-B87A-4C2B-9B85-D8BF18D502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t="2959" r="17024" b="3368"/>
          <a:stretch/>
        </p:blipFill>
        <p:spPr>
          <a:xfrm>
            <a:off x="6440082" y="4424912"/>
            <a:ext cx="2703918" cy="2388143"/>
          </a:xfrm>
          <a:prstGeom prst="rect">
            <a:avLst/>
          </a:prstGeom>
        </p:spPr>
      </p:pic>
      <p:pic>
        <p:nvPicPr>
          <p:cNvPr id="37" name="그림 6">
            <a:extLst>
              <a:ext uri="{FF2B5EF4-FFF2-40B4-BE49-F238E27FC236}">
                <a16:creationId xmlns:a16="http://schemas.microsoft.com/office/drawing/2014/main" id="{714D9D15-9719-4065-BD5E-F6A970B6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7" y="1617157"/>
            <a:ext cx="1652850" cy="247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128CE25D-5EEF-4EC5-B86C-5545DBB7935C}"/>
              </a:ext>
            </a:extLst>
          </p:cNvPr>
          <p:cNvSpPr/>
          <p:nvPr/>
        </p:nvSpPr>
        <p:spPr bwMode="auto">
          <a:xfrm>
            <a:off x="661320" y="4121600"/>
            <a:ext cx="10871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MRI or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CT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55" name="그룹 45">
            <a:extLst>
              <a:ext uri="{FF2B5EF4-FFF2-40B4-BE49-F238E27FC236}">
                <a16:creationId xmlns:a16="http://schemas.microsoft.com/office/drawing/2014/main" id="{FD724AAA-3E57-47D8-BF99-92D05EBD6559}"/>
              </a:ext>
            </a:extLst>
          </p:cNvPr>
          <p:cNvGrpSpPr>
            <a:grpSpLocks/>
          </p:cNvGrpSpPr>
          <p:nvPr/>
        </p:nvGrpSpPr>
        <p:grpSpPr bwMode="auto">
          <a:xfrm>
            <a:off x="6282435" y="2609763"/>
            <a:ext cx="2394021" cy="1431097"/>
            <a:chOff x="4446229" y="4365104"/>
            <a:chExt cx="1718992" cy="1035321"/>
          </a:xfrm>
        </p:grpSpPr>
        <p:pic>
          <p:nvPicPr>
            <p:cNvPr id="56" name="_x185418440" descr="EMB00000ab416d6">
              <a:extLst>
                <a:ext uri="{FF2B5EF4-FFF2-40B4-BE49-F238E27FC236}">
                  <a16:creationId xmlns:a16="http://schemas.microsoft.com/office/drawing/2014/main" id="{FD1883BA-B654-4527-B1D9-EA96F0E60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88"/>
            <a:stretch>
              <a:fillRect/>
            </a:stretch>
          </p:blipFill>
          <p:spPr bwMode="auto">
            <a:xfrm>
              <a:off x="4446229" y="4365104"/>
              <a:ext cx="1718992" cy="1035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오른쪽 화살표 47">
              <a:extLst>
                <a:ext uri="{FF2B5EF4-FFF2-40B4-BE49-F238E27FC236}">
                  <a16:creationId xmlns:a16="http://schemas.microsoft.com/office/drawing/2014/main" id="{0CF1476A-2C7D-4EBD-9B66-D1E0345D7A74}"/>
                </a:ext>
              </a:extLst>
            </p:cNvPr>
            <p:cNvSpPr/>
            <p:nvPr/>
          </p:nvSpPr>
          <p:spPr bwMode="auto">
            <a:xfrm rot="1225977">
              <a:off x="5975270" y="4904805"/>
              <a:ext cx="161635" cy="191815"/>
            </a:xfrm>
            <a:prstGeom prst="rightArrow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58" name="오른쪽 화살표 48">
              <a:extLst>
                <a:ext uri="{FF2B5EF4-FFF2-40B4-BE49-F238E27FC236}">
                  <a16:creationId xmlns:a16="http://schemas.microsoft.com/office/drawing/2014/main" id="{18967E2A-FBCE-4E39-B5C8-BBCF3FA74BBA}"/>
                </a:ext>
              </a:extLst>
            </p:cNvPr>
            <p:cNvSpPr/>
            <p:nvPr/>
          </p:nvSpPr>
          <p:spPr bwMode="auto">
            <a:xfrm rot="20379758" flipH="1">
              <a:off x="4465106" y="4732053"/>
              <a:ext cx="161635" cy="182283"/>
            </a:xfrm>
            <a:prstGeom prst="rightArrow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59" name="그림 58">
            <a:extLst>
              <a:ext uri="{FF2B5EF4-FFF2-40B4-BE49-F238E27FC236}">
                <a16:creationId xmlns:a16="http://schemas.microsoft.com/office/drawing/2014/main" id="{B4B45EC9-ACB6-41AD-81C8-07F56855E5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184"/>
          <a:stretch/>
        </p:blipFill>
        <p:spPr>
          <a:xfrm>
            <a:off x="3789381" y="2612039"/>
            <a:ext cx="2394022" cy="1404937"/>
          </a:xfrm>
          <a:prstGeom prst="rect">
            <a:avLst/>
          </a:prstGeom>
        </p:spPr>
      </p:pic>
      <p:sp>
        <p:nvSpPr>
          <p:cNvPr id="60" name="직사각형 59">
            <a:extLst>
              <a:ext uri="{FF2B5EF4-FFF2-40B4-BE49-F238E27FC236}">
                <a16:creationId xmlns:a16="http://schemas.microsoft.com/office/drawing/2014/main" id="{89825436-4F2A-4BC4-A7F4-685A78E2CC73}"/>
              </a:ext>
            </a:extLst>
          </p:cNvPr>
          <p:cNvSpPr/>
          <p:nvPr/>
        </p:nvSpPr>
        <p:spPr bwMode="auto">
          <a:xfrm>
            <a:off x="5041798" y="3870903"/>
            <a:ext cx="165469" cy="45719"/>
          </a:xfrm>
          <a:prstGeom prst="rect">
            <a:avLst/>
          </a:prstGeom>
          <a:solidFill>
            <a:srgbClr val="6699FF"/>
          </a:solidFill>
          <a:ln w="952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>
              <a:ln>
                <a:noFill/>
              </a:ln>
              <a:solidFill>
                <a:srgbClr val="CCFF33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2" name="오른쪽 화살표 44">
            <a:extLst>
              <a:ext uri="{FF2B5EF4-FFF2-40B4-BE49-F238E27FC236}">
                <a16:creationId xmlns:a16="http://schemas.microsoft.com/office/drawing/2014/main" id="{78058F2E-7C24-4642-B505-A62E7558A39C}"/>
              </a:ext>
            </a:extLst>
          </p:cNvPr>
          <p:cNvSpPr/>
          <p:nvPr/>
        </p:nvSpPr>
        <p:spPr bwMode="auto">
          <a:xfrm rot="16200000">
            <a:off x="7043605" y="3748751"/>
            <a:ext cx="216844" cy="330459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01B444F0-5BF5-4F12-9CD9-E1A7DFB5E954}"/>
              </a:ext>
            </a:extLst>
          </p:cNvPr>
          <p:cNvSpPr/>
          <p:nvPr/>
        </p:nvSpPr>
        <p:spPr bwMode="auto">
          <a:xfrm>
            <a:off x="7061628" y="3575662"/>
            <a:ext cx="180797" cy="45719"/>
          </a:xfrm>
          <a:prstGeom prst="rect">
            <a:avLst/>
          </a:prstGeom>
          <a:solidFill>
            <a:srgbClr val="6699FF"/>
          </a:solidFill>
          <a:ln w="952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>
              <a:ln>
                <a:noFill/>
              </a:ln>
              <a:solidFill>
                <a:srgbClr val="CCFF33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2FB929AA-12C7-4B48-BF33-B93DAE700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0278" y="1631306"/>
            <a:ext cx="584810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altLang="ko-KR" sz="14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Disc Navigation</a:t>
            </a:r>
            <a:r>
              <a:rPr lang="en-US" altLang="ko-KR" sz="14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Target</a:t>
            </a:r>
            <a:r>
              <a:rPr kumimoji="0" lang="en-US" altLang="ko-KR" sz="14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Decompression system</a:t>
            </a:r>
            <a:endParaRPr kumimoji="0" lang="en-US" altLang="ko-KR" sz="14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indent="-342900" algn="just">
              <a:defRPr/>
            </a:pPr>
            <a:r>
              <a:rPr lang="en-US" altLang="ko-KR" sz="1400" b="0" dirty="0">
                <a:solidFill>
                  <a:srgbClr val="105638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b="0" dirty="0">
                <a:solidFill>
                  <a:srgbClr val="105638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The intelligent navigation system that decompresses after searching the targeted disk region at the time disk decompression completes the TWTL theory.</a:t>
            </a: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" y="4547104"/>
            <a:ext cx="3269683" cy="2310896"/>
          </a:xfrm>
          <a:prstGeom prst="rect">
            <a:avLst/>
          </a:prstGeom>
        </p:spPr>
      </p:pic>
      <p:sp>
        <p:nvSpPr>
          <p:cNvPr id="27" name="타원 26">
            <a:extLst>
              <a:ext uri="{FF2B5EF4-FFF2-40B4-BE49-F238E27FC236}">
                <a16:creationId xmlns:a16="http://schemas.microsoft.com/office/drawing/2014/main" id="{66F238B6-92CB-4BC1-BE8A-FD64103D00B0}"/>
              </a:ext>
            </a:extLst>
          </p:cNvPr>
          <p:cNvSpPr/>
          <p:nvPr/>
        </p:nvSpPr>
        <p:spPr bwMode="auto">
          <a:xfrm>
            <a:off x="702591" y="2882512"/>
            <a:ext cx="980935" cy="92304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>
              <a:ln>
                <a:noFill/>
              </a:ln>
              <a:solidFill>
                <a:srgbClr val="CCFF33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0305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차트 51"/>
          <p:cNvGraphicFramePr>
            <a:graphicFrameLocks/>
          </p:cNvGraphicFramePr>
          <p:nvPr>
            <p:extLst/>
          </p:nvPr>
        </p:nvGraphicFramePr>
        <p:xfrm>
          <a:off x="405061" y="1700116"/>
          <a:ext cx="4627563" cy="3061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7" name="직사각형 13"/>
          <p:cNvSpPr>
            <a:spLocks noChangeArrowheads="1"/>
          </p:cNvSpPr>
          <p:nvPr/>
        </p:nvSpPr>
        <p:spPr bwMode="auto">
          <a:xfrm>
            <a:off x="3139633" y="5798810"/>
            <a:ext cx="168413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Step (B) TWTL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28" name="직사각형 13"/>
          <p:cNvSpPr>
            <a:spLocks noChangeArrowheads="1"/>
          </p:cNvSpPr>
          <p:nvPr/>
        </p:nvSpPr>
        <p:spPr bwMode="auto">
          <a:xfrm>
            <a:off x="625823" y="5775425"/>
            <a:ext cx="1785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Step (A) Linear  TR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29" name="직사각형 63"/>
          <p:cNvSpPr>
            <a:spLocks noChangeArrowheads="1"/>
          </p:cNvSpPr>
          <p:nvPr/>
        </p:nvSpPr>
        <p:spPr bwMode="auto">
          <a:xfrm>
            <a:off x="395536" y="1743175"/>
            <a:ext cx="900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[-mmHg]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aphicFrame>
        <p:nvGraphicFramePr>
          <p:cNvPr id="24" name="Table 4"/>
          <p:cNvGraphicFramePr>
            <a:graphicFrameLocks noGrp="1"/>
          </p:cNvGraphicFramePr>
          <p:nvPr>
            <p:extLst/>
          </p:nvPr>
        </p:nvGraphicFramePr>
        <p:xfrm>
          <a:off x="5392315" y="1916833"/>
          <a:ext cx="3084513" cy="2749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7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7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77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IDP</a:t>
                      </a:r>
                    </a:p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[mmHg]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Step (A)</a:t>
                      </a:r>
                    </a:p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Linear TR</a:t>
                      </a: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Step (B)</a:t>
                      </a:r>
                      <a:endParaRPr lang="ko-KR" altLang="en-US" sz="11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TWTL </a:t>
                      </a:r>
                      <a:endParaRPr lang="ko-KR" altLang="en-US" sz="11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B-A</a:t>
                      </a:r>
                    </a:p>
                    <a:p>
                      <a:pPr algn="ctr" latinLnBrk="1"/>
                      <a:endParaRPr lang="en-US" altLang="ko-KR" sz="11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L1-L2</a:t>
                      </a:r>
                      <a:endParaRPr lang="ko-KR" altLang="en-US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-2208</a:t>
                      </a:r>
                    </a:p>
                  </a:txBody>
                  <a:tcPr marL="9523" marR="9523" marT="9527" marB="0"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-2435</a:t>
                      </a:r>
                    </a:p>
                  </a:txBody>
                  <a:tcPr marL="9523" marR="9523" marT="9527" marB="0"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-227</a:t>
                      </a:r>
                    </a:p>
                  </a:txBody>
                  <a:tcPr marL="9523" marR="9523" marT="9527" marB="0"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L2-L3</a:t>
                      </a:r>
                      <a:endParaRPr lang="ko-KR" altLang="en-US" sz="11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-2019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-2277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-258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L3-L4</a:t>
                      </a:r>
                      <a:endParaRPr lang="ko-KR" altLang="en-US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-2019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-2203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-183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L4-L5</a:t>
                      </a:r>
                      <a:endParaRPr lang="ko-KR" altLang="en-US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-1903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-2620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-717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L5-S1</a:t>
                      </a:r>
                      <a:endParaRPr lang="ko-KR" altLang="en-US" sz="11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-1221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-1981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-760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Title 1"/>
          <p:cNvSpPr txBox="1">
            <a:spLocks/>
          </p:cNvSpPr>
          <p:nvPr/>
        </p:nvSpPr>
        <p:spPr bwMode="auto">
          <a:xfrm>
            <a:off x="425699" y="1124744"/>
            <a:ext cx="4786312" cy="4286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defRPr/>
            </a:pPr>
            <a:r>
              <a:rPr lang="en-US" altLang="ko-KR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TWTL-</a:t>
            </a:r>
            <a:r>
              <a:rPr lang="en-US" altLang="ko-KR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</a:t>
            </a:r>
            <a:r>
              <a:rPr lang="en-US" altLang="ko-KR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Results-IDP</a:t>
            </a:r>
            <a:r>
              <a:rPr lang="en-US" altLang="ko-KR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en-US" altLang="ko-KR" sz="16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Intradiscal</a:t>
            </a:r>
            <a:r>
              <a:rPr lang="en-US" altLang="ko-KR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Pressure)</a:t>
            </a:r>
            <a:endParaRPr lang="ko-KR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58412" name="타원 18"/>
          <p:cNvSpPr>
            <a:spLocks noChangeArrowheads="1"/>
          </p:cNvSpPr>
          <p:nvPr/>
        </p:nvSpPr>
        <p:spPr bwMode="auto">
          <a:xfrm>
            <a:off x="3419872" y="2293987"/>
            <a:ext cx="1535113" cy="1999109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58413" name="Picture 6" descr="C:\DOCUME~1\HANM11\LOCALS~1\Temp\Hnc\BinData\EMB00000afc219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9" y="4926091"/>
            <a:ext cx="1530660" cy="70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4" name="Picture 2" descr="C:\DOCUME~1\HANM11\LOCALS~1\Temp\Hnc\BinData\EMB00000afc219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24" y="4837212"/>
            <a:ext cx="149383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오른쪽 화살표 31"/>
          <p:cNvSpPr/>
          <p:nvPr/>
        </p:nvSpPr>
        <p:spPr bwMode="auto">
          <a:xfrm rot="16200000">
            <a:off x="3762624" y="5440462"/>
            <a:ext cx="179387" cy="25876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8416" name="직사각형 13"/>
          <p:cNvSpPr>
            <a:spLocks noChangeArrowheads="1"/>
          </p:cNvSpPr>
          <p:nvPr/>
        </p:nvSpPr>
        <p:spPr bwMode="auto">
          <a:xfrm>
            <a:off x="5220071" y="5359926"/>
            <a:ext cx="3443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ko-KR" sz="1200" b="0" dirty="0">
                <a:solidFill>
                  <a:srgbClr val="26262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 difference of more than 60% exists in the target area between the existing decompression and </a:t>
            </a:r>
            <a:r>
              <a:rPr lang="en-US" altLang="ko-KR" sz="1200" b="0" dirty="0" err="1" smtClean="0">
                <a:solidFill>
                  <a:srgbClr val="26262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Kinetrac</a:t>
            </a:r>
            <a:r>
              <a:rPr lang="en-US" altLang="ko-KR" sz="1200" b="0" dirty="0" smtClean="0">
                <a:solidFill>
                  <a:srgbClr val="26262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decompression </a:t>
            </a:r>
            <a:r>
              <a:rPr lang="en-US" altLang="ko-KR" sz="1200" b="0" dirty="0">
                <a:solidFill>
                  <a:srgbClr val="26262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result.</a:t>
            </a:r>
            <a:endParaRPr lang="en-US" altLang="ko-KR" sz="1200" b="0" dirty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58417" name="그룹 24"/>
          <p:cNvGrpSpPr>
            <a:grpSpLocks/>
          </p:cNvGrpSpPr>
          <p:nvPr/>
        </p:nvGrpSpPr>
        <p:grpSpPr bwMode="auto">
          <a:xfrm>
            <a:off x="0" y="0"/>
            <a:ext cx="9144000" cy="758825"/>
            <a:chOff x="0" y="0"/>
            <a:chExt cx="9144000" cy="758825"/>
          </a:xfrm>
        </p:grpSpPr>
        <p:grpSp>
          <p:nvGrpSpPr>
            <p:cNvPr id="58418" name="그룹 12"/>
            <p:cNvGrpSpPr>
              <a:grpSpLocks/>
            </p:cNvGrpSpPr>
            <p:nvPr/>
          </p:nvGrpSpPr>
          <p:grpSpPr bwMode="auto">
            <a:xfrm>
              <a:off x="0" y="0"/>
              <a:ext cx="9144000" cy="758825"/>
              <a:chOff x="0" y="0"/>
              <a:chExt cx="9144000" cy="758825"/>
            </a:xfrm>
          </p:grpSpPr>
          <p:pic>
            <p:nvPicPr>
              <p:cNvPr id="58420" name="Picture 14" descr="http://www.mobilesti.com/images/top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7336"/>
              <a:stretch>
                <a:fillRect/>
              </a:stretch>
            </p:blipFill>
            <p:spPr bwMode="auto">
              <a:xfrm>
                <a:off x="0" y="0"/>
                <a:ext cx="4500562" cy="758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21" name="Picture 14" descr="http://www.mobilesti.com/images/top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0562" y="0"/>
                <a:ext cx="4643438" cy="758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22" name="Picture 14" descr="http://www.mobilesti.com/images/top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000" b="65218"/>
              <a:stretch>
                <a:fillRect/>
              </a:stretch>
            </p:blipFill>
            <p:spPr bwMode="auto">
              <a:xfrm>
                <a:off x="4572000" y="224135"/>
                <a:ext cx="1100754" cy="293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23" name="Picture 14" descr="http://www.mobilesti.com/images/top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462" b="69231"/>
              <a:stretch>
                <a:fillRect/>
              </a:stretch>
            </p:blipFill>
            <p:spPr bwMode="auto">
              <a:xfrm>
                <a:off x="4429124" y="29184"/>
                <a:ext cx="3786214" cy="714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직사각형 22"/>
            <p:cNvSpPr/>
            <p:nvPr/>
          </p:nvSpPr>
          <p:spPr>
            <a:xfrm>
              <a:off x="571500" y="100013"/>
              <a:ext cx="2357438" cy="554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</a:t>
              </a:r>
            </a:p>
          </p:txBody>
        </p:sp>
      </p:grpSp>
      <p:sp>
        <p:nvSpPr>
          <p:cNvPr id="21" name="직사각형 13"/>
          <p:cNvSpPr>
            <a:spLocks noChangeArrowheads="1"/>
          </p:cNvSpPr>
          <p:nvPr/>
        </p:nvSpPr>
        <p:spPr bwMode="auto">
          <a:xfrm>
            <a:off x="5220071" y="4767301"/>
            <a:ext cx="3429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algn="just">
              <a:buFont typeface="Wingdings" pitchFamily="2" charset="2"/>
              <a:buChar char="ü"/>
              <a:defRPr/>
            </a:pPr>
            <a:r>
              <a:rPr kumimoji="0" lang="ko-KR" altLang="en-US" sz="1300" b="0" dirty="0" err="1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직선형감압</a:t>
            </a:r>
            <a:r>
              <a:rPr kumimoji="0" lang="ko-KR" altLang="en-US" sz="1300" b="0" dirty="0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kumimoji="0" lang="ko-KR" altLang="en-US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방법과  </a:t>
            </a:r>
            <a:r>
              <a:rPr kumimoji="0" lang="en-US" altLang="ko-KR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TWTL</a:t>
            </a:r>
            <a:r>
              <a:rPr kumimoji="0" lang="ko-KR" altLang="en-US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감압 결과에서</a:t>
            </a:r>
            <a:endParaRPr kumimoji="0" lang="en-US" altLang="ko-KR" sz="13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r>
              <a:rPr kumimoji="0" lang="ko-KR" altLang="en-US" sz="1300" b="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타켓</a:t>
            </a:r>
            <a:r>
              <a:rPr kumimoji="0" lang="ko-KR" altLang="en-US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부위에서  </a:t>
            </a:r>
            <a:r>
              <a:rPr kumimoji="0" lang="en-US" altLang="ko-KR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60%</a:t>
            </a:r>
            <a:r>
              <a:rPr kumimoji="0" lang="ko-KR" altLang="en-US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이상의  차이가 난다</a:t>
            </a:r>
            <a:r>
              <a:rPr kumimoji="0" lang="en-US" altLang="ko-KR" sz="1300" b="0" dirty="0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endParaRPr kumimoji="0" lang="en-US" altLang="ko-KR" sz="1300" dirty="0">
              <a:solidFill>
                <a:srgbClr val="FF0000"/>
              </a:solidFill>
              <a:latin typeface="宋体" pitchFamily="2" charset="-122"/>
              <a:ea typeface="宋体" pitchFamily="2" charset="-122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304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파스텔톤">
  <a:themeElements>
    <a:clrScheme name="파스텔톤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파스텔톤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99"/>
        </a:solidFill>
        <a:ln w="9525" cap="flat" cmpd="sng" algn="ctr">
          <a:solidFill>
            <a:srgbClr val="6699ff"/>
          </a:solidFill>
          <a:prstDash val="solid"/>
          <a:round/>
          <a:headEnd w="med" len="med"/>
          <a:tailEnd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kumimoji="1" lang="ko-KR" altLang="en-US" sz="1800" b="1" i="0" u="none" strike="noStrike" cap="none" normalizeH="0" baseline="0" smtClean="0">
            <a:solidFill>
              <a:srgbClr val="ccff33"/>
            </a:solidFill>
            <a:effectLst/>
            <a:latin typeface="HY헤드라인M"/>
            <a:ea typeface="HY헤드라인M"/>
          </a:defRPr>
        </a:defPPr>
      </a:lstStyle>
    </a:spDef>
    <a:lnDef>
      <a:spPr>
        <a:solidFill>
          <a:srgbClr val="000099"/>
        </a:solidFill>
        <a:ln w="9525" cap="flat" cmpd="sng" algn="ctr">
          <a:solidFill>
            <a:srgbClr val="6699ff"/>
          </a:solidFill>
          <a:prstDash val="solid"/>
          <a:round/>
          <a:headEnd w="med" len="med"/>
          <a:tailEnd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kumimoji="1" lang="ko-KR" altLang="en-US" sz="1800" b="1" i="0" u="none" strike="noStrike" cap="none" normalizeH="0" baseline="0" smtClean="0">
            <a:solidFill>
              <a:srgbClr val="ccff33"/>
            </a:solidFill>
            <a:effectLst/>
            <a:latin typeface="HY헤드라인M"/>
            <a:ea typeface="HY헤드라인M"/>
          </a:defRPr>
        </a:defPPr>
      </a:lstStyle>
    </a:lnDef>
    <a:txDef>
      <a:spPr/>
      <a:bodyPr/>
      <a:lstStyle/>
    </a:txDef>
  </a:objectDefaul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ANAVI</ep:Company>
  <ep:Words>1399</ep:Words>
  <ep:PresentationFormat>화면 슬라이드 쇼(4:3)</ep:PresentationFormat>
  <ep:Paragraphs>232</ep:Paragraphs>
  <ep:Slides>21</ep:Slides>
  <ep:Notes>18</ep:Notes>
  <ep:TotalTime>0</ep:TotalTime>
  <ep:HiddenSlides>0</ep:HiddenSlides>
  <ep:MMClips>1</ep:MMClips>
  <ep: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21</vt:i4>
      </vt:variant>
    </vt:vector>
  </ep:HeadingPairs>
  <ep:TitlesOfParts>
    <vt:vector size="23" baseType="lpstr">
      <vt:lpstr>파스텔톤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슬라이드 20</vt:lpstr>
      <vt:lpstr>슬라이드 21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2006-11-13T11:34:22.000</dcterms:created>
  <dc:creator>MAIN28</dc:creator>
  <cp:lastModifiedBy>symsk</cp:lastModifiedBy>
  <dcterms:modified xsi:type="dcterms:W3CDTF">2024-04-03T01:27:01.206</dcterms:modified>
  <cp:revision>2379</cp:revision>
  <dc:title>KINETRAC   CTX-3000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