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5" r:id="rId3"/>
    <p:sldId id="261" r:id="rId4"/>
    <p:sldId id="271" r:id="rId5"/>
    <p:sldId id="264" r:id="rId6"/>
    <p:sldId id="265" r:id="rId7"/>
    <p:sldId id="309" r:id="rId8"/>
    <p:sldId id="262" r:id="rId9"/>
    <p:sldId id="266" r:id="rId10"/>
    <p:sldId id="267" r:id="rId11"/>
    <p:sldId id="268" r:id="rId12"/>
    <p:sldId id="274" r:id="rId13"/>
    <p:sldId id="275" r:id="rId14"/>
    <p:sldId id="291" r:id="rId15"/>
    <p:sldId id="277" r:id="rId16"/>
    <p:sldId id="279" r:id="rId17"/>
    <p:sldId id="281" r:id="rId18"/>
    <p:sldId id="285" r:id="rId19"/>
    <p:sldId id="276" r:id="rId20"/>
    <p:sldId id="282" r:id="rId21"/>
    <p:sldId id="286" r:id="rId22"/>
    <p:sldId id="290" r:id="rId23"/>
    <p:sldId id="310" r:id="rId24"/>
    <p:sldId id="313" r:id="rId25"/>
  </p:sldIdLst>
  <p:sldSz cx="9144000" cy="6858000" type="screen4x3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0409" autoAdjust="0"/>
  </p:normalViewPr>
  <p:slideViewPr>
    <p:cSldViewPr>
      <p:cViewPr varScale="1">
        <p:scale>
          <a:sx n="100" d="100"/>
          <a:sy n="100" d="100"/>
        </p:scale>
        <p:origin x="102" y="31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71AE6-3415-47F8-A9B2-B1C95C8F0CDE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B5E94EA6-3C4A-49F5-835F-9E9064001686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Muscle imbalance</a:t>
          </a:r>
        </a:p>
        <a:p>
          <a:pPr latinLnBrk="1"/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(tightness &amp; weakness)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C013550E-E6D2-494B-9DC5-2C9A4A61AC01}" type="parTrans" cxnId="{87C34C08-C68E-4329-A945-F6A66A3A697E}">
      <dgm:prSet/>
      <dgm:spPr/>
      <dgm:t>
        <a:bodyPr/>
        <a:lstStyle/>
        <a:p>
          <a:pPr latinLnBrk="1"/>
          <a:endParaRPr lang="ko-KR" altLang="en-US"/>
        </a:p>
      </dgm:t>
    </dgm:pt>
    <dgm:pt modelId="{071178BB-8F37-4160-9F3A-3DBC10DD8FAD}" type="sibTrans" cxnId="{87C34C08-C68E-4329-A945-F6A66A3A697E}">
      <dgm:prSet/>
      <dgm:spPr/>
      <dgm:t>
        <a:bodyPr/>
        <a:lstStyle/>
        <a:p>
          <a:pPr latinLnBrk="1"/>
          <a:endParaRPr lang="ko-KR" altLang="en-US"/>
        </a:p>
      </dgm:t>
    </dgm:pt>
    <dgm:pt modelId="{AC663E8F-2988-4E62-8049-DE554C5CC943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Impaired movement pattern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AAB12158-2539-4AE6-8276-782DF4CB1C6A}" type="parTrans" cxnId="{209DD76D-4146-4B9A-8D4C-AED6C500F7DD}">
      <dgm:prSet/>
      <dgm:spPr/>
      <dgm:t>
        <a:bodyPr/>
        <a:lstStyle/>
        <a:p>
          <a:pPr latinLnBrk="1"/>
          <a:endParaRPr lang="ko-KR" altLang="en-US"/>
        </a:p>
      </dgm:t>
    </dgm:pt>
    <dgm:pt modelId="{75B4E531-392F-4F68-A2DB-6F19049C7FE6}" type="sibTrans" cxnId="{209DD76D-4146-4B9A-8D4C-AED6C500F7DD}">
      <dgm:prSet/>
      <dgm:spPr/>
      <dgm:t>
        <a:bodyPr/>
        <a:lstStyle/>
        <a:p>
          <a:pPr latinLnBrk="1"/>
          <a:endParaRPr lang="ko-KR" altLang="en-US"/>
        </a:p>
      </dgm:t>
    </dgm:pt>
    <dgm:pt modelId="{CC4884CD-A4B1-4B44-A04E-4B8DD9179DFC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Altered </a:t>
          </a:r>
          <a:r>
            <a:rPr lang="en-US" altLang="ko-KR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proprio-ception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1484BD70-8811-4480-B419-925738D54018}" type="parTrans" cxnId="{2C8202BE-0FE7-4900-9958-ABEF4F5A4EFA}">
      <dgm:prSet/>
      <dgm:spPr/>
      <dgm:t>
        <a:bodyPr/>
        <a:lstStyle/>
        <a:p>
          <a:pPr latinLnBrk="1"/>
          <a:endParaRPr lang="ko-KR" altLang="en-US"/>
        </a:p>
      </dgm:t>
    </dgm:pt>
    <dgm:pt modelId="{430641F5-E64C-47A1-9E5E-D4F0F05CA70C}" type="sibTrans" cxnId="{2C8202BE-0FE7-4900-9958-ABEF4F5A4EFA}">
      <dgm:prSet/>
      <dgm:spPr/>
      <dgm:t>
        <a:bodyPr/>
        <a:lstStyle/>
        <a:p>
          <a:pPr latinLnBrk="1"/>
          <a:endParaRPr lang="ko-KR" altLang="en-US"/>
        </a:p>
      </dgm:t>
    </dgm:pt>
    <dgm:pt modelId="{18B766DF-C8D5-473B-B4F8-4D0662C76D94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Postural change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B1FCF536-51EE-41A0-ACA3-2494F09ABA6D}" type="parTrans" cxnId="{5F4342CA-36B3-43CD-88F7-4CAFBD744F68}">
      <dgm:prSet/>
      <dgm:spPr/>
      <dgm:t>
        <a:bodyPr/>
        <a:lstStyle/>
        <a:p>
          <a:pPr latinLnBrk="1"/>
          <a:endParaRPr lang="ko-KR" altLang="en-US"/>
        </a:p>
      </dgm:t>
    </dgm:pt>
    <dgm:pt modelId="{2D6BEA2B-89EC-481B-AB48-3B7B529160AE}" type="sibTrans" cxnId="{5F4342CA-36B3-43CD-88F7-4CAFBD744F68}">
      <dgm:prSet/>
      <dgm:spPr/>
      <dgm:t>
        <a:bodyPr/>
        <a:lstStyle/>
        <a:p>
          <a:pPr latinLnBrk="1"/>
          <a:endParaRPr lang="ko-KR" altLang="en-US"/>
        </a:p>
      </dgm:t>
    </dgm:pt>
    <dgm:pt modelId="{65038B7E-9ED1-424A-8ABC-3AEEF71DCBEC}">
      <dgm:prSet phldrT="[텍스트]" custT="1"/>
      <dgm:spPr/>
      <dgm:t>
        <a:bodyPr/>
        <a:lstStyle/>
        <a:p>
          <a:pPr latinLnBrk="1"/>
          <a:r>
            <a:rPr lang="en-US" altLang="ko-KR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Lumbopelvic</a:t>
          </a:r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 pain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8F85A016-6917-4475-8220-CC8B621AE431}" type="parTrans" cxnId="{C11E9F53-01D7-41CA-9A29-4A1499900D75}">
      <dgm:prSet/>
      <dgm:spPr/>
      <dgm:t>
        <a:bodyPr/>
        <a:lstStyle/>
        <a:p>
          <a:pPr latinLnBrk="1"/>
          <a:endParaRPr lang="ko-KR" altLang="en-US"/>
        </a:p>
      </dgm:t>
    </dgm:pt>
    <dgm:pt modelId="{EE0A4327-DBBF-401A-9FA5-0C141FBE7B7B}" type="sibTrans" cxnId="{C11E9F53-01D7-41CA-9A29-4A1499900D75}">
      <dgm:prSet/>
      <dgm:spPr/>
      <dgm:t>
        <a:bodyPr/>
        <a:lstStyle/>
        <a:p>
          <a:pPr latinLnBrk="1"/>
          <a:endParaRPr lang="ko-KR" altLang="en-US"/>
        </a:p>
      </dgm:t>
    </dgm:pt>
    <dgm:pt modelId="{D5EA39D2-F616-496E-9AAB-7317EC422276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Faulty motor learning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CCB13B8F-30C0-42F4-BA68-1E0CDE69EC13}" type="parTrans" cxnId="{79ADFC1B-0AF7-4BB9-842A-01EF13C78C45}">
      <dgm:prSet/>
      <dgm:spPr/>
      <dgm:t>
        <a:bodyPr/>
        <a:lstStyle/>
        <a:p>
          <a:pPr latinLnBrk="1"/>
          <a:endParaRPr lang="ko-KR" altLang="en-US"/>
        </a:p>
      </dgm:t>
    </dgm:pt>
    <dgm:pt modelId="{6C6D8790-6544-4CA8-9669-E754CCFCF4AE}" type="sibTrans" cxnId="{79ADFC1B-0AF7-4BB9-842A-01EF13C78C45}">
      <dgm:prSet/>
      <dgm:spPr/>
      <dgm:t>
        <a:bodyPr/>
        <a:lstStyle/>
        <a:p>
          <a:pPr latinLnBrk="1"/>
          <a:endParaRPr lang="ko-KR" altLang="en-US"/>
        </a:p>
      </dgm:t>
    </dgm:pt>
    <dgm:pt modelId="{87C147CD-9BDC-4CAE-9437-0F5AE30DDE0C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20529B32-2B91-40FE-9406-C210D2D9795A}" type="sibTrans" cxnId="{55189FD6-133E-4043-B3B8-EFA0DF31922D}">
      <dgm:prSet/>
      <dgm:spPr/>
      <dgm:t>
        <a:bodyPr/>
        <a:lstStyle/>
        <a:p>
          <a:pPr latinLnBrk="1"/>
          <a:endParaRPr lang="ko-KR" altLang="en-US"/>
        </a:p>
      </dgm:t>
    </dgm:pt>
    <dgm:pt modelId="{D61F36FB-1710-4DEA-8AF0-D43E2F8BB636}" type="parTrans" cxnId="{55189FD6-133E-4043-B3B8-EFA0DF31922D}">
      <dgm:prSet/>
      <dgm:spPr/>
      <dgm:t>
        <a:bodyPr/>
        <a:lstStyle/>
        <a:p>
          <a:pPr latinLnBrk="1"/>
          <a:endParaRPr lang="ko-KR" altLang="en-US"/>
        </a:p>
      </dgm:t>
    </dgm:pt>
    <dgm:pt modelId="{BEF1B495-6C09-4B1B-B572-75FD81E3A0BC}" type="pres">
      <dgm:prSet presAssocID="{E7471AE6-3415-47F8-A9B2-B1C95C8F0C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27045B-DB9B-4C31-BE10-9400BD7B1FCC}" type="pres">
      <dgm:prSet presAssocID="{87C147CD-9BDC-4CAE-9437-0F5AE30DDE0C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F98BE0C-BEF5-4572-8BE9-BEC753DABDCB}" type="pres">
      <dgm:prSet presAssocID="{B5E94EA6-3C4A-49F5-835F-9E9064001686}" presName="node" presStyleLbl="node1" presStyleIdx="0" presStyleCnt="6" custScaleX="145161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7571F22-E5A4-43C9-91C5-7AEF0673F78C}" type="pres">
      <dgm:prSet presAssocID="{B5E94EA6-3C4A-49F5-835F-9E9064001686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E4A2B8CB-7612-4992-A359-C7F3A17BCCD2}" type="pres">
      <dgm:prSet presAssocID="{071178BB-8F37-4160-9F3A-3DBC10DD8FAD}" presName="sib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B4B9CE8-4047-4B71-930C-FD211092C10C}" type="pres">
      <dgm:prSet presAssocID="{AC663E8F-2988-4E62-8049-DE554C5CC943}" presName="node" presStyleLbl="node1" presStyleIdx="1" presStyleCnt="6" custScaleX="140649" custRadScaleRad="130278" custRadScaleInc="48469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432F617-DF1D-4A5A-AF3D-F1AE1A68FAEE}" type="pres">
      <dgm:prSet presAssocID="{AC663E8F-2988-4E62-8049-DE554C5CC943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2762949F-9B84-453D-BD7A-939BB70E76EC}" type="pres">
      <dgm:prSet presAssocID="{75B4E531-392F-4F68-A2DB-6F19049C7FE6}" presName="sib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13A269A9-6F50-4C9A-83CA-88A68A75BA4B}" type="pres">
      <dgm:prSet presAssocID="{D5EA39D2-F616-496E-9AAB-7317EC422276}" presName="node" presStyleLbl="node1" presStyleIdx="2" presStyleCnt="6" custScaleX="149410" custRadScaleRad="136090" custRadScaleInc="-1642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17B76BD-3386-4A97-BA97-6050CB1C2F12}" type="pres">
      <dgm:prSet presAssocID="{D5EA39D2-F616-496E-9AAB-7317EC422276}" presName="dummy" presStyleCnt="0"/>
      <dgm:spPr/>
    </dgm:pt>
    <dgm:pt modelId="{1E4F9BF9-5A0D-4E07-BCC5-5CD5A6764CFC}" type="pres">
      <dgm:prSet presAssocID="{6C6D8790-6544-4CA8-9669-E754CCFCF4AE}" presName="sib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410C438D-DBC9-4150-B5C0-80CB23AF8C6B}" type="pres">
      <dgm:prSet presAssocID="{CC4884CD-A4B1-4B44-A04E-4B8DD9179DFC}" presName="node" presStyleLbl="node1" presStyleIdx="3" presStyleCnt="6" custScaleX="131407" custScaleY="120762" custRadScaleRad="115982" custRadScaleInc="2236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40DD16F-58FB-4645-8768-75522C74712B}" type="pres">
      <dgm:prSet presAssocID="{CC4884CD-A4B1-4B44-A04E-4B8DD9179DFC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7084B672-2D75-4A94-B6DA-ED06F257FA5A}" type="pres">
      <dgm:prSet presAssocID="{430641F5-E64C-47A1-9E5E-D4F0F05CA70C}" presName="sib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336F49AD-495A-4777-9E30-CD00113872A8}" type="pres">
      <dgm:prSet presAssocID="{18B766DF-C8D5-473B-B4F8-4D0662C76D94}" presName="node" presStyleLbl="node1" presStyleIdx="4" presStyleCnt="6" custScaleX="150636" custRadScaleRad="131627" custRadScaleInc="19887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5EE0E6F9-5188-4377-837B-31022E3E878C}" type="pres">
      <dgm:prSet presAssocID="{18B766DF-C8D5-473B-B4F8-4D0662C76D94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4F991C75-65EB-4137-94D5-4F8A8B782E82}" type="pres">
      <dgm:prSet presAssocID="{2D6BEA2B-89EC-481B-AB48-3B7B529160AE}" presName="sib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2ECFC079-E6D3-4B2E-BC3F-47379CA84982}" type="pres">
      <dgm:prSet presAssocID="{65038B7E-9ED1-424A-8ABC-3AEEF71DCBEC}" presName="node" presStyleLbl="node1" presStyleIdx="5" presStyleCnt="6" custScaleX="141262" custRadScaleRad="131536" custRadScaleInc="-574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7979861-0A6C-4E0E-8855-D1198C595CE3}" type="pres">
      <dgm:prSet presAssocID="{65038B7E-9ED1-424A-8ABC-3AEEF71DCBEC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4C0DA888-5646-451F-90B8-9AEE2EF164E9}" type="pres">
      <dgm:prSet presAssocID="{EE0A4327-DBBF-401A-9FA5-0C141FBE7B7B}" presName="sib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CFEBA7BB-8B34-49DF-B265-B58D3A4D773B}" type="presOf" srcId="{2D6BEA2B-89EC-481B-AB48-3B7B529160AE}" destId="{4F991C75-65EB-4137-94D5-4F8A8B782E82}" srcOrd="0" destOrd="0" presId="urn:microsoft.com/office/officeart/2005/8/layout/radial6"/>
    <dgm:cxn modelId="{418FBE31-1BA0-4F00-B9F1-80C09B98187D}" type="presOf" srcId="{6C6D8790-6544-4CA8-9669-E754CCFCF4AE}" destId="{1E4F9BF9-5A0D-4E07-BCC5-5CD5A6764CFC}" srcOrd="0" destOrd="0" presId="urn:microsoft.com/office/officeart/2005/8/layout/radial6"/>
    <dgm:cxn modelId="{BD4E4511-EFA2-47BA-A6D1-95CC7FAC952E}" type="presOf" srcId="{E7471AE6-3415-47F8-A9B2-B1C95C8F0CDE}" destId="{BEF1B495-6C09-4B1B-B572-75FD81E3A0BC}" srcOrd="0" destOrd="0" presId="urn:microsoft.com/office/officeart/2005/8/layout/radial6"/>
    <dgm:cxn modelId="{FAFDF032-2F35-4786-84E1-412E91187659}" type="presOf" srcId="{071178BB-8F37-4160-9F3A-3DBC10DD8FAD}" destId="{E4A2B8CB-7612-4992-A359-C7F3A17BCCD2}" srcOrd="0" destOrd="0" presId="urn:microsoft.com/office/officeart/2005/8/layout/radial6"/>
    <dgm:cxn modelId="{5F4342CA-36B3-43CD-88F7-4CAFBD744F68}" srcId="{87C147CD-9BDC-4CAE-9437-0F5AE30DDE0C}" destId="{18B766DF-C8D5-473B-B4F8-4D0662C76D94}" srcOrd="4" destOrd="0" parTransId="{B1FCF536-51EE-41A0-ACA3-2494F09ABA6D}" sibTransId="{2D6BEA2B-89EC-481B-AB48-3B7B529160AE}"/>
    <dgm:cxn modelId="{209DD76D-4146-4B9A-8D4C-AED6C500F7DD}" srcId="{87C147CD-9BDC-4CAE-9437-0F5AE30DDE0C}" destId="{AC663E8F-2988-4E62-8049-DE554C5CC943}" srcOrd="1" destOrd="0" parTransId="{AAB12158-2539-4AE6-8276-782DF4CB1C6A}" sibTransId="{75B4E531-392F-4F68-A2DB-6F19049C7FE6}"/>
    <dgm:cxn modelId="{87C34C08-C68E-4329-A945-F6A66A3A697E}" srcId="{87C147CD-9BDC-4CAE-9437-0F5AE30DDE0C}" destId="{B5E94EA6-3C4A-49F5-835F-9E9064001686}" srcOrd="0" destOrd="0" parTransId="{C013550E-E6D2-494B-9DC5-2C9A4A61AC01}" sibTransId="{071178BB-8F37-4160-9F3A-3DBC10DD8FAD}"/>
    <dgm:cxn modelId="{E37711CB-3C17-4E47-B493-F42DA1D621C2}" type="presOf" srcId="{87C147CD-9BDC-4CAE-9437-0F5AE30DDE0C}" destId="{9827045B-DB9B-4C31-BE10-9400BD7B1FCC}" srcOrd="0" destOrd="0" presId="urn:microsoft.com/office/officeart/2005/8/layout/radial6"/>
    <dgm:cxn modelId="{53A1A8F4-491B-4E19-BD4D-2457D2196EB9}" type="presOf" srcId="{65038B7E-9ED1-424A-8ABC-3AEEF71DCBEC}" destId="{2ECFC079-E6D3-4B2E-BC3F-47379CA84982}" srcOrd="0" destOrd="0" presId="urn:microsoft.com/office/officeart/2005/8/layout/radial6"/>
    <dgm:cxn modelId="{91A4A1C2-4ABB-4723-8419-5A360F670E05}" type="presOf" srcId="{B5E94EA6-3C4A-49F5-835F-9E9064001686}" destId="{0F98BE0C-BEF5-4572-8BE9-BEC753DABDCB}" srcOrd="0" destOrd="0" presId="urn:microsoft.com/office/officeart/2005/8/layout/radial6"/>
    <dgm:cxn modelId="{9F3DD3A7-12D1-4C88-B2C0-6C5FF1175A25}" type="presOf" srcId="{430641F5-E64C-47A1-9E5E-D4F0F05CA70C}" destId="{7084B672-2D75-4A94-B6DA-ED06F257FA5A}" srcOrd="0" destOrd="0" presId="urn:microsoft.com/office/officeart/2005/8/layout/radial6"/>
    <dgm:cxn modelId="{55189FD6-133E-4043-B3B8-EFA0DF31922D}" srcId="{E7471AE6-3415-47F8-A9B2-B1C95C8F0CDE}" destId="{87C147CD-9BDC-4CAE-9437-0F5AE30DDE0C}" srcOrd="0" destOrd="0" parTransId="{D61F36FB-1710-4DEA-8AF0-D43E2F8BB636}" sibTransId="{20529B32-2B91-40FE-9406-C210D2D9795A}"/>
    <dgm:cxn modelId="{A8B501D2-4211-4359-95D3-A5EFD17AF8FF}" type="presOf" srcId="{EE0A4327-DBBF-401A-9FA5-0C141FBE7B7B}" destId="{4C0DA888-5646-451F-90B8-9AEE2EF164E9}" srcOrd="0" destOrd="0" presId="urn:microsoft.com/office/officeart/2005/8/layout/radial6"/>
    <dgm:cxn modelId="{10BB6116-DD24-401E-A3E8-E53D7B01228B}" type="presOf" srcId="{75B4E531-392F-4F68-A2DB-6F19049C7FE6}" destId="{2762949F-9B84-453D-BD7A-939BB70E76EC}" srcOrd="0" destOrd="0" presId="urn:microsoft.com/office/officeart/2005/8/layout/radial6"/>
    <dgm:cxn modelId="{2C8202BE-0FE7-4900-9958-ABEF4F5A4EFA}" srcId="{87C147CD-9BDC-4CAE-9437-0F5AE30DDE0C}" destId="{CC4884CD-A4B1-4B44-A04E-4B8DD9179DFC}" srcOrd="3" destOrd="0" parTransId="{1484BD70-8811-4480-B419-925738D54018}" sibTransId="{430641F5-E64C-47A1-9E5E-D4F0F05CA70C}"/>
    <dgm:cxn modelId="{C11E9F53-01D7-41CA-9A29-4A1499900D75}" srcId="{87C147CD-9BDC-4CAE-9437-0F5AE30DDE0C}" destId="{65038B7E-9ED1-424A-8ABC-3AEEF71DCBEC}" srcOrd="5" destOrd="0" parTransId="{8F85A016-6917-4475-8220-CC8B621AE431}" sibTransId="{EE0A4327-DBBF-401A-9FA5-0C141FBE7B7B}"/>
    <dgm:cxn modelId="{79ADFC1B-0AF7-4BB9-842A-01EF13C78C45}" srcId="{87C147CD-9BDC-4CAE-9437-0F5AE30DDE0C}" destId="{D5EA39D2-F616-496E-9AAB-7317EC422276}" srcOrd="2" destOrd="0" parTransId="{CCB13B8F-30C0-42F4-BA68-1E0CDE69EC13}" sibTransId="{6C6D8790-6544-4CA8-9669-E754CCFCF4AE}"/>
    <dgm:cxn modelId="{4C201172-D77E-4D19-8BE2-4713E4E262E1}" type="presOf" srcId="{D5EA39D2-F616-496E-9AAB-7317EC422276}" destId="{13A269A9-6F50-4C9A-83CA-88A68A75BA4B}" srcOrd="0" destOrd="0" presId="urn:microsoft.com/office/officeart/2005/8/layout/radial6"/>
    <dgm:cxn modelId="{2D81B623-34BF-4351-9691-99C27152259A}" type="presOf" srcId="{18B766DF-C8D5-473B-B4F8-4D0662C76D94}" destId="{336F49AD-495A-4777-9E30-CD00113872A8}" srcOrd="0" destOrd="0" presId="urn:microsoft.com/office/officeart/2005/8/layout/radial6"/>
    <dgm:cxn modelId="{A0ACD3C3-D7F1-49D0-AB71-2D0E8B37C91E}" type="presOf" srcId="{CC4884CD-A4B1-4B44-A04E-4B8DD9179DFC}" destId="{410C438D-DBC9-4150-B5C0-80CB23AF8C6B}" srcOrd="0" destOrd="0" presId="urn:microsoft.com/office/officeart/2005/8/layout/radial6"/>
    <dgm:cxn modelId="{8B102314-6E3F-42C5-9215-2FC3DD986054}" type="presOf" srcId="{AC663E8F-2988-4E62-8049-DE554C5CC943}" destId="{CB4B9CE8-4047-4B71-930C-FD211092C10C}" srcOrd="0" destOrd="0" presId="urn:microsoft.com/office/officeart/2005/8/layout/radial6"/>
    <dgm:cxn modelId="{549D7AC8-E964-47C2-9782-1F21E9837437}" type="presParOf" srcId="{BEF1B495-6C09-4B1B-B572-75FD81E3A0BC}" destId="{9827045B-DB9B-4C31-BE10-9400BD7B1FCC}" srcOrd="0" destOrd="0" presId="urn:microsoft.com/office/officeart/2005/8/layout/radial6"/>
    <dgm:cxn modelId="{6E78969F-2BCB-473B-A03D-2161FD0C4B79}" type="presParOf" srcId="{BEF1B495-6C09-4B1B-B572-75FD81E3A0BC}" destId="{0F98BE0C-BEF5-4572-8BE9-BEC753DABDCB}" srcOrd="1" destOrd="0" presId="urn:microsoft.com/office/officeart/2005/8/layout/radial6"/>
    <dgm:cxn modelId="{DC81FF34-624E-4985-A03D-A1AAD7563AC3}" type="presParOf" srcId="{BEF1B495-6C09-4B1B-B572-75FD81E3A0BC}" destId="{C7571F22-E5A4-43C9-91C5-7AEF0673F78C}" srcOrd="2" destOrd="0" presId="urn:microsoft.com/office/officeart/2005/8/layout/radial6"/>
    <dgm:cxn modelId="{A2824867-CFC3-48C0-8203-261BC41C6C4F}" type="presParOf" srcId="{BEF1B495-6C09-4B1B-B572-75FD81E3A0BC}" destId="{E4A2B8CB-7612-4992-A359-C7F3A17BCCD2}" srcOrd="3" destOrd="0" presId="urn:microsoft.com/office/officeart/2005/8/layout/radial6"/>
    <dgm:cxn modelId="{CE82537E-08DE-424E-A0F2-E4D385211BE7}" type="presParOf" srcId="{BEF1B495-6C09-4B1B-B572-75FD81E3A0BC}" destId="{CB4B9CE8-4047-4B71-930C-FD211092C10C}" srcOrd="4" destOrd="0" presId="urn:microsoft.com/office/officeart/2005/8/layout/radial6"/>
    <dgm:cxn modelId="{A859D6F8-05BF-4786-A405-0D0DA6B2FF66}" type="presParOf" srcId="{BEF1B495-6C09-4B1B-B572-75FD81E3A0BC}" destId="{C432F617-DF1D-4A5A-AF3D-F1AE1A68FAEE}" srcOrd="5" destOrd="0" presId="urn:microsoft.com/office/officeart/2005/8/layout/radial6"/>
    <dgm:cxn modelId="{4CCF0CB8-79EB-4593-8F42-0C35C084ABE4}" type="presParOf" srcId="{BEF1B495-6C09-4B1B-B572-75FD81E3A0BC}" destId="{2762949F-9B84-453D-BD7A-939BB70E76EC}" srcOrd="6" destOrd="0" presId="urn:microsoft.com/office/officeart/2005/8/layout/radial6"/>
    <dgm:cxn modelId="{317BDD87-FE42-4C59-9A19-5B607908DED7}" type="presParOf" srcId="{BEF1B495-6C09-4B1B-B572-75FD81E3A0BC}" destId="{13A269A9-6F50-4C9A-83CA-88A68A75BA4B}" srcOrd="7" destOrd="0" presId="urn:microsoft.com/office/officeart/2005/8/layout/radial6"/>
    <dgm:cxn modelId="{2FCFCA91-10A3-410F-A37F-C901C59F4AD3}" type="presParOf" srcId="{BEF1B495-6C09-4B1B-B572-75FD81E3A0BC}" destId="{C17B76BD-3386-4A97-BA97-6050CB1C2F12}" srcOrd="8" destOrd="0" presId="urn:microsoft.com/office/officeart/2005/8/layout/radial6"/>
    <dgm:cxn modelId="{016D23D8-63A7-4F4E-A66E-1C746F8E778F}" type="presParOf" srcId="{BEF1B495-6C09-4B1B-B572-75FD81E3A0BC}" destId="{1E4F9BF9-5A0D-4E07-BCC5-5CD5A6764CFC}" srcOrd="9" destOrd="0" presId="urn:microsoft.com/office/officeart/2005/8/layout/radial6"/>
    <dgm:cxn modelId="{AAB38CD0-CA0F-4814-83F3-0FEF15C451FD}" type="presParOf" srcId="{BEF1B495-6C09-4B1B-B572-75FD81E3A0BC}" destId="{410C438D-DBC9-4150-B5C0-80CB23AF8C6B}" srcOrd="10" destOrd="0" presId="urn:microsoft.com/office/officeart/2005/8/layout/radial6"/>
    <dgm:cxn modelId="{B658AC50-B66D-45B2-ADB0-36C0918EB520}" type="presParOf" srcId="{BEF1B495-6C09-4B1B-B572-75FD81E3A0BC}" destId="{740DD16F-58FB-4645-8768-75522C74712B}" srcOrd="11" destOrd="0" presId="urn:microsoft.com/office/officeart/2005/8/layout/radial6"/>
    <dgm:cxn modelId="{6B5869A6-5384-43A1-BCEB-04A107C60185}" type="presParOf" srcId="{BEF1B495-6C09-4B1B-B572-75FD81E3A0BC}" destId="{7084B672-2D75-4A94-B6DA-ED06F257FA5A}" srcOrd="12" destOrd="0" presId="urn:microsoft.com/office/officeart/2005/8/layout/radial6"/>
    <dgm:cxn modelId="{343C03DC-BD1E-4AFB-9DB1-44C3C0E93A29}" type="presParOf" srcId="{BEF1B495-6C09-4B1B-B572-75FD81E3A0BC}" destId="{336F49AD-495A-4777-9E30-CD00113872A8}" srcOrd="13" destOrd="0" presId="urn:microsoft.com/office/officeart/2005/8/layout/radial6"/>
    <dgm:cxn modelId="{D41E4DC6-8D02-44A3-B205-50725D218BD0}" type="presParOf" srcId="{BEF1B495-6C09-4B1B-B572-75FD81E3A0BC}" destId="{5EE0E6F9-5188-4377-837B-31022E3E878C}" srcOrd="14" destOrd="0" presId="urn:microsoft.com/office/officeart/2005/8/layout/radial6"/>
    <dgm:cxn modelId="{C70CDB9C-5091-4590-A25E-9C3304319A95}" type="presParOf" srcId="{BEF1B495-6C09-4B1B-B572-75FD81E3A0BC}" destId="{4F991C75-65EB-4137-94D5-4F8A8B782E82}" srcOrd="15" destOrd="0" presId="urn:microsoft.com/office/officeart/2005/8/layout/radial6"/>
    <dgm:cxn modelId="{253DDCC7-F6B5-4BFC-9640-A4336FAF72A2}" type="presParOf" srcId="{BEF1B495-6C09-4B1B-B572-75FD81E3A0BC}" destId="{2ECFC079-E6D3-4B2E-BC3F-47379CA84982}" srcOrd="16" destOrd="0" presId="urn:microsoft.com/office/officeart/2005/8/layout/radial6"/>
    <dgm:cxn modelId="{BE02AE7F-C70B-4BFB-9FDE-1FBDA97D5EB0}" type="presParOf" srcId="{BEF1B495-6C09-4B1B-B572-75FD81E3A0BC}" destId="{F7979861-0A6C-4E0E-8855-D1198C595CE3}" srcOrd="17" destOrd="0" presId="urn:microsoft.com/office/officeart/2005/8/layout/radial6"/>
    <dgm:cxn modelId="{F4C35CF4-B7AF-4D71-A303-8680611DDC6A}" type="presParOf" srcId="{BEF1B495-6C09-4B1B-B572-75FD81E3A0BC}" destId="{4C0DA888-5646-451F-90B8-9AEE2EF164E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DA888-5646-451F-90B8-9AEE2EF164E9}">
      <dsp:nvSpPr>
        <dsp:cNvPr id="0" name=""/>
        <dsp:cNvSpPr/>
      </dsp:nvSpPr>
      <dsp:spPr>
        <a:xfrm>
          <a:off x="829304" y="447696"/>
          <a:ext cx="4293288" cy="4293288"/>
        </a:xfrm>
        <a:prstGeom prst="blockArc">
          <a:avLst>
            <a:gd name="adj1" fmla="val 12089262"/>
            <a:gd name="adj2" fmla="val 17307987"/>
            <a:gd name="adj3" fmla="val 451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991C75-65EB-4137-94D5-4F8A8B782E82}">
      <dsp:nvSpPr>
        <dsp:cNvPr id="0" name=""/>
        <dsp:cNvSpPr/>
      </dsp:nvSpPr>
      <dsp:spPr>
        <a:xfrm>
          <a:off x="759415" y="605793"/>
          <a:ext cx="4293288" cy="4293288"/>
        </a:xfrm>
        <a:prstGeom prst="blockArc">
          <a:avLst>
            <a:gd name="adj1" fmla="val 8783052"/>
            <a:gd name="adj2" fmla="val 12372561"/>
            <a:gd name="adj3" fmla="val 451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84B672-2D75-4A94-B6DA-ED06F257FA5A}">
      <dsp:nvSpPr>
        <dsp:cNvPr id="0" name=""/>
        <dsp:cNvSpPr/>
      </dsp:nvSpPr>
      <dsp:spPr>
        <a:xfrm>
          <a:off x="798959" y="667592"/>
          <a:ext cx="4293288" cy="4293288"/>
        </a:xfrm>
        <a:prstGeom prst="blockArc">
          <a:avLst>
            <a:gd name="adj1" fmla="val 4272384"/>
            <a:gd name="adj2" fmla="val 8903270"/>
            <a:gd name="adj3" fmla="val 451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F9BF9-5A0D-4E07-BCC5-5CD5A6764CFC}">
      <dsp:nvSpPr>
        <dsp:cNvPr id="0" name=""/>
        <dsp:cNvSpPr/>
      </dsp:nvSpPr>
      <dsp:spPr>
        <a:xfrm>
          <a:off x="2273789" y="713778"/>
          <a:ext cx="4293288" cy="4293288"/>
        </a:xfrm>
        <a:prstGeom prst="blockArc">
          <a:avLst>
            <a:gd name="adj1" fmla="val 1946651"/>
            <a:gd name="adj2" fmla="val 6742856"/>
            <a:gd name="adj3" fmla="val 451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2949F-9B84-453D-BD7A-939BB70E76EC}">
      <dsp:nvSpPr>
        <dsp:cNvPr id="0" name=""/>
        <dsp:cNvSpPr/>
      </dsp:nvSpPr>
      <dsp:spPr>
        <a:xfrm>
          <a:off x="2274333" y="712923"/>
          <a:ext cx="4293288" cy="4293288"/>
        </a:xfrm>
        <a:prstGeom prst="blockArc">
          <a:avLst>
            <a:gd name="adj1" fmla="val 19691687"/>
            <a:gd name="adj2" fmla="val 1948310"/>
            <a:gd name="adj3" fmla="val 451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A2B8CB-7612-4992-A359-C7F3A17BCCD2}">
      <dsp:nvSpPr>
        <dsp:cNvPr id="0" name=""/>
        <dsp:cNvSpPr/>
      </dsp:nvSpPr>
      <dsp:spPr>
        <a:xfrm>
          <a:off x="2137975" y="454424"/>
          <a:ext cx="4293288" cy="4293288"/>
        </a:xfrm>
        <a:prstGeom prst="blockArc">
          <a:avLst>
            <a:gd name="adj1" fmla="val 15127362"/>
            <a:gd name="adj2" fmla="val 20170933"/>
            <a:gd name="adj3" fmla="val 451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7045B-DB9B-4C31-BE10-9400BD7B1FCC}">
      <dsp:nvSpPr>
        <dsp:cNvPr id="0" name=""/>
        <dsp:cNvSpPr/>
      </dsp:nvSpPr>
      <dsp:spPr>
        <a:xfrm>
          <a:off x="2678164" y="1740006"/>
          <a:ext cx="1924737" cy="1924737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2960035" y="2021877"/>
        <a:ext cx="1360995" cy="1360995"/>
      </dsp:txXfrm>
    </dsp:sp>
    <dsp:sp modelId="{0F98BE0C-BEF5-4572-8BE9-BEC753DABDCB}">
      <dsp:nvSpPr>
        <dsp:cNvPr id="0" name=""/>
        <dsp:cNvSpPr/>
      </dsp:nvSpPr>
      <dsp:spPr>
        <a:xfrm>
          <a:off x="2662644" y="-69423"/>
          <a:ext cx="1955777" cy="1347316"/>
        </a:xfrm>
        <a:prstGeom prst="octag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Muscle imbalance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(tightness &amp; weakness)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2859952" y="127885"/>
        <a:ext cx="1561161" cy="952700"/>
      </dsp:txXfrm>
    </dsp:sp>
    <dsp:sp modelId="{CB4B9CE8-4047-4B71-930C-FD211092C10C}">
      <dsp:nvSpPr>
        <dsp:cNvPr id="0" name=""/>
        <dsp:cNvSpPr/>
      </dsp:nvSpPr>
      <dsp:spPr>
        <a:xfrm>
          <a:off x="5256578" y="1080120"/>
          <a:ext cx="1894986" cy="1347316"/>
        </a:xfrm>
        <a:prstGeom prst="octag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Impaired movement pattern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5453886" y="1277428"/>
        <a:ext cx="1500370" cy="952700"/>
      </dsp:txXfrm>
    </dsp:sp>
    <dsp:sp modelId="{13A269A9-6F50-4C9A-83CA-88A68A75BA4B}">
      <dsp:nvSpPr>
        <dsp:cNvPr id="0" name=""/>
        <dsp:cNvSpPr/>
      </dsp:nvSpPr>
      <dsp:spPr>
        <a:xfrm>
          <a:off x="5184573" y="3312370"/>
          <a:ext cx="2013024" cy="1347316"/>
        </a:xfrm>
        <a:prstGeom prst="octag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Faulty motor learning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5381881" y="3509678"/>
        <a:ext cx="1618408" cy="952700"/>
      </dsp:txXfrm>
    </dsp:sp>
    <dsp:sp modelId="{410C438D-DBC9-4150-B5C0-80CB23AF8C6B}">
      <dsp:nvSpPr>
        <dsp:cNvPr id="0" name=""/>
        <dsp:cNvSpPr/>
      </dsp:nvSpPr>
      <dsp:spPr>
        <a:xfrm>
          <a:off x="2736306" y="3986993"/>
          <a:ext cx="1770467" cy="1627045"/>
        </a:xfrm>
        <a:prstGeom prst="octag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Altered </a:t>
          </a:r>
          <a:r>
            <a:rPr lang="en-US" altLang="ko-KR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proprio-ception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2974579" y="4225266"/>
        <a:ext cx="1293921" cy="1150499"/>
      </dsp:txXfrm>
    </dsp:sp>
    <dsp:sp modelId="{336F49AD-495A-4777-9E30-CD00113872A8}">
      <dsp:nvSpPr>
        <dsp:cNvPr id="0" name=""/>
        <dsp:cNvSpPr/>
      </dsp:nvSpPr>
      <dsp:spPr>
        <a:xfrm>
          <a:off x="144022" y="3240354"/>
          <a:ext cx="2029543" cy="1347316"/>
        </a:xfrm>
        <a:prstGeom prst="octag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Postural change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341330" y="3437662"/>
        <a:ext cx="1634927" cy="952700"/>
      </dsp:txXfrm>
    </dsp:sp>
    <dsp:sp modelId="{2ECFC079-E6D3-4B2E-BC3F-47379CA84982}">
      <dsp:nvSpPr>
        <dsp:cNvPr id="0" name=""/>
        <dsp:cNvSpPr/>
      </dsp:nvSpPr>
      <dsp:spPr>
        <a:xfrm>
          <a:off x="72013" y="1152130"/>
          <a:ext cx="1903245" cy="1347316"/>
        </a:xfrm>
        <a:prstGeom prst="octag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Lumbopelvic</a:t>
          </a:r>
          <a:r>
            <a:rPr lang="en-US" altLang="ko-K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rPr>
            <a:t> pain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269321" y="1349438"/>
        <a:ext cx="1508629" cy="9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5927" cy="499666"/>
          </a:xfrm>
          <a:prstGeom prst="rect">
            <a:avLst/>
          </a:prstGeom>
        </p:spPr>
        <p:txBody>
          <a:bodyPr vert="horz" lIns="91983" tIns="45991" rIns="91983" bIns="45991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0009" y="0"/>
            <a:ext cx="2975927" cy="499666"/>
          </a:xfrm>
          <a:prstGeom prst="rect">
            <a:avLst/>
          </a:prstGeom>
        </p:spPr>
        <p:txBody>
          <a:bodyPr vert="horz" lIns="91983" tIns="45991" rIns="91983" bIns="45991" rtlCol="0"/>
          <a:lstStyle>
            <a:lvl1pPr algn="r">
              <a:defRPr sz="1200"/>
            </a:lvl1pPr>
          </a:lstStyle>
          <a:p>
            <a:pPr lvl="0"/>
            <a:fld id="{32950845-7826-4474-B1D9-F3E3A60CE579}" type="datetime1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6625" y="749300"/>
            <a:ext cx="4995863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3" tIns="45991" rIns="91983" bIns="45991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753" y="4746825"/>
            <a:ext cx="5494020" cy="4496991"/>
          </a:xfrm>
          <a:prstGeom prst="rect">
            <a:avLst/>
          </a:prstGeom>
        </p:spPr>
        <p:txBody>
          <a:bodyPr vert="horz" lIns="91983" tIns="45991" rIns="91983" bIns="4599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1914"/>
            <a:ext cx="2975927" cy="499666"/>
          </a:xfrm>
          <a:prstGeom prst="rect">
            <a:avLst/>
          </a:prstGeom>
        </p:spPr>
        <p:txBody>
          <a:bodyPr vert="horz" lIns="91983" tIns="45991" rIns="91983" bIns="45991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0009" y="9491914"/>
            <a:ext cx="2975927" cy="499666"/>
          </a:xfrm>
          <a:prstGeom prst="rect">
            <a:avLst/>
          </a:prstGeom>
        </p:spPr>
        <p:txBody>
          <a:bodyPr vert="horz" lIns="91983" tIns="45991" rIns="91983" bIns="45991" rtlCol="0" anchor="b"/>
          <a:lstStyle>
            <a:lvl1pPr algn="r">
              <a:defRPr sz="1200"/>
            </a:lvl1pPr>
          </a:lstStyle>
          <a:p>
            <a:pPr lvl="0"/>
            <a:fld id="{03478B69-C56D-4B78-9201-D8E4B5C385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26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대근육은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복직근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외복사근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내복사근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척추기립근</a:t>
            </a:r>
            <a:r>
              <a:rPr lang="ko-KR" altLang="en-US" dirty="0" smtClean="0"/>
              <a:t> 등으로 구성됨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근육들은</a:t>
            </a:r>
            <a:r>
              <a:rPr lang="ko-KR" altLang="en-US" baseline="0" dirty="0" smtClean="0"/>
              <a:t> 체간 근육들 중 가장 표층에 있기 때문에 각각의 척추분절에 직접적으로 </a:t>
            </a:r>
            <a:r>
              <a:rPr lang="ko-KR" altLang="en-US" baseline="0" dirty="0" err="1" smtClean="0"/>
              <a:t>기시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및 </a:t>
            </a:r>
            <a:r>
              <a:rPr lang="ko-KR" altLang="en-US" baseline="0" dirty="0" err="1" smtClean="0"/>
              <a:t>정지부를</a:t>
            </a:r>
            <a:r>
              <a:rPr lang="ko-KR" altLang="en-US" baseline="0" dirty="0" smtClean="0"/>
              <a:t> 가지고 있지 않으며 척추 및 골반에 전반적으로 연결되어 있음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대근육은</a:t>
            </a:r>
            <a:r>
              <a:rPr lang="ko-KR" altLang="en-US" baseline="0" dirty="0" smtClean="0"/>
              <a:t> 주로 척추의 </a:t>
            </a:r>
            <a:r>
              <a:rPr lang="ko-KR" altLang="en-US" baseline="0" dirty="0" err="1" smtClean="0"/>
              <a:t>움직에</a:t>
            </a:r>
            <a:r>
              <a:rPr lang="ko-KR" altLang="en-US" baseline="0" dirty="0" smtClean="0"/>
              <a:t> 작용을 하지만 움직임을 하는 동안 원심성 수축을 통해 척추의 안정성에도 기여함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이러한 </a:t>
            </a:r>
            <a:r>
              <a:rPr lang="ko-KR" altLang="en-US" dirty="0" err="1" smtClean="0"/>
              <a:t>소근육과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대근육은</a:t>
            </a:r>
            <a:r>
              <a:rPr lang="ko-KR" altLang="en-US" dirty="0" smtClean="0"/>
              <a:t> 척추 분절에 직접적인 안정성을 제공할 뿐 아니라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움직임과  안정성을 동시에 제공을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그렇기 때문에 </a:t>
            </a:r>
            <a:r>
              <a:rPr lang="ko-KR" altLang="en-US" dirty="0" err="1" smtClean="0"/>
              <a:t>소근육과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대근육을</a:t>
            </a:r>
            <a:r>
              <a:rPr lang="ko-KR" altLang="en-US" dirty="0" smtClean="0"/>
              <a:t> 강화시키는 운동은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안정성을 증가시켜 결과적으로 요통을 치료 및 예방하는데 중요한 역할을 하게 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이러한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안정성이 중요한 이유는 척추가 근본적으로 보았을 때 </a:t>
            </a:r>
            <a:r>
              <a:rPr lang="ko-KR" altLang="en-US" dirty="0" err="1" smtClean="0"/>
              <a:t>다분절로</a:t>
            </a:r>
            <a:r>
              <a:rPr lang="ko-KR" altLang="en-US" dirty="0" smtClean="0"/>
              <a:t> 이루어진 관절이기 때문임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본래 척추는 다양한 척추분절들이 연결되어 이루어진 관절이기 때문에 불안정성을 지니고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따라 척추의</a:t>
            </a:r>
            <a:r>
              <a:rPr lang="ko-KR" altLang="en-US" baseline="0" dirty="0" smtClean="0"/>
              <a:t> 안정성은 능동적 세부 체계인 </a:t>
            </a:r>
            <a:r>
              <a:rPr lang="ko-KR" altLang="en-US" baseline="0" dirty="0" err="1" smtClean="0"/>
              <a:t>대근육과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소근육의</a:t>
            </a:r>
            <a:r>
              <a:rPr lang="ko-KR" altLang="en-US" baseline="0" dirty="0" smtClean="0"/>
              <a:t> 기능에 의존하게 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그렇기 때문에 정상적인 척추 정렬을 유지하고 요통을 감소시키기 위해서는 근육의 강화를 통한 요추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골반부의 안정성이 필요함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일부 근육이 약화되며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요추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골반부를</a:t>
            </a:r>
            <a:r>
              <a:rPr lang="ko-KR" altLang="en-US" dirty="0" smtClean="0"/>
              <a:t> 이루는 근육들 사이에는 불균형이 생김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근육 불균형은 비정상적 움직임 패턴을 만들어내고 우리의 뇌에서는 이러한 비정상적 패턴을 정상패턴으로 잘못 인지하게 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잘못된 운동학습 및 변화된 고유수용성감각은 영구적인 자세 변화를 야기하게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통증을 야기하게 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</a:t>
            </a:r>
            <a:r>
              <a:rPr lang="ko-KR" altLang="en-US" dirty="0" err="1" smtClean="0"/>
              <a:t>근골격계</a:t>
            </a:r>
            <a:r>
              <a:rPr lang="ko-KR" altLang="en-US" dirty="0" smtClean="0"/>
              <a:t> 통증 </a:t>
            </a:r>
            <a:r>
              <a:rPr lang="ko-KR" altLang="en-US" dirty="0" err="1" smtClean="0"/>
              <a:t>싸이클은</a:t>
            </a:r>
            <a:r>
              <a:rPr lang="ko-KR" altLang="en-US" dirty="0" smtClean="0"/>
              <a:t> 계속적으로 </a:t>
            </a:r>
            <a:r>
              <a:rPr lang="ko-KR" altLang="en-US" dirty="0" err="1" smtClean="0"/>
              <a:t>악순환되기</a:t>
            </a:r>
            <a:r>
              <a:rPr lang="ko-KR" altLang="en-US" dirty="0" smtClean="0"/>
              <a:t> 때문에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</a:t>
            </a:r>
            <a:r>
              <a:rPr lang="ko-KR" altLang="en-US" dirty="0" err="1" smtClean="0"/>
              <a:t>대근육과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소근육을</a:t>
            </a:r>
            <a:r>
              <a:rPr lang="ko-KR" altLang="en-US" dirty="0" smtClean="0"/>
              <a:t> 올바르게 강화시키는 것이 중요함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Panjabi</a:t>
            </a:r>
            <a:r>
              <a:rPr lang="ko-KR" altLang="en-US" dirty="0" smtClean="0"/>
              <a:t>는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안정성을 위해서 능동적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수동적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조절 세부체계의 중요성을 강조한 반면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Lee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Vleeming</a:t>
            </a:r>
            <a:r>
              <a:rPr lang="ko-KR" altLang="en-US" dirty="0" smtClean="0"/>
              <a:t>은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정상적인 기능 작용을 위해서 </a:t>
            </a:r>
            <a:r>
              <a:rPr lang="ko-KR" altLang="en-US" dirty="0" err="1" smtClean="0"/>
              <a:t>형태잠김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힘잠김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감정인식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운동조절의 중요성을 강조함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형태 잠김은 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인대 등 형태학적 요소에 의해</a:t>
            </a:r>
            <a:r>
              <a:rPr lang="ko-KR" altLang="en-US" baseline="0" dirty="0" smtClean="0"/>
              <a:t> 제공되는 안정성</a:t>
            </a:r>
            <a:endParaRPr lang="en-US" altLang="ko-KR" baseline="0" dirty="0" smtClean="0"/>
          </a:p>
          <a:p>
            <a:r>
              <a:rPr lang="ko-KR" altLang="en-US" baseline="0" dirty="0" smtClean="0"/>
              <a:t>힘 잠김은 근육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근막</a:t>
            </a:r>
            <a:r>
              <a:rPr lang="ko-KR" altLang="en-US" baseline="0" dirty="0" smtClean="0"/>
              <a:t> 등에 의해 제공되는 안정성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감정인식은 환자의 올바른 동기부여와 같은 감정적 요소의 올바른 인식</a:t>
            </a:r>
            <a:endParaRPr lang="en-US" altLang="ko-KR" baseline="0" dirty="0" smtClean="0"/>
          </a:p>
          <a:p>
            <a:r>
              <a:rPr lang="ko-KR" altLang="en-US" baseline="0" dirty="0" smtClean="0"/>
              <a:t>운동조절은 신경계와 </a:t>
            </a:r>
            <a:r>
              <a:rPr lang="ko-KR" altLang="en-US" baseline="0" dirty="0" err="1" smtClean="0"/>
              <a:t>근골격계의</a:t>
            </a:r>
            <a:r>
              <a:rPr lang="ko-KR" altLang="en-US" baseline="0" dirty="0" smtClean="0"/>
              <a:t> 정상적이며 올바른 상호관계를 뜻함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형태잠김은</a:t>
            </a:r>
            <a:r>
              <a:rPr lang="ko-KR" altLang="en-US" dirty="0" smtClean="0"/>
              <a:t> 관절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인대들에 의해서 제공됨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형태잠김은</a:t>
            </a:r>
            <a:r>
              <a:rPr lang="ko-KR" altLang="en-US" baseline="0" dirty="0" smtClean="0"/>
              <a:t> 근육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근막에</a:t>
            </a:r>
            <a:r>
              <a:rPr lang="ko-KR" altLang="en-US" baseline="0" dirty="0" smtClean="0"/>
              <a:t> 의해 제공되는 힘 없이도 구조적 특성에 의해서 요추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골반부의 안정성이 유지되는 안정성을 뜻함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힘 잠김은 근육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근막</a:t>
            </a:r>
            <a:r>
              <a:rPr lang="ko-KR" altLang="en-US" dirty="0" smtClean="0"/>
              <a:t> 등에 의해서 제공됨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대표적인 근육으로써는 </a:t>
            </a:r>
            <a:r>
              <a:rPr lang="ko-KR" altLang="en-US" dirty="0" err="1" smtClean="0"/>
              <a:t>심부근육인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복횡근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내복사근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다열근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골반저근이</a:t>
            </a:r>
            <a:r>
              <a:rPr lang="ko-KR" altLang="en-US" dirty="0" smtClean="0"/>
              <a:t> 포함됨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근육들이 수축하게 되면 장골에 </a:t>
            </a:r>
            <a:r>
              <a:rPr lang="ko-KR" altLang="en-US" dirty="0" err="1" smtClean="0"/>
              <a:t>압박력을</a:t>
            </a:r>
            <a:r>
              <a:rPr lang="ko-KR" altLang="en-US" dirty="0" smtClean="0"/>
              <a:t> 제공하기 때문에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안정성이 증진되게 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형태잠김과</a:t>
            </a:r>
            <a:r>
              <a:rPr lang="ko-KR" altLang="en-US" dirty="0" smtClean="0"/>
              <a:t> 힘 잠김이 함께 작용하게 되면 결과적으로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안정성이 증가되기 때문에 요추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골반부</a:t>
            </a:r>
            <a:r>
              <a:rPr lang="ko-KR" altLang="en-US" baseline="0" dirty="0" smtClean="0"/>
              <a:t> 기능의 효율성이 증가하게 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그렇기 때문에 힘 잠김 기전에 작용되는 근육들을 강화시키는 것이 중요함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지금부터는 앞에서 설명한 이론적 배경을 근거로 </a:t>
            </a:r>
            <a:r>
              <a:rPr lang="en-US" altLang="ko-KR" dirty="0" smtClean="0"/>
              <a:t>3-D </a:t>
            </a:r>
            <a:r>
              <a:rPr lang="en-US" altLang="ko-KR" baseline="0" dirty="0" smtClean="0"/>
              <a:t>NEWTON</a:t>
            </a:r>
            <a:r>
              <a:rPr lang="ko-KR" altLang="en-US" baseline="0" dirty="0" smtClean="0"/>
              <a:t>의 주요 특징인 중력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바이오피드백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근전도</a:t>
            </a:r>
            <a:r>
              <a:rPr lang="ko-KR" altLang="en-US" baseline="0" dirty="0" smtClean="0"/>
              <a:t> 기능이 요추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골반부의 안정성 증진에 어떻게 영향을 줄 수 있는지 알아보겠음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항중력근은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긴장성</a:t>
            </a:r>
            <a:r>
              <a:rPr lang="ko-KR" altLang="en-US" baseline="0" dirty="0" smtClean="0"/>
              <a:t> 근육 혹은 자세 근육으로 알려져 있으며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특히 무릎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고관절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허리의 </a:t>
            </a:r>
            <a:r>
              <a:rPr lang="ko-KR" altLang="en-US" baseline="0" dirty="0" err="1" smtClean="0"/>
              <a:t>신전근이</a:t>
            </a:r>
            <a:r>
              <a:rPr lang="ko-KR" altLang="en-US" baseline="0" dirty="0" smtClean="0"/>
              <a:t> 여기에 포함됨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이러한 근육들은 중력에 대항하여 지속적으로 관절들에 작용하기 때문에 중력 상태에서도 신체 정렬이 무너지지 않고 정상적인 자세를 유지하는데 중요한 역할을 하게 됨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829">
              <a:defRPr/>
            </a:pPr>
            <a:r>
              <a:rPr lang="ko-KR" altLang="en-US" dirty="0" smtClean="0"/>
              <a:t>척추의 안정성에 기여하는 체간 근육을 강화시키는 여러 가지 운동 중 중 하나가 중력을 저항으로 이용한 </a:t>
            </a:r>
            <a:r>
              <a:rPr lang="ko-KR" altLang="en-US" dirty="0" err="1" smtClean="0"/>
              <a:t>등척성</a:t>
            </a:r>
            <a:r>
              <a:rPr lang="ko-KR" altLang="en-US" dirty="0" smtClean="0"/>
              <a:t> 운동임</a:t>
            </a:r>
            <a:r>
              <a:rPr lang="en-US" altLang="ko-KR" dirty="0" smtClean="0"/>
              <a:t>(Anders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2008; Ng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1997).  -</a:t>
            </a:r>
            <a:r>
              <a:rPr lang="ko-KR" altLang="en-US" dirty="0" err="1" smtClean="0"/>
              <a:t>항중력근은</a:t>
            </a:r>
            <a:r>
              <a:rPr lang="ko-KR" altLang="en-US" dirty="0" smtClean="0"/>
              <a:t> 중력이 저항으로써 사용될 때 작용함</a:t>
            </a:r>
            <a:r>
              <a:rPr lang="en-US" altLang="ko-KR" dirty="0" smtClean="0"/>
              <a:t>.</a:t>
            </a:r>
          </a:p>
          <a:p>
            <a:pPr defTabSz="919829">
              <a:defRPr/>
            </a:pPr>
            <a:r>
              <a:rPr lang="en-US" altLang="ko-KR" dirty="0" smtClean="0"/>
              <a:t>Ng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(1997)</a:t>
            </a:r>
            <a:r>
              <a:rPr lang="ko-KR" altLang="en-US" dirty="0" smtClean="0"/>
              <a:t>은 체간을 중력에 대항하여 지지하고 있을 때 다열근의 근 활성도가 척추의 움직임에 작용하는 </a:t>
            </a:r>
            <a:r>
              <a:rPr lang="ko-KR" altLang="en-US" dirty="0" err="1" smtClean="0"/>
              <a:t>허리장골늑골근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iliocostalis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lumbarum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근 활성도보다 높았고 이를 통해 체간이 외력에 대항하여 수축을 할 때 척추의 안정성에 중요한 역할을 하는 근육들이 더 많이 활성화 된다는 사실을 보고함</a:t>
            </a:r>
            <a:r>
              <a:rPr lang="en-US" altLang="ko-KR" dirty="0" smtClean="0"/>
              <a:t>.</a:t>
            </a:r>
          </a:p>
          <a:p>
            <a:pPr defTabSz="919829">
              <a:defRPr/>
            </a:pPr>
            <a:r>
              <a:rPr lang="en-US" altLang="ko-KR" dirty="0" smtClean="0"/>
              <a:t>Anders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(2008)</a:t>
            </a:r>
            <a:r>
              <a:rPr lang="ko-KR" altLang="en-US" dirty="0" smtClean="0"/>
              <a:t>은 신체를 </a:t>
            </a:r>
            <a:r>
              <a:rPr lang="en-US" altLang="ko-KR" dirty="0" smtClean="0"/>
              <a:t>5°, 10°, 20°, 30°, 45°, 60°, 90°</a:t>
            </a:r>
            <a:r>
              <a:rPr lang="ko-KR" altLang="en-US" dirty="0" smtClean="0"/>
              <a:t>로 기울인 상태에서 체간 근육의 근 </a:t>
            </a:r>
            <a:r>
              <a:rPr lang="ko-KR" altLang="en-US" dirty="0" err="1" smtClean="0"/>
              <a:t>활성도를</a:t>
            </a:r>
            <a:r>
              <a:rPr lang="ko-KR" altLang="en-US" dirty="0" smtClean="0"/>
              <a:t> 측정하였는데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각도가 증가할 수록 체간 근육의 근 활성도가 증가하였음을 보고하였고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통해 체간의 기울기에 따라 저항의 강도를 조절할 수 있음을 보고함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829"/>
            <a:r>
              <a:rPr lang="ko-KR" altLang="en-US" dirty="0" smtClean="0"/>
              <a:t>요통은 전세계적으로 가장 흔하게 경험하게 되는 </a:t>
            </a:r>
            <a:r>
              <a:rPr lang="ko-KR" altLang="en-US" dirty="0" err="1" smtClean="0"/>
              <a:t>근골격계</a:t>
            </a:r>
            <a:r>
              <a:rPr lang="ko-KR" altLang="en-US" dirty="0" smtClean="0"/>
              <a:t> 질환 중 하나이다</a:t>
            </a:r>
            <a:r>
              <a:rPr lang="en-US" altLang="ko-KR" dirty="0" smtClean="0"/>
              <a:t>. </a:t>
            </a:r>
          </a:p>
          <a:p>
            <a:pPr defTabSz="919829"/>
            <a:r>
              <a:rPr lang="ko-KR" altLang="en-US" dirty="0" smtClean="0"/>
              <a:t>문헌에 따르면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전세계 인구의 약 </a:t>
            </a:r>
            <a:r>
              <a:rPr lang="en-US" altLang="ko-KR" dirty="0" smtClean="0"/>
              <a:t>80%</a:t>
            </a:r>
            <a:r>
              <a:rPr lang="ko-KR" altLang="en-US" dirty="0" smtClean="0"/>
              <a:t>가 일생을 살아가는 동안에 최소 한번은 이러한 요통을 경험한다고 알려져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바이오피드백은</a:t>
            </a:r>
            <a:r>
              <a:rPr lang="ko-KR" altLang="en-US" dirty="0" smtClean="0"/>
              <a:t>  올바른 신체의 정렬 유지 뿐 아니라 근육을 선택적으로 강화시킬 때 사용될 수 있는 효과적인 중재 방법으로 알려짐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바이오피드백의</a:t>
            </a:r>
            <a:r>
              <a:rPr lang="ko-KR" altLang="en-US" dirty="0" smtClean="0"/>
              <a:t> 기전을 살펴보면 다음과 같음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CNS</a:t>
            </a:r>
            <a:r>
              <a:rPr lang="ko-KR" altLang="en-US" dirty="0" smtClean="0"/>
              <a:t>가 근육에 운동 명령을 내림 </a:t>
            </a:r>
            <a:r>
              <a:rPr lang="en-US" altLang="ko-KR" dirty="0" smtClean="0"/>
              <a:t>-&gt;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신경계 조절에 따라 </a:t>
            </a:r>
            <a:r>
              <a:rPr lang="ko-KR" altLang="en-US" dirty="0" smtClean="0"/>
              <a:t>근육이 작용함</a:t>
            </a:r>
            <a:endParaRPr lang="en-US" altLang="ko-KR" dirty="0" smtClean="0"/>
          </a:p>
          <a:p>
            <a:r>
              <a:rPr lang="en-US" altLang="ko-KR" dirty="0" smtClean="0"/>
              <a:t>-&gt; </a:t>
            </a:r>
            <a:r>
              <a:rPr lang="ko-KR" altLang="en-US" dirty="0" smtClean="0"/>
              <a:t>근육이 얼마나 활성화 되고 있는지 </a:t>
            </a:r>
            <a:r>
              <a:rPr lang="ko-KR" altLang="en-US" dirty="0" err="1" smtClean="0"/>
              <a:t>근전도를</a:t>
            </a:r>
            <a:r>
              <a:rPr lang="ko-KR" altLang="en-US" dirty="0" smtClean="0"/>
              <a:t> 통해 측정함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측정결과를 실시간으로 환자에게 </a:t>
            </a:r>
            <a:r>
              <a:rPr lang="en-US" altLang="ko-KR" dirty="0" smtClean="0"/>
              <a:t>biofeedback</a:t>
            </a:r>
            <a:r>
              <a:rPr lang="ko-KR" altLang="en-US" dirty="0" smtClean="0"/>
              <a:t>을 통해 제공함</a:t>
            </a:r>
            <a:endParaRPr lang="en-US" altLang="ko-KR" dirty="0" smtClean="0"/>
          </a:p>
          <a:p>
            <a:r>
              <a:rPr lang="en-US" altLang="ko-KR" dirty="0" smtClean="0"/>
              <a:t>-&gt;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Biofeedback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정보에 따라 수정된 새로운 운동명령을 근육에 내림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이러한 과정을 통해 잘못 학습된 운동 조절을 </a:t>
            </a:r>
            <a:r>
              <a:rPr lang="ko-KR" altLang="en-US" baseline="0" dirty="0" err="1" smtClean="0"/>
              <a:t>바이오피드백을</a:t>
            </a:r>
            <a:r>
              <a:rPr lang="ko-KR" altLang="en-US" baseline="0" dirty="0" smtClean="0"/>
              <a:t> 통해 수정할 수 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이를 반복하게 되면 비정상적 운동패턴을 정상 운동 패턴으로 변화시킬 수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829">
              <a:defRPr/>
            </a:pPr>
            <a:r>
              <a:rPr lang="ko-KR" altLang="en-US" dirty="0" err="1" smtClean="0"/>
              <a:t>뉴튼의</a:t>
            </a:r>
            <a:r>
              <a:rPr lang="ko-KR" altLang="en-US" dirty="0" smtClean="0"/>
              <a:t> 운동효과를 검증하기 위해 신체정렬에 대한 시각적 피드백을 주었을 때와 주지 않았을 때의 체간 근육의 근 </a:t>
            </a:r>
            <a:r>
              <a:rPr lang="ko-KR" altLang="en-US" dirty="0" err="1" smtClean="0"/>
              <a:t>활성도를</a:t>
            </a:r>
            <a:r>
              <a:rPr lang="ko-KR" altLang="en-US" dirty="0" smtClean="0"/>
              <a:t> 비교해 보았음</a:t>
            </a:r>
            <a:r>
              <a:rPr lang="en-US" altLang="ko-KR" dirty="0" smtClean="0"/>
              <a:t>.</a:t>
            </a:r>
          </a:p>
          <a:p>
            <a:pPr defTabSz="919829">
              <a:defRPr/>
            </a:pPr>
            <a:r>
              <a:rPr lang="ko-KR" altLang="en-US" dirty="0" err="1" smtClean="0"/>
              <a:t>복직근은</a:t>
            </a:r>
            <a:r>
              <a:rPr lang="ko-KR" altLang="en-US" dirty="0" smtClean="0"/>
              <a:t> 움직임에 주로 작용하는 </a:t>
            </a:r>
            <a:r>
              <a:rPr lang="ko-KR" altLang="en-US" dirty="0" err="1" smtClean="0"/>
              <a:t>대근육이고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내복사근은 안정성을 제공하는 근육이기 때문에 내복사근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복직근의</a:t>
            </a:r>
            <a:r>
              <a:rPr lang="ko-KR" altLang="en-US" dirty="0" smtClean="0"/>
              <a:t> 근 활성도 비율은 체간의 안정성에 기여하는 근육을 선택적으로 강화시킬 수 있는지 알아보는 척도로 사용됨</a:t>
            </a:r>
            <a:r>
              <a:rPr lang="en-US" altLang="ko-KR" dirty="0" smtClean="0"/>
              <a:t>.</a:t>
            </a:r>
          </a:p>
          <a:p>
            <a:pPr defTabSz="919829">
              <a:defRPr/>
            </a:pPr>
            <a:r>
              <a:rPr lang="ko-KR" altLang="en-US" dirty="0" err="1" smtClean="0"/>
              <a:t>소근육과</a:t>
            </a:r>
            <a:r>
              <a:rPr lang="ko-KR" altLang="en-US" dirty="0" smtClean="0"/>
              <a:t> 안정성에 관여하는 근육들은 요추의 안정성에 직접적 혹은 간접적으로 영향을 미치기 때문에 이러한 근육들의 </a:t>
            </a:r>
            <a:r>
              <a:rPr lang="ko-KR" altLang="en-US" dirty="0" err="1" smtClean="0"/>
              <a:t>근활성도를</a:t>
            </a:r>
            <a:r>
              <a:rPr lang="ko-KR" altLang="en-US" dirty="0" smtClean="0"/>
              <a:t> 증가시키는 운동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ko-KR" altLang="en-US" dirty="0" err="1" smtClean="0"/>
              <a:t>배곧은근과</a:t>
            </a:r>
            <a:r>
              <a:rPr lang="ko-KR" altLang="en-US" dirty="0" smtClean="0"/>
              <a:t> 같은 </a:t>
            </a:r>
            <a:r>
              <a:rPr lang="ko-KR" altLang="en-US" dirty="0" err="1" smtClean="0"/>
              <a:t>대근육에</a:t>
            </a:r>
            <a:r>
              <a:rPr lang="ko-KR" altLang="en-US" dirty="0" smtClean="0"/>
              <a:t> 비해 상대적인 </a:t>
            </a:r>
            <a:r>
              <a:rPr lang="ko-KR" altLang="en-US" dirty="0" err="1" smtClean="0"/>
              <a:t>근활성도를</a:t>
            </a:r>
            <a:r>
              <a:rPr lang="ko-KR" altLang="en-US" dirty="0" smtClean="0"/>
              <a:t> 증가시키기 위한 많은 연구들이 보고되었음</a:t>
            </a:r>
            <a:r>
              <a:rPr lang="en-US" altLang="ko-KR" dirty="0" smtClean="0"/>
              <a:t>(Marshall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Murphy, 2006; Stevens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2006). Marshall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Murphy(2006)</a:t>
            </a:r>
            <a:r>
              <a:rPr lang="ko-KR" altLang="en-US" dirty="0" smtClean="0"/>
              <a:t>는 안정화 운동 동안에 다른 모든 요추골반 부위의 근육들과 비교하여 배곧은근의 활성화를 최소로 하는 것이 체간 안정화를 위해서 필요하다고 하였고</a:t>
            </a:r>
            <a:r>
              <a:rPr lang="en-US" altLang="ko-KR" dirty="0" smtClean="0"/>
              <a:t>, Stevens(2006) </a:t>
            </a:r>
            <a:r>
              <a:rPr lang="ko-KR" altLang="en-US" dirty="0" smtClean="0"/>
              <a:t>등은 근육들의 시스템에 대한 이해를 제공하기 위해 단순한 </a:t>
            </a:r>
            <a:r>
              <a:rPr lang="ko-KR" altLang="en-US" dirty="0" err="1" smtClean="0"/>
              <a:t>근활성도의</a:t>
            </a:r>
            <a:r>
              <a:rPr lang="ko-KR" altLang="en-US" dirty="0" smtClean="0"/>
              <a:t> 비교보다는 상대적인 </a:t>
            </a:r>
            <a:r>
              <a:rPr lang="ko-KR" altLang="en-US" dirty="0" err="1" smtClean="0"/>
              <a:t>근활성도</a:t>
            </a:r>
            <a:r>
              <a:rPr lang="ko-KR" altLang="en-US" dirty="0" smtClean="0"/>
              <a:t> 비율이 중요하다고 하였다</a:t>
            </a:r>
            <a:endParaRPr lang="en-US" altLang="ko-KR" dirty="0" smtClean="0"/>
          </a:p>
          <a:p>
            <a:pPr defTabSz="919829">
              <a:defRPr/>
            </a:pPr>
            <a:endParaRPr lang="en-US" altLang="ko-KR" dirty="0" smtClean="0"/>
          </a:p>
          <a:p>
            <a:pPr defTabSz="919829">
              <a:defRPr/>
            </a:pPr>
            <a:r>
              <a:rPr lang="ko-KR" altLang="en-US" dirty="0" smtClean="0"/>
              <a:t>신체를 전방으로 </a:t>
            </a:r>
            <a:r>
              <a:rPr lang="en-US" altLang="ko-KR" dirty="0" smtClean="0"/>
              <a:t>40° </a:t>
            </a:r>
            <a:r>
              <a:rPr lang="ko-KR" altLang="en-US" dirty="0" smtClean="0"/>
              <a:t>기울였을 경우와 신체를 후방으로 </a:t>
            </a:r>
            <a:r>
              <a:rPr lang="en-US" altLang="ko-KR" dirty="0" smtClean="0"/>
              <a:t>40° </a:t>
            </a:r>
            <a:r>
              <a:rPr lang="ko-KR" altLang="en-US" dirty="0" smtClean="0"/>
              <a:t>기울였을 경우를 측정해 본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경우 모두 시각적 </a:t>
            </a:r>
            <a:r>
              <a:rPr lang="ko-KR" altLang="en-US" dirty="0" err="1" smtClean="0"/>
              <a:t>바이오피드백을</a:t>
            </a:r>
            <a:r>
              <a:rPr lang="ko-KR" altLang="en-US" dirty="0" smtClean="0"/>
              <a:t> 적용했을 때 내복사근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복직근</a:t>
            </a:r>
            <a:r>
              <a:rPr lang="ko-KR" altLang="en-US" dirty="0" smtClean="0"/>
              <a:t> 근 활성도</a:t>
            </a:r>
            <a:r>
              <a:rPr lang="en-US" altLang="ko-KR" dirty="0" smtClean="0"/>
              <a:t>(%RVC)</a:t>
            </a:r>
            <a:r>
              <a:rPr lang="ko-KR" altLang="en-US" dirty="0" smtClean="0"/>
              <a:t>의 비율이 시각적 바이오피드백을 주지 않았을 때보다 유의하게 증가함</a:t>
            </a:r>
          </a:p>
          <a:p>
            <a:endParaRPr lang="en-US" altLang="ko-KR" dirty="0" smtClean="0"/>
          </a:p>
          <a:p>
            <a:pPr defTabSz="919829">
              <a:defRPr/>
            </a:pP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뉴튼은</a:t>
            </a:r>
            <a:r>
              <a:rPr lang="ko-KR" altLang="en-US" dirty="0" smtClean="0"/>
              <a:t> 시각적 </a:t>
            </a:r>
            <a:r>
              <a:rPr lang="ko-KR" altLang="en-US" dirty="0" err="1" smtClean="0"/>
              <a:t>바이오피드백을</a:t>
            </a:r>
            <a:r>
              <a:rPr lang="ko-KR" altLang="en-US" dirty="0" smtClean="0"/>
              <a:t> 제공하기 때문에 중력을 이용한 다른 운동 장비보다 더 효과적으로 체간의 안정성을 증진시킬 수 있는 장비임을 이 실험을 통해 부분적으로 증명함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근 지구력 모드는 대상자들의 근 활성도가 얼마나 지속 되고 있는지를 확인하기 위한 측정모드 임</a:t>
            </a:r>
            <a:endParaRPr lang="en-US" altLang="ko-KR" sz="12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대상자의 근 활성도가 일정 범위만큼 감소되는 시간을 기록하여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</a:t>
            </a: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치료 및 운동 후 근 지구력 증진을 측정 및 평가할 수 있음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바이오피드백</a:t>
            </a: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훈련 모드는 어떠한 특정 근육을 선택적으로 강화시키고자 할 때 쓰이는 훈련모드 임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대상자에게 시각적 피드백을 통해 실시간으로 근 활성도 정보를 제공하여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</a:t>
            </a: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근 활성도 값을 일정하게 유지할 수 있는 능력을 증진시키고자 할 때 사용될 수 있음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대상자의 초기 평가를 통해 얻어낸 근 활성도 및 근 피로도 값을 참고하여 각각의 </a:t>
            </a:r>
            <a:r>
              <a:rPr lang="ko-KR" altLang="en-US" sz="12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역치</a:t>
            </a: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값을 설정하고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</a:t>
            </a:r>
            <a:r>
              <a:rPr lang="ko-KR" altLang="en-US" sz="12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역치</a:t>
            </a:r>
            <a:r>
              <a:rPr lang="ko-KR" alt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값 이하로 떨어질 경우 경고음이 울림과 동시에 횟수가 자동 기록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2C307-CA23-4B27-87A1-E3271A6C245C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안정성은 체간의 근육들에 의해 영향을 받는다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체간의 근육들은 그 작용에 의해 </a:t>
            </a:r>
            <a:r>
              <a:rPr lang="ko-KR" altLang="en-US" dirty="0" err="1" smtClean="0"/>
              <a:t>대근육과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소근육으로</a:t>
            </a:r>
            <a:r>
              <a:rPr lang="ko-KR" altLang="en-US" dirty="0" smtClean="0"/>
              <a:t> 나눌 수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이러한 근육들이 약화되게 되면 요통을 야기한다고 알려져 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그렇기 때문에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골반부의 근육들을 강화시키는 것은 요통의 치료뿐 아니라 요통을 예방하는데 중요하다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최근에는  이러한 추세에 맞춰 체간의 근육을 효과적으로 강화시킬 수 있는 운동기구들이 소개되고 있음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등속성</a:t>
            </a:r>
            <a:r>
              <a:rPr lang="ko-KR" altLang="en-US" dirty="0" smtClean="0"/>
              <a:t> 운동기구는 허리근육을 강화시키기 위해 임상에서 흔히 사용되고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운동기구는 체간의 굴곡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신전의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속도를 변화시킴으로써 운동의 강도를 조절할 수 있음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하지만 </a:t>
            </a:r>
            <a:r>
              <a:rPr lang="ko-KR" altLang="en-US" baseline="0" dirty="0" err="1" smtClean="0"/>
              <a:t>등속성</a:t>
            </a:r>
            <a:r>
              <a:rPr lang="ko-KR" altLang="en-US" baseline="0" dirty="0" smtClean="0"/>
              <a:t> 운동기구는 움직임에 관여하는 표면근육들을 강화시키는데 효율적이며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체간의 안정성에 기여하는 </a:t>
            </a:r>
            <a:r>
              <a:rPr lang="ko-KR" altLang="en-US" baseline="0" dirty="0" err="1" smtClean="0"/>
              <a:t>심부근육을</a:t>
            </a:r>
            <a:r>
              <a:rPr lang="ko-KR" altLang="en-US" baseline="0" dirty="0" smtClean="0"/>
              <a:t> 효과적으로 </a:t>
            </a:r>
            <a:r>
              <a:rPr lang="ko-KR" altLang="en-US" baseline="0" dirty="0" err="1" smtClean="0"/>
              <a:t>강화시키는데에는</a:t>
            </a:r>
            <a:r>
              <a:rPr lang="ko-KR" altLang="en-US" baseline="0" dirty="0" smtClean="0"/>
              <a:t> 어려움이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829"/>
            <a:r>
              <a:rPr lang="en-US" altLang="ko-KR" dirty="0" smtClean="0"/>
              <a:t>3-D NEWTON</a:t>
            </a:r>
            <a:r>
              <a:rPr lang="ko-KR" altLang="en-US" dirty="0" smtClean="0"/>
              <a:t>은 기존의 단점을 보완한 중력을 저항으로 이용하는 운동기구로써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차원적으로 다양한 방향으로 운동이 가능하며 저항의 강도를 환자에 맞게 조절할 수 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defTabSz="919829"/>
            <a:r>
              <a:rPr lang="ko-KR" altLang="en-US" dirty="0" smtClean="0"/>
              <a:t>또한 시각적 </a:t>
            </a:r>
            <a:r>
              <a:rPr lang="ko-KR" altLang="en-US" dirty="0" err="1" smtClean="0"/>
              <a:t>바이오피드백</a:t>
            </a:r>
            <a:r>
              <a:rPr lang="ko-KR" altLang="en-US" dirty="0" smtClean="0"/>
              <a:t> 기능을 첨가하였기 때문에 환자가 운동을 하는 동안 항상 올바른 자세를 유지할 수 있을 뿐 아니라 </a:t>
            </a:r>
            <a:r>
              <a:rPr lang="ko-KR" altLang="en-US" dirty="0" err="1" smtClean="0"/>
              <a:t>근전도</a:t>
            </a:r>
            <a:r>
              <a:rPr lang="ko-KR" altLang="en-US" dirty="0" smtClean="0"/>
              <a:t> 기능을 추가함으로써 운동의 효과를 정량적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객관적으로 증명할 수 있음</a:t>
            </a:r>
            <a:r>
              <a:rPr lang="en-US" altLang="ko-KR" dirty="0" smtClean="0"/>
              <a:t>.</a:t>
            </a:r>
          </a:p>
          <a:p>
            <a:pPr defTabSz="919829"/>
            <a:r>
              <a:rPr lang="ko-KR" altLang="en-US" dirty="0" smtClean="0"/>
              <a:t>이러한 이유들로 인해 </a:t>
            </a:r>
            <a:r>
              <a:rPr lang="ko-KR" altLang="en-US" dirty="0" err="1" smtClean="0"/>
              <a:t>뉴튼은</a:t>
            </a:r>
            <a:r>
              <a:rPr lang="ko-KR" altLang="en-US" dirty="0" smtClean="0"/>
              <a:t> 요통환자들에게서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체간의 안정성에 작용하는 근육들을 효과적으로 강화시킬 수 있어 척추 안정성을 증진시킬 수 있는 이상적인 운동기구로 고려됨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뉴튼은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대화창을</a:t>
            </a:r>
            <a:r>
              <a:rPr lang="ko-KR" altLang="en-US" dirty="0" smtClean="0"/>
              <a:t> 통해 자신의 신체 정렬에 대한 정보를 실시간으로 받아들이기 때문에 운동을 하는 동안 항상 올바른 자세를 유지할 수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운동을 하는 동안 신체정렬이 올바르지 못하게 되면 근육의 불균형을 야기하여 요통을 증가시킬 수 있으므로 </a:t>
            </a:r>
            <a:r>
              <a:rPr lang="ko-KR" altLang="en-US" dirty="0" err="1" smtClean="0"/>
              <a:t>바이오피드백을</a:t>
            </a:r>
            <a:r>
              <a:rPr lang="ko-KR" altLang="en-US" dirty="0" smtClean="0"/>
              <a:t> 통한 신체 정렬 유지는 중요함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829">
              <a:defRPr/>
            </a:pPr>
            <a:r>
              <a:rPr lang="ko-KR" altLang="en-US" dirty="0" smtClean="0"/>
              <a:t>이전에 슬라이드에서 </a:t>
            </a:r>
            <a:r>
              <a:rPr lang="ko-KR" altLang="en-US" dirty="0" err="1" smtClean="0"/>
              <a:t>뉴튼이</a:t>
            </a:r>
            <a:r>
              <a:rPr lang="ko-KR" altLang="en-US" dirty="0" smtClean="0"/>
              <a:t> 요통환자의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 안정성을 증진시키는데 효과적인 운동기구라고 소개하였는데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그러면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골반의 안정성이란 무엇인가</a:t>
            </a:r>
            <a:r>
              <a:rPr lang="en-US" altLang="ko-KR" dirty="0" smtClean="0"/>
              <a:t>?</a:t>
            </a:r>
          </a:p>
          <a:p>
            <a:pPr defTabSz="919829">
              <a:defRPr/>
            </a:pPr>
            <a:r>
              <a:rPr lang="en-US" altLang="ko-KR" dirty="0" smtClean="0"/>
              <a:t>Panjabi(1992)</a:t>
            </a:r>
            <a:r>
              <a:rPr lang="ko-KR" altLang="en-US" dirty="0" smtClean="0"/>
              <a:t>는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골반의 안정성이 골반의 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관절의 모양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인대 등 수동 세부체계</a:t>
            </a:r>
            <a:r>
              <a:rPr lang="en-US" altLang="ko-KR" dirty="0" smtClean="0"/>
              <a:t>(passive subsystem), </a:t>
            </a:r>
            <a:r>
              <a:rPr lang="ko-KR" altLang="en-US" dirty="0" smtClean="0"/>
              <a:t>골반 주변의 근육 등 힘을 생산하는 능동 세부체계</a:t>
            </a:r>
            <a:r>
              <a:rPr lang="en-US" altLang="ko-KR" dirty="0" smtClean="0"/>
              <a:t>(active subsystem), </a:t>
            </a:r>
            <a:r>
              <a:rPr lang="ko-KR" altLang="en-US" dirty="0" smtClean="0"/>
              <a:t>골반 주변의 근육들을 적절하게 조절해주는 신경계의 작용인 조절 세부체계</a:t>
            </a:r>
            <a:r>
              <a:rPr lang="en-US" altLang="ko-KR" dirty="0" smtClean="0"/>
              <a:t>(control subsystem) </a:t>
            </a:r>
            <a:r>
              <a:rPr lang="ko-KR" altLang="en-US" dirty="0" smtClean="0"/>
              <a:t>등의 상호작용으로 유지되고 있다고 이론화 하였음</a:t>
            </a:r>
            <a:endParaRPr lang="en-US" altLang="ko-KR" dirty="0" smtClean="0"/>
          </a:p>
          <a:p>
            <a:pPr defTabSz="919829">
              <a:defRPr/>
            </a:pPr>
            <a:endParaRPr lang="en-US" altLang="ko-KR" dirty="0" smtClean="0"/>
          </a:p>
          <a:p>
            <a:pPr defTabSz="919829">
              <a:defRPr/>
            </a:pPr>
            <a:r>
              <a:rPr lang="ko-KR" altLang="en-US" dirty="0" smtClean="0"/>
              <a:t>즉</a:t>
            </a:r>
            <a:r>
              <a:rPr lang="en-US" altLang="ko-KR" dirty="0" smtClean="0"/>
              <a:t>,</a:t>
            </a:r>
            <a:r>
              <a:rPr lang="ko-KR" altLang="en-US" dirty="0" smtClean="0"/>
              <a:t> 세가지 시스템이 효과적으로 작용이 되어야지만 최적의 요추</a:t>
            </a:r>
            <a:r>
              <a:rPr lang="en-US" altLang="ko-KR" dirty="0" smtClean="0"/>
              <a:t>-</a:t>
            </a:r>
            <a:r>
              <a:rPr lang="ko-KR" altLang="en-US" dirty="0" smtClean="0"/>
              <a:t>골반 안정성을 획득할 수 있음</a:t>
            </a:r>
            <a:r>
              <a:rPr lang="en-US" altLang="ko-KR" dirty="0" smtClean="0"/>
              <a:t>.</a:t>
            </a:r>
          </a:p>
          <a:p>
            <a:pPr defTabSz="919829">
              <a:defRPr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세가지 시스템 중에서 능동적 세부체계는 근육에 의해서 제공되는 안정성을 의미함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능동적 세부체계에 포함되는 체간 근육들은 그 기능에 따라 </a:t>
            </a:r>
            <a:r>
              <a:rPr lang="ko-KR" altLang="en-US" dirty="0" err="1" smtClean="0"/>
              <a:t>대근육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소근육으로</a:t>
            </a:r>
            <a:r>
              <a:rPr lang="ko-KR" altLang="en-US" dirty="0" smtClean="0"/>
              <a:t> 분류되며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더 세부적으로 분류해 봤을 때 </a:t>
            </a:r>
            <a:r>
              <a:rPr lang="ko-KR" altLang="en-US" dirty="0" err="1" smtClean="0"/>
              <a:t>대근육은</a:t>
            </a:r>
            <a:r>
              <a:rPr lang="ko-KR" altLang="en-US" dirty="0" smtClean="0"/>
              <a:t> 움직임에 작용하는 </a:t>
            </a:r>
            <a:r>
              <a:rPr lang="ko-KR" altLang="en-US" dirty="0" err="1" smtClean="0"/>
              <a:t>대근육과</a:t>
            </a:r>
            <a:r>
              <a:rPr lang="ko-KR" altLang="en-US" dirty="0" smtClean="0"/>
              <a:t> 안정성에 작용하는 </a:t>
            </a:r>
            <a:r>
              <a:rPr lang="ko-KR" altLang="en-US" dirty="0" err="1" smtClean="0"/>
              <a:t>대근육으로</a:t>
            </a:r>
            <a:r>
              <a:rPr lang="ko-KR" altLang="en-US" dirty="0" smtClean="0"/>
              <a:t> 분류될 수 있음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안정성에 작용하는 </a:t>
            </a:r>
            <a:r>
              <a:rPr lang="ko-KR" altLang="en-US" dirty="0" err="1" smtClean="0"/>
              <a:t>소근육</a:t>
            </a:r>
            <a:r>
              <a:rPr lang="en-US" altLang="ko-KR" dirty="0" smtClean="0"/>
              <a:t>(Local stabilizer)</a:t>
            </a:r>
            <a:r>
              <a:rPr lang="ko-KR" altLang="en-US" dirty="0" smtClean="0"/>
              <a:t>은 각각의 척추 분절의 안정성에 중요한 역할을 하는데 이러한 근육에는 심부근육이 </a:t>
            </a:r>
            <a:r>
              <a:rPr lang="ko-KR" altLang="en-US" dirty="0" err="1" smtClean="0"/>
              <a:t>복횡근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다열근이</a:t>
            </a:r>
            <a:r>
              <a:rPr lang="ko-KR" altLang="en-US" dirty="0" smtClean="0"/>
              <a:t> 포함된다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안정성에 작용하는 </a:t>
            </a:r>
            <a:r>
              <a:rPr lang="ko-KR" altLang="en-US" dirty="0" err="1" smtClean="0"/>
              <a:t>대근육</a:t>
            </a:r>
            <a:r>
              <a:rPr lang="en-US" altLang="ko-KR" dirty="0" smtClean="0"/>
              <a:t>(</a:t>
            </a:r>
            <a:r>
              <a:rPr lang="en-US" altLang="ko-KR" baseline="0" dirty="0" smtClean="0"/>
              <a:t>Global stabilizer)</a:t>
            </a:r>
            <a:r>
              <a:rPr lang="ko-KR" altLang="en-US" baseline="0" dirty="0" smtClean="0"/>
              <a:t>은 척추의 움직임을 원심성 수축을 통해 조절함으로써 움직임과 동시에 안정성을 제공함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이러한 근육에는 내복사근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외복사근의</a:t>
            </a:r>
            <a:r>
              <a:rPr lang="ko-KR" altLang="en-US" baseline="0" dirty="0" smtClean="0"/>
              <a:t> 안쪽 섬유가 포함됨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움직임에 작용하는 </a:t>
            </a:r>
            <a:r>
              <a:rPr lang="ko-KR" altLang="en-US" baseline="0" dirty="0" err="1" smtClean="0"/>
              <a:t>대근육</a:t>
            </a:r>
            <a:r>
              <a:rPr lang="en-US" altLang="ko-KR" baseline="0" dirty="0" smtClean="0"/>
              <a:t>(Global mobility)</a:t>
            </a:r>
            <a:r>
              <a:rPr lang="ko-KR" altLang="en-US" baseline="0" dirty="0" smtClean="0"/>
              <a:t>는 척추의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움직임에 주로 관여하는데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척추에 부하가 적용되거나 빠른 움직임 시 원심성 수축을 통해 안정성을 제공함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이러한 근육에는 </a:t>
            </a:r>
            <a:r>
              <a:rPr lang="ko-KR" altLang="en-US" baseline="0" dirty="0" err="1" smtClean="0"/>
              <a:t>복직근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외복사근의</a:t>
            </a:r>
            <a:r>
              <a:rPr lang="ko-KR" altLang="en-US" baseline="0" dirty="0" smtClean="0"/>
              <a:t> 바깥쪽섬유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척추기립근</a:t>
            </a:r>
            <a:r>
              <a:rPr lang="ko-KR" altLang="en-US" baseline="0" dirty="0" smtClean="0"/>
              <a:t> 등이 있음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소근육과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대근육에</a:t>
            </a:r>
            <a:r>
              <a:rPr lang="ko-KR" altLang="en-US" dirty="0" smtClean="0"/>
              <a:t> 대해서 좀 더 세부적으로 알아보겠음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소근육은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다열근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복횡근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골반저근</a:t>
            </a:r>
            <a:r>
              <a:rPr lang="ko-KR" altLang="en-US" dirty="0" smtClean="0"/>
              <a:t> 등으로 이루어 지는데 이러한 근육들은 요추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골반부</a:t>
            </a:r>
            <a:r>
              <a:rPr lang="ko-KR" altLang="en-US" baseline="0" dirty="0" smtClean="0"/>
              <a:t> 근육들 중에서 가장 깊이 있는 근육으로써 </a:t>
            </a:r>
            <a:r>
              <a:rPr lang="ko-KR" altLang="en-US" baseline="0" dirty="0" err="1" smtClean="0"/>
              <a:t>기시와</a:t>
            </a:r>
            <a:r>
              <a:rPr lang="ko-KR" altLang="en-US" baseline="0" dirty="0" smtClean="0"/>
              <a:t> 정지부가 척추 분절에 직접적으로 연결되어 있음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그렇기 때문에 각각의 척추분절에 안정성을 제공하는 역할을 주로 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척추의 중립 상태를 유지 및 조절하는 기능을 함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8B69-C56D-4B78-9201-D8E4B5C3854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grpSp>
        <p:nvGrpSpPr>
          <p:cNvPr id="7" name="그룹 7"/>
          <p:cNvGrpSpPr/>
          <p:nvPr userDrawn="1"/>
        </p:nvGrpSpPr>
        <p:grpSpPr>
          <a:xfrm>
            <a:off x="0" y="0"/>
            <a:ext cx="9144000" cy="758825"/>
            <a:chOff x="0" y="0"/>
            <a:chExt cx="9144000" cy="758825"/>
          </a:xfrm>
        </p:grpSpPr>
        <p:pic>
          <p:nvPicPr>
            <p:cNvPr id="9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2" cstate="print"/>
            <a:srcRect r="97336"/>
            <a:stretch>
              <a:fillRect/>
            </a:stretch>
          </p:blipFill>
          <p:spPr bwMode="auto">
            <a:xfrm>
              <a:off x="0" y="0"/>
              <a:ext cx="4500562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2" y="0"/>
              <a:ext cx="4643438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2" cstate="print"/>
            <a:srcRect r="32534" b="63601"/>
            <a:stretch>
              <a:fillRect/>
            </a:stretch>
          </p:blipFill>
          <p:spPr bwMode="auto">
            <a:xfrm>
              <a:off x="4500562" y="142852"/>
              <a:ext cx="3132762" cy="490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8188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2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FFEC-799F-4C77-8E4B-9D8A04FF58B7}" type="datetimeFigureOut">
              <a:rPr lang="ko-KR" altLang="en-US" smtClean="0"/>
              <a:pPr/>
              <a:t>2024-01-07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B051-4CED-4EB6-9FB5-E3D005686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8.png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Relationship Id="rId5" Type="http://schemas.openxmlformats.org/officeDocument/2006/relationships/image" Target="../media/image4.jpeg"  /><Relationship Id="rId6" Type="http://schemas.openxmlformats.org/officeDocument/2006/relationships/image" Target="../media/image5.jpeg"  /><Relationship Id="rId7" Type="http://schemas.openxmlformats.org/officeDocument/2006/relationships/image" Target="../media/image6.png"  /><Relationship Id="rId8" Type="http://schemas.openxmlformats.org/officeDocument/2006/relationships/image" Target="../media/image7.jpeg"  /><Relationship Id="rId9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24.png"  /><Relationship Id="rId4" Type="http://schemas.openxmlformats.org/officeDocument/2006/relationships/image" Target="../media/image1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23.jpeg"  /><Relationship Id="rId4" Type="http://schemas.openxmlformats.org/officeDocument/2006/relationships/image" Target="../media/image24.png"  /><Relationship Id="rId5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25.png"  /><Relationship Id="rId4" Type="http://schemas.openxmlformats.org/officeDocument/2006/relationships/image" Target="../media/image2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3.xml"  /><Relationship Id="rId3" Type="http://schemas.openxmlformats.org/officeDocument/2006/relationships/diagramData" Target="../diagrams/data1.xml"  /><Relationship Id="rId4" Type="http://schemas.openxmlformats.org/officeDocument/2006/relationships/diagramLayout" Target="../diagrams/layout1.xml"  /><Relationship Id="rId5" Type="http://schemas.openxmlformats.org/officeDocument/2006/relationships/diagramQuickStyle" Target="../diagrams/quickStyle1.xml"  /><Relationship Id="rId6" Type="http://schemas.openxmlformats.org/officeDocument/2006/relationships/diagramColors" Target="../diagrams/colors1.xml"  /><Relationship Id="rId7" Type="http://schemas.microsoft.com/office/2007/relationships/diagramDrawing" Target="../diagrams/drawing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4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1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7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8.xml"  /><Relationship Id="rId3" Type="http://schemas.openxmlformats.org/officeDocument/2006/relationships/image" Target="../media/image27.gif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9.xml"  /><Relationship Id="rId3" Type="http://schemas.openxmlformats.org/officeDocument/2006/relationships/image" Target="../media/image2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9.jpeg"  /><Relationship Id="rId4" Type="http://schemas.openxmlformats.org/officeDocument/2006/relationships/image" Target="../media/image10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20.xml"  /><Relationship Id="rId3" Type="http://schemas.openxmlformats.org/officeDocument/2006/relationships/image" Target="../media/image29.jpeg"  /><Relationship Id="rId4" Type="http://schemas.openxmlformats.org/officeDocument/2006/relationships/image" Target="../media/image30.png"  /><Relationship Id="rId5" Type="http://schemas.openxmlformats.org/officeDocument/2006/relationships/image" Target="../media/image31.jpeg"  /><Relationship Id="rId6" Type="http://schemas.openxmlformats.org/officeDocument/2006/relationships/image" Target="../media/image32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21.xml"  /><Relationship Id="rId3" Type="http://schemas.openxmlformats.org/officeDocument/2006/relationships/image" Target="../media/image33.jpeg"  /><Relationship Id="rId4" Type="http://schemas.openxmlformats.org/officeDocument/2006/relationships/image" Target="../media/image34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22.xml"  /><Relationship Id="rId3" Type="http://schemas.openxmlformats.org/officeDocument/2006/relationships/image" Target="../media/image35.jpeg"  /><Relationship Id="rId4" Type="http://schemas.openxmlformats.org/officeDocument/2006/relationships/image" Target="../media/image36.jpeg"  /><Relationship Id="rId5" Type="http://schemas.openxmlformats.org/officeDocument/2006/relationships/image" Target="../media/image3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23.xml"  /><Relationship Id="rId3" Type="http://schemas.openxmlformats.org/officeDocument/2006/relationships/image" Target="../media/image38.png"  /><Relationship Id="rId4" Type="http://schemas.openxmlformats.org/officeDocument/2006/relationships/image" Target="../media/image39.jpeg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42.jpeg"  /><Relationship Id="rId8" Type="http://schemas.openxmlformats.org/officeDocument/2006/relationships/image" Target="../media/image43.jpeg"  /><Relationship Id="rId9" Type="http://schemas.openxmlformats.org/officeDocument/2006/relationships/image" Target="../media/image4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16.jpeg"  /><Relationship Id="rId4" Type="http://schemas.openxmlformats.org/officeDocument/2006/relationships/image" Target="../media/image7.jpeg"  /><Relationship Id="rId5" Type="http://schemas.openxmlformats.org/officeDocument/2006/relationships/image" Target="../media/image1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18.jpeg"  /><Relationship Id="rId4" Type="http://schemas.openxmlformats.org/officeDocument/2006/relationships/image" Target="../media/image3.png"  /><Relationship Id="rId5" Type="http://schemas.openxmlformats.org/officeDocument/2006/relationships/image" Target="../media/image1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2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9.xml"  /><Relationship Id="rId3" Type="http://schemas.openxmlformats.org/officeDocument/2006/relationships/image" Target="../media/image23.jpeg"  /><Relationship Id="rId4" Type="http://schemas.openxmlformats.org/officeDocument/2006/relationships/image" Target="../media/image12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Documents and Settings\did0308\바탕 화면\3D NEWTON\디자인\clrara220_4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 t="6250" b="23437"/>
          <a:stretch>
            <a:fillRect/>
          </a:stretch>
        </p:blipFill>
        <p:spPr bwMode="auto">
          <a:xfrm>
            <a:off x="2196857" y="997754"/>
            <a:ext cx="4946911" cy="478399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077" name="Picture 2" descr="D:\카다로그제작자료\100918선택사진\대화창.bmp"/>
          <p:cNvPicPr>
            <a:picLocks noChangeAspect="1" noChangeArrowheads="1"/>
          </p:cNvPicPr>
          <p:nvPr/>
        </p:nvPicPr>
        <p:blipFill>
          <a:blip r:embed="rId4" cstate="print"/>
          <a:srcRect l="621" t="8333" r="50107" b="29291"/>
          <a:stretch>
            <a:fillRect/>
          </a:stretch>
        </p:blipFill>
        <p:spPr bwMode="auto">
          <a:xfrm>
            <a:off x="323645" y="953272"/>
            <a:ext cx="1231974" cy="8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D:\곤줄박이\GMP-식약청-기술문서\Newton-기술문서\NT사용설명서\뉴톤화면캪처\004.jpg"/>
          <p:cNvPicPr>
            <a:picLocks noChangeAspect="1" noChangeArrowheads="1"/>
          </p:cNvPicPr>
          <p:nvPr/>
        </p:nvPicPr>
        <p:blipFill>
          <a:blip r:embed="rId5" cstate="print"/>
          <a:srcRect r="42308"/>
          <a:stretch>
            <a:fillRect/>
          </a:stretch>
        </p:blipFill>
        <p:spPr bwMode="auto">
          <a:xfrm>
            <a:off x="318881" y="1913295"/>
            <a:ext cx="1231975" cy="9396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079" name="Picture 6" descr="D:\곤줄박이\GMP-식약청-기술문서\Newton-기술문서\NT사용설명서\뉴톤화면캪처\001-3.jpg"/>
          <p:cNvPicPr>
            <a:picLocks noChangeAspect="1" noChangeArrowheads="1"/>
          </p:cNvPicPr>
          <p:nvPr/>
        </p:nvPicPr>
        <p:blipFill>
          <a:blip r:embed="rId6" cstate="print"/>
          <a:srcRect l="16519" t="5174" r="16264" b="9471"/>
          <a:stretch>
            <a:fillRect/>
          </a:stretch>
        </p:blipFill>
        <p:spPr bwMode="auto">
          <a:xfrm>
            <a:off x="319867" y="2952884"/>
            <a:ext cx="1227798" cy="8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D:\리-디자인\MAIN.png"/>
          <p:cNvPicPr>
            <a:picLocks noChangeAspect="1" noChangeArrowheads="1"/>
          </p:cNvPicPr>
          <p:nvPr/>
        </p:nvPicPr>
        <p:blipFill>
          <a:blip r:embed="rId7" cstate="print"/>
          <a:srcRect l="9618" t="9496" r="7419" b="9795"/>
          <a:stretch>
            <a:fillRect/>
          </a:stretch>
        </p:blipFill>
        <p:spPr bwMode="auto">
          <a:xfrm>
            <a:off x="117628" y="3263244"/>
            <a:ext cx="4670396" cy="34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D:\영업부\ppt-동영상-영업자료\해외교육자료\뉴톤-스윙 (2).jpg"/>
          <p:cNvPicPr>
            <a:picLocks noChangeAspect="1" noChangeArrowheads="1"/>
          </p:cNvPicPr>
          <p:nvPr/>
        </p:nvPicPr>
        <p:blipFill>
          <a:blip r:embed="rId8" cstate="print"/>
          <a:srcRect l="22076" t="17241" r="21082" b="10345"/>
          <a:stretch>
            <a:fillRect/>
          </a:stretch>
        </p:blipFill>
        <p:spPr bwMode="auto">
          <a:xfrm>
            <a:off x="6948264" y="953272"/>
            <a:ext cx="1984046" cy="18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0" y="0"/>
            <a:ext cx="9144000" cy="758825"/>
            <a:chOff x="0" y="0"/>
            <a:chExt cx="9144000" cy="758825"/>
          </a:xfrm>
        </p:grpSpPr>
        <p:pic>
          <p:nvPicPr>
            <p:cNvPr id="3082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9" cstate="print"/>
            <a:srcRect r="97336"/>
            <a:stretch>
              <a:fillRect/>
            </a:stretch>
          </p:blipFill>
          <p:spPr bwMode="auto">
            <a:xfrm>
              <a:off x="0" y="0"/>
              <a:ext cx="4500562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00562" y="0"/>
              <a:ext cx="4643438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9" cstate="print"/>
            <a:srcRect r="32534" b="63601"/>
            <a:stretch>
              <a:fillRect/>
            </a:stretch>
          </p:blipFill>
          <p:spPr bwMode="auto">
            <a:xfrm>
              <a:off x="4500562" y="142852"/>
              <a:ext cx="3132762" cy="490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제목 1"/>
          <p:cNvSpPr txBox="1">
            <a:spLocks/>
          </p:cNvSpPr>
          <p:nvPr/>
        </p:nvSpPr>
        <p:spPr bwMode="auto">
          <a:xfrm>
            <a:off x="214282" y="142877"/>
            <a:ext cx="6929486" cy="42860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tx2"/>
                </a:solidFill>
                <a:latin typeface="Copperplate Gothic Bold" pitchFamily="34" charset="0"/>
              </a:rPr>
              <a:t>Introduction  of  </a:t>
            </a:r>
            <a:r>
              <a:rPr lang="en-US" altLang="ko-KR" sz="2800" kern="0" dirty="0" smtClean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3D–NEWTON</a:t>
            </a:r>
            <a:endParaRPr lang="ko-KR" altLang="en-US" sz="28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1E657D20-9596-438F-B4EC-17F082503C38}"/>
              </a:ext>
            </a:extLst>
          </p:cNvPr>
          <p:cNvSpPr txBox="1">
            <a:spLocks/>
          </p:cNvSpPr>
          <p:nvPr/>
        </p:nvSpPr>
        <p:spPr bwMode="auto">
          <a:xfrm>
            <a:off x="6342815" y="6592598"/>
            <a:ext cx="1995099" cy="2327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ko-KR" sz="1050" b="0" kern="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Kinetrac</a:t>
            </a:r>
            <a:r>
              <a:rPr lang="en-US" altLang="ko-KR" sz="1050" b="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DAVINCI</a:t>
            </a:r>
            <a:endParaRPr lang="ko-KR" altLang="en-US" sz="1050" b="0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  <a:cs typeface="+mj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49E0C2B-F188-4A5B-A387-8CE65688BC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3391" r="12733" b="5163"/>
          <a:stretch/>
        </p:blipFill>
        <p:spPr>
          <a:xfrm>
            <a:off x="5964927" y="4221088"/>
            <a:ext cx="3179073" cy="2518078"/>
          </a:xfrm>
          <a:prstGeom prst="rect">
            <a:avLst/>
          </a:prstGeom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1E657D20-9596-438F-B4EC-17F082503C38}"/>
              </a:ext>
            </a:extLst>
          </p:cNvPr>
          <p:cNvSpPr txBox="1">
            <a:spLocks/>
          </p:cNvSpPr>
          <p:nvPr/>
        </p:nvSpPr>
        <p:spPr bwMode="auto">
          <a:xfrm>
            <a:off x="395536" y="6497399"/>
            <a:ext cx="1331640" cy="1868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ko-KR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3</a:t>
            </a:r>
            <a:r>
              <a:rPr lang="en-US" altLang="ko-KR" sz="105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D </a:t>
            </a:r>
            <a:r>
              <a:rPr lang="en-US" altLang="ko-KR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NEWTON</a:t>
            </a:r>
            <a:endParaRPr lang="ko-KR" altLang="en-US" sz="1050" b="0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39552" y="1268760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Global muscles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subsystem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600399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화살표2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400000">
            <a:off x="1691680" y="3761656"/>
            <a:ext cx="5400600" cy="792088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932040" y="1988840"/>
            <a:ext cx="3816424" cy="43204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Rectus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External oblique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Internal oblique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Erector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Superficial or outer layer of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muscles lacking segmental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vertebral insertions</a:t>
            </a:r>
          </a:p>
          <a:p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Insert or originate on the spine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or pelvis (non-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segmentally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Movement with stability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Bergmark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1989;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Gibbons and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Comerford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043608" y="1124744"/>
            <a:ext cx="2448272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muscles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771800" y="260648"/>
            <a:ext cx="4248472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subsystem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juranring.co.uk/wp-content/uploads/core-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736304" cy="288031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2736304" cy="30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5292080" y="1124744"/>
            <a:ext cx="2448272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Global muscles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95936" y="2708920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FF0000"/>
                </a:solidFill>
                <a:latin typeface="맑은 고딕"/>
                <a:ea typeface="맑은 고딕"/>
              </a:rPr>
              <a:t>+</a:t>
            </a:r>
            <a:endParaRPr lang="ko-KR" altLang="en-US" sz="6000" dirty="0">
              <a:solidFill>
                <a:srgbClr val="FF0000"/>
              </a:solidFill>
            </a:endParaRPr>
          </a:p>
        </p:txBody>
      </p:sp>
      <p:pic>
        <p:nvPicPr>
          <p:cNvPr id="11" name="그림 10" descr="화살표2.pn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0800000">
            <a:off x="323528" y="4581128"/>
            <a:ext cx="7920880" cy="792088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95536" y="5445224"/>
            <a:ext cx="8352928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Active subsystem provides segmental stability and produce movement with </a:t>
            </a:r>
          </a:p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stability (Gibbons &amp; </a:t>
            </a:r>
            <a:r>
              <a:rPr lang="en-US" altLang="ko-K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Comerford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2001)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Strengthening of local &amp; global muscles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Times New Roman" pitchFamily="18" charset="0"/>
              </a:rPr>
              <a:t>⇒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/>
                <a:cs typeface="Times New Roman" pitchFamily="18" charset="0"/>
              </a:rPr>
              <a:t>Increase in </a:t>
            </a:r>
            <a:r>
              <a:rPr lang="en-US" altLang="ko-K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/>
                <a:cs typeface="Times New Roman" pitchFamily="18" charset="0"/>
              </a:rPr>
              <a:t>lumbopelvic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/>
                <a:cs typeface="Times New Roman" pitchFamily="18" charset="0"/>
              </a:rPr>
              <a:t> stability </a:t>
            </a:r>
            <a:endPara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>
          <a:xfrm>
            <a:off x="1619672" y="260648"/>
            <a:ext cx="6048672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need for </a:t>
            </a:r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stability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749" y="1268190"/>
            <a:ext cx="2655887" cy="37449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5" descr="instability b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2320925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395536" y="5229200"/>
            <a:ext cx="835292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Spine = multi-segmental joints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 The spine is inherently unstable and is dependent on the contribution of muscles in </a:t>
            </a:r>
          </a:p>
          <a:p>
            <a:r>
              <a:rPr lang="en-US" altLang="ko-KR" dirty="0" smtClean="0"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    addition to the passive elements of the spine. (Panjabi 1992)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maintain optimal spinal alignment, </a:t>
            </a:r>
            <a:r>
              <a:rPr lang="en-US" altLang="ko-K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stabilization is needed. </a:t>
            </a:r>
          </a:p>
          <a:p>
            <a:pPr algn="ctr"/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4" name="다이어그램 43"/>
          <p:cNvGraphicFramePr/>
          <p:nvPr/>
        </p:nvGraphicFramePr>
        <p:xfrm>
          <a:off x="899592" y="40466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원호 27"/>
          <p:cNvSpPr/>
          <p:nvPr/>
        </p:nvSpPr>
        <p:spPr>
          <a:xfrm>
            <a:off x="2843808" y="1772816"/>
            <a:ext cx="3384376" cy="2448272"/>
          </a:xfrm>
          <a:prstGeom prst="arc">
            <a:avLst>
              <a:gd name="adj1" fmla="val 17392444"/>
              <a:gd name="adj2" fmla="val 5358331"/>
            </a:avLst>
          </a:prstGeom>
          <a:ln w="762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원호 29"/>
          <p:cNvSpPr/>
          <p:nvPr/>
        </p:nvSpPr>
        <p:spPr>
          <a:xfrm rot="11013479">
            <a:off x="2772499" y="1803464"/>
            <a:ext cx="3384376" cy="2448272"/>
          </a:xfrm>
          <a:prstGeom prst="arc">
            <a:avLst>
              <a:gd name="adj1" fmla="val 16635391"/>
              <a:gd name="adj2" fmla="val 5358331"/>
            </a:avLst>
          </a:prstGeom>
          <a:ln w="762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395536" y="6093296"/>
            <a:ext cx="835292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Musculoskeletal pain cycle by Lund et al. (1991)</a:t>
            </a:r>
            <a:endPara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827584" y="260648"/>
            <a:ext cx="7488832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integrated model for </a:t>
            </a:r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function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Diagram 2"/>
          <p:cNvGrpSpPr>
            <a:grpSpLocks noChangeAspect="1"/>
          </p:cNvGrpSpPr>
          <p:nvPr/>
        </p:nvGrpSpPr>
        <p:grpSpPr bwMode="auto">
          <a:xfrm>
            <a:off x="1835696" y="1412776"/>
            <a:ext cx="5084957" cy="3794125"/>
            <a:chOff x="1539" y="1177"/>
            <a:chExt cx="2548" cy="2390"/>
          </a:xfrm>
        </p:grpSpPr>
        <p:sp>
          <p:nvSpPr>
            <p:cNvPr id="15" name="_s53251"/>
            <p:cNvSpPr>
              <a:spLocks noChangeArrowheads="1" noTextEdit="1"/>
            </p:cNvSpPr>
            <p:nvPr/>
          </p:nvSpPr>
          <p:spPr bwMode="auto">
            <a:xfrm>
              <a:off x="1539" y="1177"/>
              <a:ext cx="2548" cy="2390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699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ko-KR" altLang="en-US"/>
            </a:p>
          </p:txBody>
        </p:sp>
        <p:sp>
          <p:nvSpPr>
            <p:cNvPr id="16" name="_s53252"/>
            <p:cNvSpPr>
              <a:spLocks noChangeArrowheads="1" noTextEdit="1"/>
            </p:cNvSpPr>
            <p:nvPr/>
          </p:nvSpPr>
          <p:spPr bwMode="auto">
            <a:xfrm rot="5400000">
              <a:off x="1697" y="1176"/>
              <a:ext cx="2390" cy="2391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699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ko-KR" altLang="en-US"/>
            </a:p>
          </p:txBody>
        </p:sp>
        <p:sp>
          <p:nvSpPr>
            <p:cNvPr id="17" name="_s53253"/>
            <p:cNvSpPr>
              <a:spLocks noChangeArrowheads="1" noTextEdit="1"/>
            </p:cNvSpPr>
            <p:nvPr/>
          </p:nvSpPr>
          <p:spPr bwMode="auto">
            <a:xfrm rot="10800000">
              <a:off x="1602" y="1177"/>
              <a:ext cx="2391" cy="2390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699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ko-KR" altLang="en-US"/>
            </a:p>
          </p:txBody>
        </p:sp>
        <p:sp>
          <p:nvSpPr>
            <p:cNvPr id="18" name="_s53254"/>
            <p:cNvSpPr>
              <a:spLocks noChangeArrowheads="1" noTextEdit="1"/>
            </p:cNvSpPr>
            <p:nvPr/>
          </p:nvSpPr>
          <p:spPr bwMode="auto">
            <a:xfrm rot="16200000">
              <a:off x="1697" y="1176"/>
              <a:ext cx="2390" cy="2391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699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ko-KR" altLang="en-US"/>
            </a:p>
          </p:txBody>
        </p:sp>
        <p:sp>
          <p:nvSpPr>
            <p:cNvPr id="19" name="_s53255"/>
            <p:cNvSpPr>
              <a:spLocks noChangeArrowheads="1"/>
            </p:cNvSpPr>
            <p:nvPr/>
          </p:nvSpPr>
          <p:spPr bwMode="auto">
            <a:xfrm>
              <a:off x="3324" y="1326"/>
              <a:ext cx="61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Force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Closure</a:t>
              </a:r>
            </a:p>
          </p:txBody>
        </p:sp>
        <p:sp>
          <p:nvSpPr>
            <p:cNvPr id="20" name="_s53256"/>
            <p:cNvSpPr>
              <a:spLocks noChangeArrowheads="1"/>
            </p:cNvSpPr>
            <p:nvPr/>
          </p:nvSpPr>
          <p:spPr bwMode="auto">
            <a:xfrm>
              <a:off x="1846" y="2806"/>
              <a:ext cx="61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Motor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Control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_s53257"/>
            <p:cNvSpPr>
              <a:spLocks noChangeArrowheads="1"/>
            </p:cNvSpPr>
            <p:nvPr/>
          </p:nvSpPr>
          <p:spPr bwMode="auto">
            <a:xfrm>
              <a:off x="1845" y="1327"/>
              <a:ext cx="61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Form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Closure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ko-K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_s53258"/>
            <p:cNvSpPr>
              <a:spLocks noChangeArrowheads="1"/>
            </p:cNvSpPr>
            <p:nvPr/>
          </p:nvSpPr>
          <p:spPr bwMode="auto">
            <a:xfrm>
              <a:off x="3325" y="2805"/>
              <a:ext cx="61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Emotions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rPr>
                <a:t>Awareness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2338" y="2024"/>
              <a:ext cx="1224" cy="72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굴림" pitchFamily="50" charset="-127"/>
                </a:rPr>
                <a:t>FUNCTION</a:t>
              </a: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395536" y="5589240"/>
            <a:ext cx="835292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integrated model for </a:t>
            </a:r>
            <a:r>
              <a:rPr lang="en-US" altLang="ko-K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function (Lee &amp; </a:t>
            </a:r>
            <a:r>
              <a:rPr lang="en-US" altLang="ko-K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Vleeming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39552" y="1268760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 closure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3685028"/>
            <a:ext cx="864096" cy="14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627784" y="3685028"/>
            <a:ext cx="936104" cy="14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547664" y="3541012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27784" y="3541012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619672" y="3212976"/>
            <a:ext cx="136815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위쪽 화살표 11"/>
          <p:cNvSpPr/>
          <p:nvPr/>
        </p:nvSpPr>
        <p:spPr>
          <a:xfrm>
            <a:off x="1619672" y="3877050"/>
            <a:ext cx="288032" cy="70407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위쪽 화살표 12"/>
          <p:cNvSpPr/>
          <p:nvPr/>
        </p:nvSpPr>
        <p:spPr>
          <a:xfrm>
            <a:off x="2699792" y="3877050"/>
            <a:ext cx="288032" cy="70407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>
            <a:off x="1907704" y="2420888"/>
            <a:ext cx="79208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3324988"/>
            <a:ext cx="1080120" cy="392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Sacrum 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115616" y="4693140"/>
            <a:ext cx="2304256" cy="32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Compression force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59832" y="3068960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Ilium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83568" y="3140968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Ilium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47664" y="2060848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Shear force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827584" y="260648"/>
            <a:ext cx="7488832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integrated model for </a:t>
            </a:r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function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그림 21" descr="화살표2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400000">
            <a:off x="1691680" y="3761656"/>
            <a:ext cx="5400600" cy="792088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4932040" y="1988840"/>
            <a:ext cx="3816424" cy="43204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Joint, bones, ligaments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stable situation where no extra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forces are needed to maintain the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state of the system, given the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actual load distribution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Snijders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 1993)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39552" y="1268760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Force closure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260648"/>
            <a:ext cx="7488832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integrated model for </a:t>
            </a:r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function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779912" y="2852936"/>
            <a:ext cx="4320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52120" y="2852936"/>
            <a:ext cx="4320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427984" y="2852936"/>
            <a:ext cx="100811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왼쪽 화살표 10"/>
          <p:cNvSpPr/>
          <p:nvPr/>
        </p:nvSpPr>
        <p:spPr>
          <a:xfrm>
            <a:off x="6228184" y="2924944"/>
            <a:ext cx="576064" cy="4320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화살표 11"/>
          <p:cNvSpPr/>
          <p:nvPr/>
        </p:nvSpPr>
        <p:spPr>
          <a:xfrm rot="10800000">
            <a:off x="3059832" y="2924944"/>
            <a:ext cx="576064" cy="4320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139952" y="1700808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Shear force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27984" y="292494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Sacrum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91880" y="2420888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Ilium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436096" y="2420888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Ilium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4499992" y="2060848"/>
            <a:ext cx="79208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267744" y="3429000"/>
            <a:ext cx="15841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Compression force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1475656" y="5589240"/>
            <a:ext cx="41399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" name="그림 20" descr="화살표2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10800000">
            <a:off x="2195737" y="4365103"/>
            <a:ext cx="5400600" cy="792088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323528" y="5373216"/>
            <a:ext cx="8496944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Muscles, fascia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Transverse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internal oblique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multifidus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pelvic floor muscles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Extra forces are needed for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stability (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Snijders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al.,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827584" y="260648"/>
            <a:ext cx="7488832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integrated model for </a:t>
            </a:r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function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7544" y="3108964"/>
            <a:ext cx="648072" cy="14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547664" y="3108964"/>
            <a:ext cx="648072" cy="14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83568" y="2964948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547664" y="2964948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55576" y="2780928"/>
            <a:ext cx="1152128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위쪽 화살표 12"/>
          <p:cNvSpPr/>
          <p:nvPr/>
        </p:nvSpPr>
        <p:spPr>
          <a:xfrm>
            <a:off x="755576" y="3541012"/>
            <a:ext cx="288032" cy="70407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1619672" y="3300986"/>
            <a:ext cx="288032" cy="70407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1043608" y="2060848"/>
            <a:ext cx="57606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347865" y="3068960"/>
            <a:ext cx="4320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932041" y="3068960"/>
            <a:ext cx="4320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851922" y="3068960"/>
            <a:ext cx="100811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왼쪽 화살표 23"/>
          <p:cNvSpPr/>
          <p:nvPr/>
        </p:nvSpPr>
        <p:spPr>
          <a:xfrm>
            <a:off x="5076057" y="3140968"/>
            <a:ext cx="576064" cy="4320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 화살표 24"/>
          <p:cNvSpPr/>
          <p:nvPr/>
        </p:nvSpPr>
        <p:spPr>
          <a:xfrm rot="10800000">
            <a:off x="2987825" y="3140968"/>
            <a:ext cx="576064" cy="4320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851922" y="3140968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Sacrum</a:t>
            </a:r>
            <a:endParaRPr lang="ko-KR" altLang="en-US" dirty="0"/>
          </a:p>
        </p:txBody>
      </p:sp>
      <p:sp>
        <p:nvSpPr>
          <p:cNvPr id="29" name="아래쪽 화살표 28"/>
          <p:cNvSpPr/>
          <p:nvPr/>
        </p:nvSpPr>
        <p:spPr>
          <a:xfrm>
            <a:off x="3923928" y="2060848"/>
            <a:ext cx="648071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267744" y="314096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FF0000"/>
                </a:solidFill>
                <a:latin typeface="맑은 고딕"/>
                <a:ea typeface="맑은 고딕"/>
              </a:rPr>
              <a:t>+</a:t>
            </a:r>
            <a:endParaRPr lang="ko-KR" altLang="en-US" sz="6000" dirty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652120" y="314096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FF0000"/>
                </a:solidFill>
                <a:latin typeface="맑은 고딕"/>
                <a:ea typeface="맑은 고딕"/>
              </a:rPr>
              <a:t>=</a:t>
            </a:r>
            <a:endParaRPr lang="ko-KR" altLang="en-US" sz="6000" dirty="0">
              <a:solidFill>
                <a:srgbClr val="FF0000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732240" y="3068960"/>
            <a:ext cx="648072" cy="14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812360" y="3068960"/>
            <a:ext cx="648072" cy="14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948264" y="3252980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7812360" y="3252980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위쪽 화살표 38"/>
          <p:cNvSpPr/>
          <p:nvPr/>
        </p:nvSpPr>
        <p:spPr>
          <a:xfrm rot="2318087">
            <a:off x="6876256" y="3589018"/>
            <a:ext cx="432048" cy="5600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아래쪽 화살표 40"/>
          <p:cNvSpPr/>
          <p:nvPr/>
        </p:nvSpPr>
        <p:spPr>
          <a:xfrm>
            <a:off x="7308304" y="2060848"/>
            <a:ext cx="57606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6948264" y="3068960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7812360" y="3068960"/>
            <a:ext cx="432048" cy="32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020272" y="3068960"/>
            <a:ext cx="1152128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위쪽 화살표 43"/>
          <p:cNvSpPr/>
          <p:nvPr/>
        </p:nvSpPr>
        <p:spPr>
          <a:xfrm rot="19385975">
            <a:off x="7885058" y="3596359"/>
            <a:ext cx="432048" cy="5600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467544" y="4869160"/>
            <a:ext cx="1656184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Form closure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419872" y="4869160"/>
            <a:ext cx="1656184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Force closure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6660232" y="4869160"/>
            <a:ext cx="1656184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Stability 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83568" y="1196752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Anti-gravity muscles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699792" y="260648"/>
            <a:ext cx="410445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Gravity force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1.bp.blogspot.com/_rz9dzrTeX38/TFoppHjMssI/AAAAAAAABBs/hM4qrO1ujpo/s1600/SB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384376" cy="4975995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4644008" y="3429000"/>
            <a:ext cx="3960440" cy="2952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Tonic muscles or postural muscles</a:t>
            </a:r>
          </a:p>
          <a:p>
            <a:r>
              <a:rPr lang="ko-KR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Mainly extensor of the knees,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hips, and back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Maintaining normal posture, as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they resist the constant pull of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gravity </a:t>
            </a:r>
            <a:endParaRPr lang="en-US" altLang="ko-K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2699792" y="260648"/>
            <a:ext cx="410445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Gravity force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788024" y="1988840"/>
            <a:ext cx="3960440" cy="34563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Antigravity muscles are activated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when gravity force is applied as a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resistance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Multifidus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more activated than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ilicostalis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lumborum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during trunk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holding (Ng et al., 1997)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EMG activity of trunk muscles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increase with increasing trunk tilt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angle (Anders et al., 2008)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28596" y="1071546"/>
            <a:ext cx="460851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 activity &amp; gravity force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 l="23619" t="15495" r="6094" b="9944"/>
          <a:stretch>
            <a:fillRect/>
          </a:stretch>
        </p:blipFill>
        <p:spPr bwMode="auto">
          <a:xfrm>
            <a:off x="428596" y="1928802"/>
            <a:ext cx="4198585" cy="35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 back pain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755576" y="4797152"/>
            <a:ext cx="7848872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One of the most common health problem all over the world.</a:t>
            </a: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80% of people will suffer at least one disabling episode of low back pain 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during their lives (Norris, 2008).</a:t>
            </a:r>
          </a:p>
          <a:p>
            <a:pPr algn="ctr"/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xercisebiology.com/images/uploads/miscellaneous/scans_for_low_back_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2609850" cy="3257550"/>
          </a:xfrm>
          <a:prstGeom prst="rect">
            <a:avLst/>
          </a:prstGeom>
          <a:noFill/>
        </p:spPr>
      </p:pic>
      <p:pic>
        <p:nvPicPr>
          <p:cNvPr id="1028" name="Picture 4" descr="http://centerforspinaldisorders.com/wp-content/uploads/2012/04/15_back_pain_tips_4441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2233431" cy="335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Biofeedback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71600" y="2777193"/>
            <a:ext cx="1728192" cy="2917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CNS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controlmind.info/images/stories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512168" cy="1292409"/>
          </a:xfrm>
          <a:prstGeom prst="rect">
            <a:avLst/>
          </a:prstGeom>
          <a:noFill/>
        </p:spPr>
      </p:pic>
      <p:cxnSp>
        <p:nvCxnSpPr>
          <p:cNvPr id="11" name="직선 화살표 연결선 10"/>
          <p:cNvCxnSpPr/>
          <p:nvPr/>
        </p:nvCxnSpPr>
        <p:spPr>
          <a:xfrm>
            <a:off x="2771800" y="2132856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6156176" y="2801903"/>
            <a:ext cx="1728192" cy="2917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Effectors  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63686"/>
            <a:ext cx="1512168" cy="13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화살표 연결선 13"/>
          <p:cNvCxnSpPr/>
          <p:nvPr/>
        </p:nvCxnSpPr>
        <p:spPr>
          <a:xfrm>
            <a:off x="6948264" y="3212976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_x43793840" descr="EMB00000d941c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653136"/>
            <a:ext cx="1907704" cy="1557800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6308576" y="6305585"/>
            <a:ext cx="1728192" cy="2917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Exercise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2915816" y="5589240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869160"/>
            <a:ext cx="1924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모서리가 둥근 직사각형 19"/>
          <p:cNvSpPr/>
          <p:nvPr/>
        </p:nvSpPr>
        <p:spPr>
          <a:xfrm>
            <a:off x="1115616" y="6093296"/>
            <a:ext cx="1728192" cy="2917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Outcome 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131840" y="1556792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Motor command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76256" y="3573016"/>
            <a:ext cx="10081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203848" y="5013176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of outcome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1763688" y="328498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251520" y="3789040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Biofeedback 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843808" y="2996952"/>
            <a:ext cx="3024336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Biofeedback loop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67544" y="1052736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3-D NEWTON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Electromyography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11561" y="4321640"/>
          <a:ext cx="7776862" cy="2182114"/>
        </p:xfrm>
        <a:graphic>
          <a:graphicData uri="http://schemas.openxmlformats.org/drawingml/2006/table">
            <a:tbl>
              <a:tblPr/>
              <a:tblGrid>
                <a:gridCol w="142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151">
                <a:tc grid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With </a:t>
                      </a:r>
                      <a:endParaRPr lang="en-US"/>
                    </a:p>
                    <a:p>
                      <a:r>
                        <a:rPr lang="en-US">
                          <a:latin typeface="Times New Roman"/>
                        </a:rPr>
                        <a:t>visual biofeedback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Without </a:t>
                      </a:r>
                      <a:endParaRPr lang="en-US"/>
                    </a:p>
                    <a:p>
                      <a:r>
                        <a:rPr lang="en-US">
                          <a:latin typeface="Times New Roman"/>
                        </a:rPr>
                        <a:t>visual biofeedback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p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51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Forward tilt 40°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IO/RA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121.39±77.32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81.11±51.97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2.509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.026</a:t>
                      </a:r>
                      <a:r>
                        <a:rPr lang="en-US">
                          <a:latin typeface="Times New Roman"/>
                          <a:ea typeface="휴먼가는팸체"/>
                        </a:rPr>
                        <a:t>*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51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Backward tilt 40°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IO/RA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167.64±89.64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143.88±75.19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2.457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</a:rPr>
                        <a:t>.029</a:t>
                      </a:r>
                      <a:r>
                        <a:rPr lang="en-US">
                          <a:latin typeface="Times New Roman"/>
                          <a:ea typeface="휴먼가는팸체"/>
                        </a:rPr>
                        <a:t>*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</a:rPr>
                        <a:t>IO: Internal oblique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abdominis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</a:rPr>
                        <a:t>, RA: Rectus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abdominis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휴먼가는팸체"/>
                        </a:rPr>
                        <a:t>*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</a:rPr>
                        <a:t>p&lt;.05.</a:t>
                      </a:r>
                      <a:endParaRPr lang="en-US" sz="90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9552" y="4005064"/>
            <a:ext cx="83529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 activation ratio with and without visual biofeedback during whole body tilt</a:t>
            </a:r>
            <a:endParaRPr lang="en-US" altLang="ko-K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88224" y="6309320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(Kang et al., 2011)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7" name="_x118981112" descr="EMB00000b6c6d5d"/>
          <p:cNvPicPr>
            <a:picLocks noChangeAspect="1" noChangeArrowheads="1"/>
          </p:cNvPicPr>
          <p:nvPr/>
        </p:nvPicPr>
        <p:blipFill>
          <a:blip r:embed="rId3" cstate="print"/>
          <a:srcRect l="5291" t="11905" r="15343" b="793"/>
          <a:stretch>
            <a:fillRect/>
          </a:stretch>
        </p:blipFill>
        <p:spPr bwMode="auto">
          <a:xfrm>
            <a:off x="954638" y="1571612"/>
            <a:ext cx="3019879" cy="2214578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9" name="_x118981592" descr="EMB00000b6c6d5e"/>
          <p:cNvPicPr>
            <a:picLocks noChangeAspect="1" noChangeArrowheads="1"/>
          </p:cNvPicPr>
          <p:nvPr/>
        </p:nvPicPr>
        <p:blipFill>
          <a:blip r:embed="rId4" cstate="print"/>
          <a:srcRect l="5870" t="12442" r="14931"/>
          <a:stretch>
            <a:fillRect/>
          </a:stretch>
        </p:blipFill>
        <p:spPr bwMode="auto">
          <a:xfrm>
            <a:off x="4786314" y="1571612"/>
            <a:ext cx="3004065" cy="2214578"/>
          </a:xfrm>
          <a:prstGeom prst="rect">
            <a:avLst/>
          </a:prstGeom>
          <a:noFill/>
        </p:spPr>
      </p:pic>
      <p:sp>
        <p:nvSpPr>
          <p:cNvPr id="19" name="모서리가 둥근 직사각형 18"/>
          <p:cNvSpPr/>
          <p:nvPr/>
        </p:nvSpPr>
        <p:spPr>
          <a:xfrm>
            <a:off x="1619672" y="260648"/>
            <a:ext cx="576064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of trunk muscles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0984" y="142852"/>
            <a:ext cx="5309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3-D NEWTON</a:t>
            </a:r>
            <a:r>
              <a:rPr lang="ko-KR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의 특징</a:t>
            </a:r>
            <a:r>
              <a:rPr lang="en-US" altLang="ko-K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Biofeedback</a:t>
            </a:r>
            <a:endParaRPr lang="ko-KR" altLang="en-US" sz="2200" b="1" dirty="0"/>
          </a:p>
        </p:txBody>
      </p:sp>
      <p:sp>
        <p:nvSpPr>
          <p:cNvPr id="27" name="내용 개체 틀 1"/>
          <p:cNvSpPr>
            <a:spLocks noGrp="1"/>
          </p:cNvSpPr>
          <p:nvPr>
            <p:ph sz="quarter" idx="3"/>
          </p:nvPr>
        </p:nvSpPr>
        <p:spPr>
          <a:xfrm>
            <a:off x="428596" y="5301208"/>
            <a:ext cx="8348518" cy="13681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Provides real-time target body alignment information during exercise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/>
              <a:t>It is possible to see how far the body alignment is away from the neutral position, before, after, to the left and to the right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/>
              <a:t>If the correct body alignment is not maintained, the audible bio-feedback is provided to the patient via ringtone.</a:t>
            </a:r>
            <a:endParaRPr lang="en-US" altLang="ko-KR" sz="1200" spc="-15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2" name="Picture 2" descr="D:\카다로그제작자료\20100510-블루컴최종안\2010.11.13.블컴현수막\현수막영문2.jpg"/>
          <p:cNvPicPr>
            <a:picLocks noChangeAspect="1" noChangeArrowheads="1"/>
          </p:cNvPicPr>
          <p:nvPr/>
        </p:nvPicPr>
        <p:blipFill>
          <a:blip r:embed="rId3" cstate="print"/>
          <a:srcRect l="3929" t="40376" r="67940" b="39507"/>
          <a:stretch>
            <a:fillRect/>
          </a:stretch>
        </p:blipFill>
        <p:spPr bwMode="auto">
          <a:xfrm>
            <a:off x="441042" y="2886338"/>
            <a:ext cx="2896848" cy="2023196"/>
          </a:xfrm>
          <a:prstGeom prst="rect">
            <a:avLst/>
          </a:prstGeom>
          <a:noFill/>
        </p:spPr>
      </p:pic>
      <p:pic>
        <p:nvPicPr>
          <p:cNvPr id="46" name="그림 25" descr="009.jpg"/>
          <p:cNvPicPr>
            <a:picLocks noChangeAspect="1"/>
          </p:cNvPicPr>
          <p:nvPr/>
        </p:nvPicPr>
        <p:blipFill>
          <a:blip r:embed="rId4" cstate="print"/>
          <a:srcRect r="42418" b="7166"/>
          <a:stretch>
            <a:fillRect/>
          </a:stretch>
        </p:blipFill>
        <p:spPr bwMode="auto">
          <a:xfrm>
            <a:off x="3500430" y="1071546"/>
            <a:ext cx="5317304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영업부\ppt-동영상-영업자료\ppt-교육자료\Examination캡쳐사진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2902731" cy="1681165"/>
          </a:xfrm>
          <a:prstGeom prst="rect">
            <a:avLst/>
          </a:prstGeom>
          <a:noFill/>
        </p:spPr>
      </p:pic>
      <p:sp>
        <p:nvSpPr>
          <p:cNvPr id="8" name="직사각형 41"/>
          <p:cNvSpPr>
            <a:spLocks noChangeArrowheads="1"/>
          </p:cNvSpPr>
          <p:nvPr/>
        </p:nvSpPr>
        <p:spPr bwMode="auto">
          <a:xfrm>
            <a:off x="4653166" y="4831620"/>
            <a:ext cx="4143436" cy="3139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ko-KR" sz="12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Momentum(</a:t>
            </a:r>
            <a:r>
              <a:rPr lang="en-US" altLang="ko-KR" sz="12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kNm</a:t>
            </a:r>
            <a:r>
              <a:rPr lang="en-US" altLang="ko-KR" sz="12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)=inclination </a:t>
            </a:r>
            <a:r>
              <a:rPr lang="en-US" altLang="ko-KR" sz="12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angle</a:t>
            </a:r>
            <a:r>
              <a:rPr lang="en-US" altLang="ko-KR" sz="10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×</a:t>
            </a:r>
            <a:r>
              <a:rPr lang="en-US" sz="12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Duration</a:t>
            </a:r>
            <a:r>
              <a:rPr lang="en-US" sz="12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of stay</a:t>
            </a:r>
            <a:endParaRPr lang="en-US" altLang="ko-KR" sz="12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5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D:\리-디자인\MAIN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9618" t="9496" r="7419" b="9795"/>
          <a:stretch>
            <a:fillRect/>
          </a:stretch>
        </p:blipFill>
        <p:spPr bwMode="auto">
          <a:xfrm>
            <a:off x="0" y="3638485"/>
            <a:ext cx="4355976" cy="321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0" y="0"/>
            <a:ext cx="9144000" cy="758825"/>
            <a:chOff x="0" y="0"/>
            <a:chExt cx="9144000" cy="758825"/>
          </a:xfrm>
        </p:grpSpPr>
        <p:pic>
          <p:nvPicPr>
            <p:cNvPr id="19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4"/>
            <a:srcRect r="97336"/>
            <a:stretch>
              <a:fillRect/>
            </a:stretch>
          </p:blipFill>
          <p:spPr bwMode="auto">
            <a:xfrm>
              <a:off x="0" y="0"/>
              <a:ext cx="4500562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562" y="0"/>
              <a:ext cx="4643438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4"/>
            <a:srcRect r="75000" b="65218"/>
            <a:stretch>
              <a:fillRect/>
            </a:stretch>
          </p:blipFill>
          <p:spPr bwMode="auto">
            <a:xfrm>
              <a:off x="4572000" y="224135"/>
              <a:ext cx="1100754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http://www.mobilesti.com/images/top2.jpg"/>
            <p:cNvPicPr>
              <a:picLocks noChangeAspect="1" noChangeArrowheads="1"/>
            </p:cNvPicPr>
            <p:nvPr/>
          </p:nvPicPr>
          <p:blipFill>
            <a:blip r:embed="rId4"/>
            <a:srcRect r="18462" b="69231"/>
            <a:stretch>
              <a:fillRect/>
            </a:stretch>
          </p:blipFill>
          <p:spPr bwMode="auto">
            <a:xfrm>
              <a:off x="4429124" y="29184"/>
              <a:ext cx="3786214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FB56BF7C-B87A-4C2B-9B85-D8BF18D502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2959" r="17024" b="3368"/>
          <a:stretch/>
        </p:blipFill>
        <p:spPr>
          <a:xfrm>
            <a:off x="5603121" y="3806124"/>
            <a:ext cx="3455414" cy="305187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r="13166"/>
          <a:stretch/>
        </p:blipFill>
        <p:spPr>
          <a:xfrm>
            <a:off x="6322231" y="788009"/>
            <a:ext cx="2736304" cy="2625219"/>
          </a:xfrm>
          <a:prstGeom prst="rect">
            <a:avLst/>
          </a:prstGeom>
        </p:spPr>
      </p:pic>
      <p:pic>
        <p:nvPicPr>
          <p:cNvPr id="15" name="Picture 2" descr="D:\등록증,인증서 등\한메드-인증서\2017_국무총리상장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4" y="1270786"/>
            <a:ext cx="1491228" cy="203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인증서,등록증 등\한메드-상장,인증서\NET-보건신기술_제40호_Kinetr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10" y="1268760"/>
            <a:ext cx="1477548" cy="202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인증서,등록증 등\한메드-상장,인증서\NET-보건신기술_제72호_Kinetrac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93510"/>
            <a:ext cx="1481117" cy="203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1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34428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619672" y="260648"/>
            <a:ext cx="576064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of trunk muscles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healthmediconline.com/wp-content/uploads/2012/04/Low_Back_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714644" cy="4378086"/>
          </a:xfrm>
          <a:prstGeom prst="rect">
            <a:avLst/>
          </a:prstGeom>
          <a:noFill/>
        </p:spPr>
      </p:pic>
      <p:pic>
        <p:nvPicPr>
          <p:cNvPr id="10" name="그림 9" descr="화살표2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400000">
            <a:off x="1925658" y="3354427"/>
            <a:ext cx="3643338" cy="792088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395494" y="1628800"/>
            <a:ext cx="424847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stability is influenced by trunk muscles (global muscles &amp; local muscles).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95494" y="3429000"/>
            <a:ext cx="41764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Trunk instability could induce low back pain.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395494" y="4941168"/>
            <a:ext cx="417646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of </a:t>
            </a:r>
            <a:r>
              <a:rPr lang="en-US" altLang="ko-K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muscle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important for not only 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treating low back pain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also 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preventing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 back pain.</a:t>
            </a:r>
            <a:endParaRPr lang="ko-KR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6195694" y="2852936"/>
            <a:ext cx="360040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6195694" y="4365104"/>
            <a:ext cx="360040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postfiles3.naver.net/20111101_162/therapyspa_1320120651673TTJ1g_JPEG/%B8%DE%B5%A6%BD%BA2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357586" cy="183911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4536504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Isokinetic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device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34163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683568" y="5301208"/>
            <a:ext cx="7848872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Strengthening of back muscles with various intensity level.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 is difficult to strengthen deep muscles of trunk.</a:t>
            </a:r>
          </a:p>
          <a:p>
            <a:pPr algn="ctr"/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 cstate="print"/>
          <a:srcRect r="57360"/>
          <a:stretch>
            <a:fillRect/>
          </a:stretch>
        </p:blipFill>
        <p:spPr bwMode="auto">
          <a:xfrm>
            <a:off x="4786314" y="3857628"/>
            <a:ext cx="33575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1619672" y="260648"/>
            <a:ext cx="576064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of trunk muscles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5026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D:\디자인사업\뉴톤모니터 시안그림\6.jpg"/>
          <p:cNvPicPr>
            <a:picLocks noChangeAspect="1" noChangeArrowheads="1"/>
          </p:cNvPicPr>
          <p:nvPr/>
        </p:nvPicPr>
        <p:blipFill>
          <a:blip r:embed="rId3" cstate="print"/>
          <a:srcRect l="10986" t="9640" r="12109" b="8418"/>
          <a:stretch>
            <a:fillRect/>
          </a:stretch>
        </p:blipFill>
        <p:spPr bwMode="auto">
          <a:xfrm>
            <a:off x="2643174" y="1857364"/>
            <a:ext cx="3882865" cy="3143272"/>
          </a:xfrm>
          <a:prstGeom prst="rect">
            <a:avLst/>
          </a:prstGeom>
          <a:noFill/>
        </p:spPr>
      </p:pic>
      <p:sp>
        <p:nvSpPr>
          <p:cNvPr id="9" name="타원형 설명선 8"/>
          <p:cNvSpPr/>
          <p:nvPr/>
        </p:nvSpPr>
        <p:spPr>
          <a:xfrm>
            <a:off x="6643702" y="1071546"/>
            <a:ext cx="2160240" cy="864096"/>
          </a:xfrm>
          <a:prstGeom prst="wedgeEllipseCallout">
            <a:avLst>
              <a:gd name="adj1" fmla="val -80256"/>
              <a:gd name="adj2" fmla="val 9522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 direction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571472" y="1142984"/>
            <a:ext cx="1800200" cy="864096"/>
          </a:xfrm>
          <a:prstGeom prst="wedgeEllipseCallout">
            <a:avLst>
              <a:gd name="adj1" fmla="val 92939"/>
              <a:gd name="adj2" fmla="val 8078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Gravity force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6858016" y="4143380"/>
            <a:ext cx="1944216" cy="792088"/>
          </a:xfrm>
          <a:prstGeom prst="wedgeEllipseCallout">
            <a:avLst>
              <a:gd name="adj1" fmla="val -86566"/>
              <a:gd name="adj2" fmla="val -812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Visual biofeedback</a:t>
            </a:r>
            <a:endPara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428596" y="4143380"/>
            <a:ext cx="1944216" cy="921284"/>
          </a:xfrm>
          <a:prstGeom prst="wedgeEllipseCallout">
            <a:avLst>
              <a:gd name="adj1" fmla="val 76158"/>
              <a:gd name="adj2" fmla="val -613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Electro-</a:t>
            </a:r>
            <a:r>
              <a:rPr lang="en-US" altLang="ko-K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myography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19672" y="260648"/>
            <a:ext cx="576064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of trunk muscles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 descr="D:\영업부\ppt-동영상-영업자료\해외교육자료\뉴톤-스윙 (2).jpg"/>
          <p:cNvPicPr>
            <a:picLocks noChangeAspect="1" noChangeArrowheads="1"/>
          </p:cNvPicPr>
          <p:nvPr/>
        </p:nvPicPr>
        <p:blipFill>
          <a:blip r:embed="rId4" cstate="print"/>
          <a:srcRect l="22076" t="17241" r="21082" b="10345"/>
          <a:stretch>
            <a:fillRect/>
          </a:stretch>
        </p:blipFill>
        <p:spPr bwMode="auto">
          <a:xfrm>
            <a:off x="7000892" y="2357430"/>
            <a:ext cx="1503582" cy="14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_x118981192" descr="EMB00000b6c6d5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1714512" cy="1593131"/>
          </a:xfrm>
          <a:prstGeom prst="rect">
            <a:avLst/>
          </a:prstGeom>
          <a:noFill/>
        </p:spPr>
      </p:pic>
      <p:sp>
        <p:nvSpPr>
          <p:cNvPr id="15" name="모서리가 둥근 직사각형 14"/>
          <p:cNvSpPr/>
          <p:nvPr/>
        </p:nvSpPr>
        <p:spPr>
          <a:xfrm>
            <a:off x="275888" y="5308666"/>
            <a:ext cx="8603806" cy="14674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3-D NEWTON could use gravity force as a resistance.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Multidirectional gravity force.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Strengthening of back muscles as well as trunk muscles.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3-D NEWTON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is ideal exercise device for </a:t>
            </a:r>
            <a:r>
              <a:rPr lang="en-US" altLang="ko-K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stability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in patients with</a:t>
            </a:r>
          </a:p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   low back pain !</a:t>
            </a: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39552" y="1268760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3-D NEWTON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Biofeedback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5"/>
            <a:ext cx="39621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타원 10"/>
          <p:cNvSpPr/>
          <p:nvPr/>
        </p:nvSpPr>
        <p:spPr>
          <a:xfrm>
            <a:off x="1619672" y="2852936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2989386" y="2481418"/>
            <a:ext cx="2227688" cy="7841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528" y="5805264"/>
            <a:ext cx="849694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Self-monitoring of postural alignment using visual biofeedback</a:t>
            </a:r>
          </a:p>
        </p:txBody>
      </p:sp>
      <p:pic>
        <p:nvPicPr>
          <p:cNvPr id="19457" name="Picture 1" descr="D:\곤줄박이\GMP-기술문서-식약청\Newton-기술문서\뉴톤화면캪처\대화창.bmp"/>
          <p:cNvPicPr>
            <a:picLocks noChangeAspect="1" noChangeArrowheads="1"/>
          </p:cNvPicPr>
          <p:nvPr/>
        </p:nvPicPr>
        <p:blipFill>
          <a:blip r:embed="rId4" cstate="print"/>
          <a:srcRect t="13856" r="50000" b="30330"/>
          <a:stretch>
            <a:fillRect/>
          </a:stretch>
        </p:blipFill>
        <p:spPr bwMode="auto">
          <a:xfrm>
            <a:off x="4945065" y="3429000"/>
            <a:ext cx="3413149" cy="2143140"/>
          </a:xfrm>
          <a:prstGeom prst="rect">
            <a:avLst/>
          </a:prstGeom>
          <a:noFill/>
        </p:spPr>
      </p:pic>
      <p:pic>
        <p:nvPicPr>
          <p:cNvPr id="19458" name="Picture 2" descr="D:\카다로그제작자료\20100510-블루컴최종안\2010.11.13.블컴현수막\현수막영문2.jpg"/>
          <p:cNvPicPr>
            <a:picLocks noChangeAspect="1" noChangeArrowheads="1"/>
          </p:cNvPicPr>
          <p:nvPr/>
        </p:nvPicPr>
        <p:blipFill>
          <a:blip r:embed="rId5" cstate="print"/>
          <a:srcRect l="3929" t="40376" r="67940" b="39507"/>
          <a:stretch>
            <a:fillRect/>
          </a:stretch>
        </p:blipFill>
        <p:spPr bwMode="auto">
          <a:xfrm>
            <a:off x="5286380" y="1214422"/>
            <a:ext cx="2914670" cy="2081908"/>
          </a:xfrm>
          <a:prstGeom prst="rect">
            <a:avLst/>
          </a:prstGeom>
          <a:noFill/>
        </p:spPr>
      </p:pic>
      <p:sp>
        <p:nvSpPr>
          <p:cNvPr id="16" name="타원 15"/>
          <p:cNvSpPr/>
          <p:nvPr/>
        </p:nvSpPr>
        <p:spPr>
          <a:xfrm>
            <a:off x="7032422" y="1793836"/>
            <a:ext cx="6480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>
            <a:stCxn id="16" idx="4"/>
          </p:cNvCxnSpPr>
          <p:nvPr/>
        </p:nvCxnSpPr>
        <p:spPr>
          <a:xfrm rot="5400000">
            <a:off x="6752132" y="2774256"/>
            <a:ext cx="720650" cy="4880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547664" y="260648"/>
            <a:ext cx="590465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stability ?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356694" y="1340768"/>
            <a:ext cx="2065338" cy="1854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Control subsystem</a:t>
            </a:r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251669" y="3552156"/>
            <a:ext cx="2065338" cy="1854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Passive subsystem</a:t>
            </a:r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3" name="AutoShape 8"/>
          <p:cNvCxnSpPr>
            <a:cxnSpLocks noChangeShapeType="1"/>
            <a:stCxn id="12" idx="7"/>
            <a:endCxn id="10" idx="3"/>
          </p:cNvCxnSpPr>
          <p:nvPr/>
        </p:nvCxnSpPr>
        <p:spPr bwMode="auto">
          <a:xfrm rot="5400000" flipH="1" flipV="1">
            <a:off x="2886001" y="3051299"/>
            <a:ext cx="900112" cy="644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" name="AutoShape 9"/>
          <p:cNvCxnSpPr>
            <a:cxnSpLocks noChangeShapeType="1"/>
            <a:stCxn id="11" idx="2"/>
            <a:endCxn id="12" idx="6"/>
          </p:cNvCxnSpPr>
          <p:nvPr/>
        </p:nvCxnSpPr>
        <p:spPr bwMode="auto">
          <a:xfrm rot="10800000">
            <a:off x="3317007" y="4479256"/>
            <a:ext cx="22860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" name="AutoShape 10"/>
          <p:cNvCxnSpPr>
            <a:cxnSpLocks noChangeShapeType="1"/>
            <a:stCxn id="10" idx="5"/>
            <a:endCxn id="11" idx="1"/>
          </p:cNvCxnSpPr>
          <p:nvPr/>
        </p:nvCxnSpPr>
        <p:spPr bwMode="auto">
          <a:xfrm rot="16200000" flipH="1">
            <a:off x="5062463" y="2979862"/>
            <a:ext cx="900112" cy="787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7170" name="Picture 2" descr="http://controlmind.info/images/stories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734" y="1628800"/>
            <a:ext cx="1296144" cy="1292409"/>
          </a:xfrm>
          <a:prstGeom prst="rect">
            <a:avLst/>
          </a:prstGeom>
          <a:noFill/>
        </p:spPr>
      </p:pic>
      <p:pic>
        <p:nvPicPr>
          <p:cNvPr id="7172" name="Picture 4" descr="http://www.highperformancegolf.com.au/images/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510" y="3789040"/>
            <a:ext cx="1143000" cy="1368152"/>
          </a:xfrm>
          <a:prstGeom prst="rect">
            <a:avLst/>
          </a:prstGeom>
          <a:noFill/>
        </p:spPr>
      </p:pic>
      <p:pic>
        <p:nvPicPr>
          <p:cNvPr id="7174" name="Picture 6" descr="http://anatomymodels.shopanatomical.com/img/1/673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2998" y="3717032"/>
            <a:ext cx="1296144" cy="1500758"/>
          </a:xfrm>
          <a:prstGeom prst="rect">
            <a:avLst/>
          </a:prstGeom>
          <a:noFill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603007" y="3552156"/>
            <a:ext cx="2065337" cy="1854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Active subsystem</a:t>
            </a:r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kumimoji="0" lang="en-US" altLang="ko-KR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3568" y="5589240"/>
            <a:ext cx="8064896" cy="936104"/>
          </a:xfrm>
          <a:prstGeom prst="roundRect">
            <a:avLst/>
          </a:prstGeom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Panjabi (1992) theorized that spine stability is dependent on three subsystem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: passive (spinal column), active (spinal muscles), and control (neural control) 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subsystems.</a:t>
            </a:r>
          </a:p>
          <a:p>
            <a:pPr algn="ctr"/>
            <a:endParaRPr lang="ko-KR" alt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subsystem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309470" y="2276872"/>
            <a:ext cx="2822370" cy="2074552"/>
          </a:xfrm>
          <a:prstGeom prst="roundRect">
            <a:avLst>
              <a:gd name="adj" fmla="val 4966"/>
            </a:avLst>
          </a:prstGeom>
          <a:solidFill>
            <a:srgbClr val="FFFFFF"/>
          </a:solidFill>
          <a:ln w="3810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다리꼴 8"/>
          <p:cNvSpPr/>
          <p:nvPr/>
        </p:nvSpPr>
        <p:spPr>
          <a:xfrm>
            <a:off x="467544" y="1700808"/>
            <a:ext cx="2357454" cy="361180"/>
          </a:xfrm>
          <a:prstGeom prst="trapezoid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131840" y="4653136"/>
            <a:ext cx="2891720" cy="1368152"/>
          </a:xfrm>
          <a:prstGeom prst="roundRect">
            <a:avLst>
              <a:gd name="adj" fmla="val 4966"/>
            </a:avLst>
          </a:prstGeom>
          <a:solidFill>
            <a:srgbClr val="FFFFFF"/>
          </a:solidFill>
          <a:ln w="38100">
            <a:solidFill>
              <a:schemeClr val="accent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다리꼴 10"/>
          <p:cNvSpPr/>
          <p:nvPr/>
        </p:nvSpPr>
        <p:spPr>
          <a:xfrm>
            <a:off x="3274716" y="4135400"/>
            <a:ext cx="2357454" cy="374860"/>
          </a:xfrm>
          <a:prstGeom prst="trapezoid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3568" y="170080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Global </a:t>
            </a:r>
            <a:r>
              <a:rPr lang="en-US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mobilizer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288" y="406339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Local stabilizer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3528" y="2564904"/>
            <a:ext cx="2926869" cy="1754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Retus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External oblique </a:t>
            </a:r>
            <a:r>
              <a:rPr kumimoji="1" lang="en-US" altLang="ko-KR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  – lateral fiber</a:t>
            </a:r>
          </a:p>
          <a:p>
            <a:endParaRPr kumimoji="1"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Erector </a:t>
            </a:r>
            <a:r>
              <a:rPr kumimoji="1" lang="en-US" altLang="ko-KR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endParaRPr kumimoji="1" lang="ko-K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43240" y="4892000"/>
            <a:ext cx="2952328" cy="8008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buSzPts val="1600"/>
            </a:pPr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kumimoji="1" lang="en-US" altLang="ko-KR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endParaRPr kumimoji="1"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SzPts val="1600"/>
            </a:pPr>
            <a:r>
              <a:rPr kumimoji="1" lang="en-US" altLang="ko-KR" dirty="0" err="1" smtClean="0">
                <a:latin typeface="Times New Roman" pitchFamily="18" charset="0"/>
                <a:cs typeface="Times New Roman" pitchFamily="18" charset="0"/>
              </a:rPr>
              <a:t>Multifius</a:t>
            </a:r>
            <a:endParaRPr kumimoji="1" lang="en-US" altLang="ko-K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868144" y="2263192"/>
            <a:ext cx="2845171" cy="2160240"/>
          </a:xfrm>
          <a:prstGeom prst="roundRect">
            <a:avLst>
              <a:gd name="adj" fmla="val 4966"/>
            </a:avLst>
          </a:prstGeom>
          <a:solidFill>
            <a:srgbClr val="FFFFFF"/>
          </a:solidFill>
          <a:ln w="38100">
            <a:solidFill>
              <a:schemeClr val="accent3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다리꼴 17"/>
          <p:cNvSpPr/>
          <p:nvPr/>
        </p:nvSpPr>
        <p:spPr>
          <a:xfrm>
            <a:off x="6212985" y="1763126"/>
            <a:ext cx="2357454" cy="357190"/>
          </a:xfrm>
          <a:prstGeom prst="trapezoid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455608" y="169111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Global  stabilizer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868144" y="2492896"/>
            <a:ext cx="2880320" cy="1477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Internal  abdominal oblique</a:t>
            </a:r>
          </a:p>
          <a:p>
            <a:endParaRPr kumimoji="1"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External oblique </a:t>
            </a:r>
            <a:r>
              <a:rPr kumimoji="1" lang="en-US" altLang="ko-KR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kumimoji="1" lang="en-US" altLang="ko-KR" dirty="0" smtClean="0">
                <a:latin typeface="Times New Roman" pitchFamily="18" charset="0"/>
                <a:cs typeface="Times New Roman" pitchFamily="18" charset="0"/>
              </a:rPr>
              <a:t> – medial fiber</a:t>
            </a:r>
          </a:p>
          <a:p>
            <a:endParaRPr kumimoji="1" lang="en-US" altLang="ko-K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91880" y="1268760"/>
            <a:ext cx="2076832" cy="30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Active subsystem 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2927216" y="20471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5231472" y="2047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4511392" y="34873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http://anatomymodels.shopanatomical.com/img/1/67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1296144" cy="150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juranring.co.uk/wp-content/uploads/core-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456384" cy="353985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39552" y="1268760"/>
            <a:ext cx="3384376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muscles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그림 6" descr="화살표2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400000">
            <a:off x="1331640" y="3429000"/>
            <a:ext cx="5400600" cy="79208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4572000" y="1988840"/>
            <a:ext cx="4176464" cy="3672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Multifidus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transverse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pelvic floor muscle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Deepest layer muscles that originate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and insert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segmentally</a:t>
            </a: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Control and maintain the neutral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spinal curvature  (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Bergmark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1989)</a:t>
            </a:r>
          </a:p>
          <a:p>
            <a:pPr algn="ctr"/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339752" y="260648"/>
            <a:ext cx="4680520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subsystem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2428</ep:Words>
  <ep:PresentationFormat>화면 슬라이드 쇼(4:3)</ep:PresentationFormat>
  <ep:Paragraphs>331</ep:Paragraphs>
  <ep:Slides>23</ep:Slides>
  <ep:Notes>23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ep:HeadingPairs>
  <ep: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2012-05-22T11:34:50.000</dcterms:created>
  <dc:creator>강민혁</dc:creator>
  <cp:lastModifiedBy>symsk</cp:lastModifiedBy>
  <dcterms:modified xsi:type="dcterms:W3CDTF">2024-04-03T01:27:25.583</dcterms:modified>
  <cp:revision>205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