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0" r:id="rId1"/>
    <p:sldMasterId id="2147483804" r:id="rId2"/>
  </p:sldMasterIdLst>
  <p:notesMasterIdLst>
    <p:notesMasterId r:id="rId29"/>
  </p:notesMasterIdLst>
  <p:sldIdLst>
    <p:sldId id="271" r:id="rId3"/>
    <p:sldId id="289" r:id="rId4"/>
    <p:sldId id="288" r:id="rId5"/>
    <p:sldId id="262" r:id="rId6"/>
    <p:sldId id="264" r:id="rId7"/>
    <p:sldId id="265" r:id="rId8"/>
    <p:sldId id="257" r:id="rId9"/>
    <p:sldId id="258" r:id="rId10"/>
    <p:sldId id="259" r:id="rId11"/>
    <p:sldId id="272" r:id="rId12"/>
    <p:sldId id="268" r:id="rId13"/>
    <p:sldId id="270" r:id="rId14"/>
    <p:sldId id="275" r:id="rId15"/>
    <p:sldId id="294" r:id="rId16"/>
    <p:sldId id="290" r:id="rId17"/>
    <p:sldId id="276" r:id="rId18"/>
    <p:sldId id="279" r:id="rId19"/>
    <p:sldId id="280" r:id="rId20"/>
    <p:sldId id="292" r:id="rId21"/>
    <p:sldId id="293" r:id="rId22"/>
    <p:sldId id="281" r:id="rId23"/>
    <p:sldId id="282" r:id="rId24"/>
    <p:sldId id="284" r:id="rId25"/>
    <p:sldId id="285" r:id="rId26"/>
    <p:sldId id="286" r:id="rId27"/>
    <p:sldId id="287" r:id="rId28"/>
  </p:sldIdLst>
  <p:sldSz cx="9144000" cy="6858000" type="screen4x3"/>
  <p:notesSz cx="6815138" cy="99425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굴림" pitchFamily="34" charset="-127"/>
        <a:ea typeface="굴림" pitchFamily="34" charset="-127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굴림" pitchFamily="34" charset="-127"/>
        <a:ea typeface="굴림" pitchFamily="34" charset="-127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굴림" pitchFamily="34" charset="-127"/>
        <a:ea typeface="굴림" pitchFamily="34" charset="-127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굴림" pitchFamily="34" charset="-127"/>
        <a:ea typeface="굴림" pitchFamily="34" charset="-127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굴림" pitchFamily="34" charset="-127"/>
        <a:ea typeface="굴림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굴림" pitchFamily="34" charset="-127"/>
        <a:ea typeface="굴림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굴림" pitchFamily="34" charset="-127"/>
        <a:ea typeface="굴림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굴림" pitchFamily="34" charset="-127"/>
        <a:ea typeface="굴림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굴림" pitchFamily="34" charset="-127"/>
        <a:ea typeface="굴림" pitchFamily="34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672" y="-108"/>
      </p:cViewPr>
      <p:guideLst>
        <p:guide orient="horz" pos="2162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1"/>
          <p:cNvSpPr>
            <a:spLocks noChangeArrowheads="1"/>
          </p:cNvSpPr>
          <p:nvPr/>
        </p:nvSpPr>
        <p:spPr bwMode="auto">
          <a:xfrm>
            <a:off x="0" y="0"/>
            <a:ext cx="6815138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987" name="AutoShape 2"/>
          <p:cNvSpPr>
            <a:spLocks noChangeArrowheads="1"/>
          </p:cNvSpPr>
          <p:nvPr/>
        </p:nvSpPr>
        <p:spPr bwMode="auto">
          <a:xfrm>
            <a:off x="0" y="0"/>
            <a:ext cx="6815138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988" name="AutoShape 3"/>
          <p:cNvSpPr>
            <a:spLocks noChangeArrowheads="1"/>
          </p:cNvSpPr>
          <p:nvPr/>
        </p:nvSpPr>
        <p:spPr bwMode="auto">
          <a:xfrm>
            <a:off x="0" y="0"/>
            <a:ext cx="6815138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60800" y="0"/>
            <a:ext cx="2947988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맑은 고딕" pitchFamily="48" charset="0"/>
                <a:ea typeface="굴림" charset="-127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991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2338" y="746125"/>
            <a:ext cx="4967287" cy="3724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1038" y="4722813"/>
            <a:ext cx="5448300" cy="447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0" y="9445625"/>
            <a:ext cx="295275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60800" y="9445625"/>
            <a:ext cx="2947988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맑은 고딕" pitchFamily="48" charset="0"/>
                <a:ea typeface="굴림" charset="-127"/>
              </a:defRPr>
            </a:lvl1pPr>
          </a:lstStyle>
          <a:p>
            <a:pPr>
              <a:defRPr/>
            </a:pPr>
            <a:fld id="{B1D31C13-E24D-4FA9-87C5-1B5C71D0B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</a:endParaRPr>
          </a:p>
        </p:txBody>
      </p:sp>
      <p:sp>
        <p:nvSpPr>
          <p:cNvPr id="43012" name="Segnaposto numero diapositiva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4B34B56-26C6-4B76-8C56-40136BB149B9}" type="slidenum">
              <a:rPr lang="it-IT" smtClean="0">
                <a:latin typeface="맑은 고딕" pitchFamily="34" charset="-127"/>
                <a:ea typeface="굴림" pitchFamily="34" charset="-127"/>
              </a:rPr>
              <a:pPr>
                <a:buFont typeface="Times New Roman" pitchFamily="18" charset="0"/>
                <a:buNone/>
              </a:pPr>
              <a:t>1</a:t>
            </a:fld>
            <a:endParaRPr lang="it-IT" smtClean="0">
              <a:latin typeface="맑은 고딕" pitchFamily="34" charset="-127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</a:endParaRPr>
          </a:p>
        </p:txBody>
      </p:sp>
      <p:sp>
        <p:nvSpPr>
          <p:cNvPr id="52228" name="Segnaposto numero diapositiva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4C5BC14-DC77-4F8A-835B-BC7895807137}" type="slidenum">
              <a:rPr lang="en-US" smtClean="0">
                <a:latin typeface="맑은 고딕" pitchFamily="34" charset="-127"/>
                <a:ea typeface="굴림" pitchFamily="34" charset="-127"/>
              </a:rPr>
              <a:pPr>
                <a:buFont typeface="Times New Roman" pitchFamily="18" charset="0"/>
                <a:buNone/>
              </a:pPr>
              <a:t>17</a:t>
            </a:fld>
            <a:endParaRPr lang="en-US" smtClean="0">
              <a:latin typeface="맑은 고딕" pitchFamily="34" charset="-127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</a:endParaRPr>
          </a:p>
        </p:txBody>
      </p:sp>
      <p:sp>
        <p:nvSpPr>
          <p:cNvPr id="53252" name="Segnaposto numero diapositiva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0A6D932-38E6-4C31-A742-693317CF80A3}" type="slidenum">
              <a:rPr lang="en-US" smtClean="0">
                <a:latin typeface="맑은 고딕" pitchFamily="34" charset="-127"/>
                <a:ea typeface="굴림" pitchFamily="34" charset="-127"/>
              </a:rPr>
              <a:pPr>
                <a:buFont typeface="Times New Roman" pitchFamily="18" charset="0"/>
                <a:buNone/>
              </a:pPr>
              <a:t>21</a:t>
            </a:fld>
            <a:endParaRPr lang="en-US" smtClean="0">
              <a:latin typeface="맑은 고딕" pitchFamily="34" charset="-127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1AE1F5A-890C-4E59-B84F-692F9F9AF4A7}" type="slidenum">
              <a:rPr lang="en-US" smtClean="0">
                <a:latin typeface="맑은 고딕" pitchFamily="34" charset="-127"/>
                <a:ea typeface="굴림" pitchFamily="34" charset="-127"/>
              </a:rPr>
              <a:pPr>
                <a:buFont typeface="Times New Roman" pitchFamily="18" charset="0"/>
                <a:buNone/>
              </a:pPr>
              <a:t>4</a:t>
            </a:fld>
            <a:endParaRPr lang="en-US" smtClean="0">
              <a:latin typeface="맑은 고딕" pitchFamily="34" charset="-127"/>
              <a:ea typeface="굴림" pitchFamily="34" charset="-127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922338" y="746125"/>
            <a:ext cx="497205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36" name="Text Box 2"/>
          <p:cNvSpPr>
            <a:spLocks noGrp="1" noChangeArrowheads="1"/>
          </p:cNvSpPr>
          <p:nvPr>
            <p:ph type="body"/>
          </p:nvPr>
        </p:nvSpPr>
        <p:spPr>
          <a:xfrm>
            <a:off x="681038" y="4722813"/>
            <a:ext cx="5453062" cy="4475162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mtClean="0">
                <a:latin typeface="맑은 고딕" pitchFamily="34" charset="-127"/>
              </a:rPr>
              <a:t>Global muscles은 기능에 따라 다시 mobilizer, stabilizer로 분리할 수 있음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mtClean="0">
                <a:latin typeface="맑은 고딕" pitchFamily="34" charset="-127"/>
              </a:rPr>
              <a:t>Local stabilizer: segmental stability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mtClean="0">
                <a:latin typeface="맑은 고딕" pitchFamily="34" charset="-127"/>
              </a:rPr>
              <a:t>Global stabilizer: eccentrically to control range of motion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mtClean="0">
                <a:latin typeface="맑은 고딕" pitchFamily="34" charset="-127"/>
              </a:rPr>
              <a:t>                         produce movement with stability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mtClean="0">
                <a:latin typeface="맑은 고딕" pitchFamily="34" charset="-127"/>
              </a:rPr>
              <a:t>Global mobility: 움직임에 주로 관여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mtClean="0">
                <a:latin typeface="맑은 고딕" pitchFamily="34" charset="-127"/>
              </a:rPr>
              <a:t>                       load or high speed movement 시 eccentric contraction을 통해 stability 제공</a:t>
            </a: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3860800" y="9445625"/>
            <a:ext cx="295275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D1591EE4-AB72-4DD2-9BE9-B65A2F538B82}" type="slidenum">
              <a:rPr lang="en-US" sz="1200">
                <a:solidFill>
                  <a:srgbClr val="000000"/>
                </a:solidFill>
                <a:latin typeface="맑은 고딕" pitchFamily="34" charset="-127"/>
              </a:rPr>
              <a:pPr algn="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4</a:t>
            </a:fld>
            <a:endParaRPr lang="en-US" sz="1200">
              <a:solidFill>
                <a:srgbClr val="000000"/>
              </a:solidFill>
              <a:latin typeface="맑은 고딕" pitchFamily="34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3578533-196A-440D-B764-98B417500B07}" type="slidenum">
              <a:rPr lang="en-US" smtClean="0">
                <a:latin typeface="맑은 고딕" pitchFamily="34" charset="-127"/>
                <a:ea typeface="굴림" pitchFamily="34" charset="-127"/>
              </a:rPr>
              <a:pPr>
                <a:buFont typeface="Times New Roman" pitchFamily="18" charset="0"/>
                <a:buNone/>
              </a:pPr>
              <a:t>5</a:t>
            </a:fld>
            <a:endParaRPr lang="en-US" smtClean="0">
              <a:latin typeface="맑은 고딕" pitchFamily="34" charset="-127"/>
              <a:ea typeface="굴림" pitchFamily="34" charset="-127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922338" y="746125"/>
            <a:ext cx="497205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5060" name="Text Box 2"/>
          <p:cNvSpPr>
            <a:spLocks noGrp="1" noChangeArrowheads="1"/>
          </p:cNvSpPr>
          <p:nvPr>
            <p:ph type="body"/>
          </p:nvPr>
        </p:nvSpPr>
        <p:spPr>
          <a:xfrm>
            <a:off x="681038" y="4722813"/>
            <a:ext cx="5453062" cy="4475162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mtClean="0">
                <a:latin typeface="맑은 고딕" pitchFamily="34" charset="-127"/>
              </a:rPr>
              <a:t>근육의 약화가 일어나게 되면 다음과 같은 변화가 나타나 stability에도 영향을 주게 되어 통증을 야기할 수 있다.</a:t>
            </a:r>
          </a:p>
        </p:txBody>
      </p:sp>
      <p:sp>
        <p:nvSpPr>
          <p:cNvPr id="45061" name="Text Box 3"/>
          <p:cNvSpPr txBox="1">
            <a:spLocks noChangeArrowheads="1"/>
          </p:cNvSpPr>
          <p:nvPr/>
        </p:nvSpPr>
        <p:spPr bwMode="auto">
          <a:xfrm>
            <a:off x="3860800" y="9445625"/>
            <a:ext cx="295275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1E9A975F-3CE5-4D91-A751-EBFF85BACF20}" type="slidenum">
              <a:rPr lang="en-US" sz="1200">
                <a:solidFill>
                  <a:srgbClr val="000000"/>
                </a:solidFill>
                <a:latin typeface="맑은 고딕" pitchFamily="34" charset="-127"/>
              </a:rPr>
              <a:pPr algn="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5</a:t>
            </a:fld>
            <a:endParaRPr lang="en-US" sz="1200">
              <a:solidFill>
                <a:srgbClr val="000000"/>
              </a:solidFill>
              <a:latin typeface="맑은 고딕" pitchFamily="34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455F164-A876-4A0E-8F1F-CDF564B473D1}" type="slidenum">
              <a:rPr lang="en-US" smtClean="0">
                <a:latin typeface="맑은 고딕" pitchFamily="34" charset="-127"/>
                <a:ea typeface="굴림" pitchFamily="34" charset="-127"/>
              </a:rPr>
              <a:pPr>
                <a:buFont typeface="Times New Roman" pitchFamily="18" charset="0"/>
                <a:buNone/>
              </a:pPr>
              <a:t>6</a:t>
            </a:fld>
            <a:endParaRPr lang="en-US" smtClean="0">
              <a:latin typeface="맑은 고딕" pitchFamily="34" charset="-127"/>
              <a:ea typeface="굴림" pitchFamily="34" charset="-127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922338" y="746125"/>
            <a:ext cx="497205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6084" name="Text Box 2"/>
          <p:cNvSpPr>
            <a:spLocks noGrp="1" noChangeArrowheads="1"/>
          </p:cNvSpPr>
          <p:nvPr>
            <p:ph type="body"/>
          </p:nvPr>
        </p:nvSpPr>
        <p:spPr>
          <a:xfrm>
            <a:off x="681038" y="4722813"/>
            <a:ext cx="5453062" cy="4475162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mtClean="0">
                <a:latin typeface="맑은 고딕" pitchFamily="34" charset="-127"/>
              </a:rPr>
              <a:t>those muscles, mainly extensors of the knees, hips, and back, that by their tone resist the constant pull of gravity in the maintenance of normal posture</a:t>
            </a:r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3860800" y="9445625"/>
            <a:ext cx="295275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D568C789-527F-4A3D-83DC-30335FD32177}" type="slidenum">
              <a:rPr lang="en-US" sz="1200">
                <a:solidFill>
                  <a:srgbClr val="000000"/>
                </a:solidFill>
                <a:latin typeface="맑은 고딕" pitchFamily="34" charset="-127"/>
              </a:rPr>
              <a:pPr algn="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6</a:t>
            </a:fld>
            <a:endParaRPr lang="en-US" sz="1200">
              <a:solidFill>
                <a:srgbClr val="000000"/>
              </a:solidFill>
              <a:latin typeface="맑은 고딕" pitchFamily="34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A79C31D-1013-4FA5-A302-75855B8BDE61}" type="slidenum">
              <a:rPr lang="en-US" smtClean="0">
                <a:latin typeface="맑은 고딕" pitchFamily="34" charset="-127"/>
                <a:ea typeface="굴림" pitchFamily="34" charset="-127"/>
              </a:rPr>
              <a:pPr>
                <a:buFont typeface="Times New Roman" pitchFamily="18" charset="0"/>
                <a:buNone/>
              </a:pPr>
              <a:t>7</a:t>
            </a:fld>
            <a:endParaRPr lang="en-US" smtClean="0">
              <a:latin typeface="맑은 고딕" pitchFamily="34" charset="-127"/>
              <a:ea typeface="굴림" pitchFamily="34" charset="-127"/>
            </a:endParaRPr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922338" y="746125"/>
            <a:ext cx="497205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7108" name="Text Box 2"/>
          <p:cNvSpPr>
            <a:spLocks noGrp="1" noChangeArrowheads="1"/>
          </p:cNvSpPr>
          <p:nvPr>
            <p:ph type="body"/>
          </p:nvPr>
        </p:nvSpPr>
        <p:spPr>
          <a:xfrm>
            <a:off x="681038" y="4722813"/>
            <a:ext cx="5453062" cy="4475162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mtClean="0">
                <a:latin typeface="맑은 고딕" pitchFamily="34" charset="-127"/>
              </a:rPr>
              <a:t>슬링, 불안정한 지지면을 이용한 운동</a:t>
            </a:r>
          </a:p>
        </p:txBody>
      </p:sp>
      <p:sp>
        <p:nvSpPr>
          <p:cNvPr id="47109" name="Text Box 3"/>
          <p:cNvSpPr txBox="1">
            <a:spLocks noChangeArrowheads="1"/>
          </p:cNvSpPr>
          <p:nvPr/>
        </p:nvSpPr>
        <p:spPr bwMode="auto">
          <a:xfrm>
            <a:off x="3860800" y="9445625"/>
            <a:ext cx="295275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218D195D-0C24-49BA-B70A-BFC78B186AAF}" type="slidenum">
              <a:rPr lang="en-US" sz="1200">
                <a:solidFill>
                  <a:srgbClr val="000000"/>
                </a:solidFill>
                <a:latin typeface="맑은 고딕" pitchFamily="34" charset="-127"/>
              </a:rPr>
              <a:pPr algn="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7</a:t>
            </a:fld>
            <a:endParaRPr lang="en-US" sz="1200">
              <a:solidFill>
                <a:srgbClr val="000000"/>
              </a:solidFill>
              <a:latin typeface="맑은 고딕" pitchFamily="34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669A713E-1BAF-4E60-90C0-0DD2F579CFB1}" type="slidenum">
              <a:rPr lang="en-US" smtClean="0">
                <a:latin typeface="맑은 고딕" pitchFamily="34" charset="-127"/>
                <a:ea typeface="굴림" pitchFamily="34" charset="-127"/>
              </a:rPr>
              <a:pPr>
                <a:buFont typeface="Times New Roman" pitchFamily="18" charset="0"/>
                <a:buNone/>
              </a:pPr>
              <a:t>8</a:t>
            </a:fld>
            <a:endParaRPr lang="en-US" smtClean="0">
              <a:latin typeface="맑은 고딕" pitchFamily="34" charset="-127"/>
              <a:ea typeface="굴림" pitchFamily="34" charset="-127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922338" y="746125"/>
            <a:ext cx="497205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8132" name="Text Box 2"/>
          <p:cNvSpPr>
            <a:spLocks noGrp="1" noChangeArrowheads="1"/>
          </p:cNvSpPr>
          <p:nvPr>
            <p:ph type="body"/>
          </p:nvPr>
        </p:nvSpPr>
        <p:spPr>
          <a:xfrm>
            <a:off x="681038" y="4722813"/>
            <a:ext cx="5453062" cy="4475162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mtClean="0">
                <a:latin typeface="맑은 고딕" pitchFamily="34" charset="-127"/>
              </a:rPr>
              <a:t>메덱스 이름을 넣어도 될지 몰라서 일단 이름은 이렇게 적었습니다.</a:t>
            </a:r>
          </a:p>
        </p:txBody>
      </p:sp>
      <p:sp>
        <p:nvSpPr>
          <p:cNvPr id="48133" name="Text Box 3"/>
          <p:cNvSpPr txBox="1">
            <a:spLocks noChangeArrowheads="1"/>
          </p:cNvSpPr>
          <p:nvPr/>
        </p:nvSpPr>
        <p:spPr bwMode="auto">
          <a:xfrm>
            <a:off x="3860800" y="9445625"/>
            <a:ext cx="295275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184D1ADD-29F1-4F40-8D61-3886C37C9CF0}" type="slidenum">
              <a:rPr lang="en-US" sz="1200">
                <a:solidFill>
                  <a:srgbClr val="000000"/>
                </a:solidFill>
                <a:latin typeface="맑은 고딕" pitchFamily="34" charset="-127"/>
              </a:rPr>
              <a:pPr algn="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8</a:t>
            </a:fld>
            <a:endParaRPr lang="en-US" sz="1200">
              <a:solidFill>
                <a:srgbClr val="000000"/>
              </a:solidFill>
              <a:latin typeface="맑은 고딕" pitchFamily="34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025652A-9ADC-46A2-9141-D46532FA5FC5}" type="slidenum">
              <a:rPr lang="en-US" smtClean="0">
                <a:latin typeface="맑은 고딕" pitchFamily="34" charset="-127"/>
                <a:ea typeface="굴림" pitchFamily="34" charset="-127"/>
              </a:rPr>
              <a:pPr>
                <a:buFont typeface="Times New Roman" pitchFamily="18" charset="0"/>
                <a:buNone/>
              </a:pPr>
              <a:t>9</a:t>
            </a:fld>
            <a:endParaRPr lang="en-US" smtClean="0">
              <a:latin typeface="맑은 고딕" pitchFamily="34" charset="-127"/>
              <a:ea typeface="굴림" pitchFamily="34" charset="-127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922338" y="746125"/>
            <a:ext cx="497205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/>
          </p:nvPr>
        </p:nvSpPr>
        <p:spPr>
          <a:xfrm>
            <a:off x="681038" y="4722813"/>
            <a:ext cx="5449887" cy="456565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28734EC-2D93-42B6-BE91-F15C986C4707}" type="slidenum">
              <a:rPr lang="en-US" smtClean="0">
                <a:latin typeface="맑은 고딕" pitchFamily="34" charset="-127"/>
                <a:ea typeface="굴림" pitchFamily="34" charset="-127"/>
              </a:rPr>
              <a:pPr>
                <a:buFont typeface="Times New Roman" pitchFamily="18" charset="0"/>
                <a:buNone/>
              </a:pPr>
              <a:t>11</a:t>
            </a:fld>
            <a:endParaRPr lang="en-US" smtClean="0">
              <a:latin typeface="맑은 고딕" pitchFamily="34" charset="-127"/>
              <a:ea typeface="굴림" pitchFamily="34" charset="-127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922338" y="746125"/>
            <a:ext cx="497205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0180" name="Text Box 2"/>
          <p:cNvSpPr>
            <a:spLocks noGrp="1" noChangeArrowheads="1"/>
          </p:cNvSpPr>
          <p:nvPr>
            <p:ph type="body"/>
          </p:nvPr>
        </p:nvSpPr>
        <p:spPr>
          <a:xfrm>
            <a:off x="681038" y="4722813"/>
            <a:ext cx="5453062" cy="4475162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mtClean="0">
                <a:latin typeface="맑은 고딕" pitchFamily="34" charset="-127"/>
              </a:rPr>
              <a:t>CNS가 근육과 같은 작용기에 운동 명령을 내림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mtClean="0">
                <a:latin typeface="맑은 고딕" pitchFamily="34" charset="-127"/>
              </a:rPr>
              <a:t>운동을 하는 동안 근육이 작용함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mtClean="0">
                <a:latin typeface="맑은 고딕" pitchFamily="34" charset="-127"/>
              </a:rPr>
              <a:t>운동 결과에 대한 측정을 실시함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mtClean="0">
                <a:latin typeface="맑은 고딕" pitchFamily="34" charset="-127"/>
              </a:rPr>
              <a:t>측정결과를 실시간으로 biofeedback을 통해 제공함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mtClean="0">
                <a:latin typeface="맑은 고딕" pitchFamily="34" charset="-127"/>
              </a:rPr>
              <a:t>Biofeedback 정보에 따른 새로운 운동명령을 근육에 내림</a:t>
            </a: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3860800" y="9445625"/>
            <a:ext cx="295275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272B1865-E815-4983-802E-0E41A9C18048}" type="slidenum">
              <a:rPr lang="en-US" sz="1200">
                <a:solidFill>
                  <a:srgbClr val="000000"/>
                </a:solidFill>
                <a:latin typeface="맑은 고딕" pitchFamily="34" charset="-127"/>
              </a:rPr>
              <a:pPr algn="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11</a:t>
            </a:fld>
            <a:endParaRPr lang="en-US" sz="1200">
              <a:solidFill>
                <a:srgbClr val="000000"/>
              </a:solidFill>
              <a:latin typeface="맑은 고딕" pitchFamily="34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69A046CD-8C05-4D1F-A9CD-9888031F058E}" type="slidenum">
              <a:rPr lang="en-US" smtClean="0">
                <a:latin typeface="맑은 고딕" pitchFamily="34" charset="-127"/>
                <a:ea typeface="굴림" pitchFamily="34" charset="-127"/>
              </a:rPr>
              <a:pPr>
                <a:buFont typeface="Times New Roman" pitchFamily="18" charset="0"/>
                <a:buNone/>
              </a:pPr>
              <a:t>12</a:t>
            </a:fld>
            <a:endParaRPr lang="en-US" smtClean="0">
              <a:latin typeface="맑은 고딕" pitchFamily="34" charset="-127"/>
              <a:ea typeface="굴림" pitchFamily="34" charset="-127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922338" y="746125"/>
            <a:ext cx="497205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204" name="Text Box 2"/>
          <p:cNvSpPr>
            <a:spLocks noGrp="1" noChangeArrowheads="1"/>
          </p:cNvSpPr>
          <p:nvPr>
            <p:ph type="body"/>
          </p:nvPr>
        </p:nvSpPr>
        <p:spPr>
          <a:xfrm>
            <a:off x="681038" y="4722813"/>
            <a:ext cx="5453062" cy="4475162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mtClean="0">
                <a:latin typeface="맑은 고딕" pitchFamily="34" charset="-127"/>
              </a:rPr>
              <a:t>-쉽게 사용할 수 있는 사용자에 친밀한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mtClean="0">
                <a:latin typeface="맑은 고딕" pitchFamily="34" charset="-127"/>
              </a:rPr>
              <a:t>-요부에 안정성을 증가시킬 수 있는 기구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mtClean="0">
                <a:latin typeface="맑은 고딕" pitchFamily="34" charset="-127"/>
              </a:rPr>
              <a:t>-시각적 바이오피드백을 이용해서 자세에 정렬을 스스로 모니터링하는 셀프코칭 기능이 있다.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mtClean="0">
                <a:latin typeface="맑은 고딕" pitchFamily="34" charset="-127"/>
              </a:rPr>
              <a:t>-Emg를 이용해서 객관적인 결과를 획득할 수 있다.</a:t>
            </a:r>
          </a:p>
        </p:txBody>
      </p:sp>
      <p:sp>
        <p:nvSpPr>
          <p:cNvPr id="51205" name="Text Box 3"/>
          <p:cNvSpPr txBox="1">
            <a:spLocks noChangeArrowheads="1"/>
          </p:cNvSpPr>
          <p:nvPr/>
        </p:nvSpPr>
        <p:spPr bwMode="auto">
          <a:xfrm>
            <a:off x="3860800" y="9445625"/>
            <a:ext cx="295275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48F4BD76-E5B2-47A1-88E1-7CA68EC3C0EF}" type="slidenum">
              <a:rPr lang="en-US" sz="1200">
                <a:solidFill>
                  <a:srgbClr val="000000"/>
                </a:solidFill>
                <a:latin typeface="맑은 고딕" pitchFamily="34" charset="-127"/>
              </a:rPr>
              <a:pPr algn="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12</a:t>
            </a:fld>
            <a:endParaRPr lang="en-US" sz="1200">
              <a:solidFill>
                <a:srgbClr val="000000"/>
              </a:solidFill>
              <a:latin typeface="맑은 고딕" pitchFamily="34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5B851-0F3F-4045-8CB3-81BEBC2DB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570AC-4946-4EFA-A87F-B693D0566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BAB32-1688-461E-A55A-8A5E2F67B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A5252-C741-4932-B392-A631314EE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243A4-0E5D-40C3-A81B-0E746DCE4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96C65-4CBB-4C35-9989-B48CDC27F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8E800-5EA4-4FB0-8583-0EC927D4E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654C6-CD77-47DC-93F5-9348548CF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13E6C-F00E-4AE0-81D3-7ADA6E045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BF08C-A540-416F-B3A9-37EEFCEFE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27FA6-5C8E-45E1-8BAD-E63150B1F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503ED-9250-403D-A287-87AFB32F7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taglia e arrotonda singolo angolo rettangolo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riangolo rettangolo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igura a mano libera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8" name="Figura a mano libera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35F5F-5DD3-4421-BCC7-608DDEFD4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A0558-92FC-4F1D-8226-8DE3AE312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E1F3E-0A42-4D33-AE57-7324AFC7E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D656B-278D-4442-AE73-6B52DC4A1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4E5DD-1862-4964-B29E-0EAD15D3A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98947-ED4C-41B3-994F-A50D5B204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F9DBB-DCEE-472C-96D0-0200F1FB0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72497-CBE9-4170-B10C-43D13E085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4B7D9-465A-411D-9E3F-2BC4900D9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84824-67B3-4F93-91CF-2920F326D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750C8D-2CA7-4906-B0AE-3BB0A07A3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052" name="Segnaposto tito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2053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EA948D2-1779-4570-8246-A7F297B93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7" name="Grup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02" r:id="rId2"/>
    <p:sldLayoutId id="214748392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23" r:id="rId9"/>
    <p:sldLayoutId id="2147483908" r:id="rId10"/>
    <p:sldLayoutId id="21474839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arco\Desktop\130528%20Lubiana\Foto%20e%20video\video%20e%20immagini\3d%20MPEG.mpe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0900" y="5040313"/>
            <a:ext cx="7812088" cy="1436687"/>
          </a:xfrm>
          <a:effectLst>
            <a:outerShdw blurRad="76200" dist="381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marR="0" eaLnBrk="1" hangingPunct="1">
              <a:lnSpc>
                <a:spcPct val="80000"/>
              </a:lnSpc>
              <a:buFont typeface="Times New Roman" pitchFamily="18" charset="0"/>
              <a:buNone/>
              <a:defRPr/>
            </a:pPr>
            <a:r>
              <a:rPr lang="it-IT" sz="2200" smtClean="0">
                <a:effectLst>
                  <a:outerShdw blurRad="38100" dist="38100" dir="2700000" algn="tl">
                    <a:srgbClr val="04617B"/>
                  </a:outerShdw>
                </a:effectLst>
                <a:latin typeface="Tahoma" pitchFamily="34" charset="0"/>
                <a:cs typeface="Tahoma" pitchFamily="34" charset="0"/>
              </a:rPr>
              <a:t>Feliciana Cortese</a:t>
            </a:r>
          </a:p>
          <a:p>
            <a:pPr marR="0" eaLnBrk="1" hangingPunct="1">
              <a:lnSpc>
                <a:spcPct val="80000"/>
              </a:lnSpc>
              <a:buFont typeface="Times New Roman" pitchFamily="18" charset="0"/>
              <a:buNone/>
              <a:defRPr/>
            </a:pPr>
            <a:r>
              <a:rPr lang="it-IT" sz="2200" smtClean="0">
                <a:effectLst>
                  <a:outerShdw blurRad="38100" dist="38100" dir="2700000" algn="tl">
                    <a:srgbClr val="04617B"/>
                  </a:outerShdw>
                </a:effectLst>
                <a:latin typeface="Tahoma" pitchFamily="34" charset="0"/>
                <a:cs typeface="Tahoma" pitchFamily="34" charset="0"/>
              </a:rPr>
              <a:t>Antonio Rizzetto</a:t>
            </a:r>
          </a:p>
          <a:p>
            <a:pPr marR="0" eaLnBrk="1" hangingPunct="1">
              <a:lnSpc>
                <a:spcPct val="80000"/>
              </a:lnSpc>
              <a:buFont typeface="Times New Roman" pitchFamily="18" charset="0"/>
              <a:buNone/>
              <a:defRPr/>
            </a:pPr>
            <a:r>
              <a:rPr lang="it-IT" sz="2000" smtClean="0">
                <a:effectLst>
                  <a:outerShdw blurRad="38100" dist="38100" dir="2700000" algn="tl">
                    <a:srgbClr val="04617B"/>
                  </a:outerShdw>
                </a:effectLst>
                <a:latin typeface="Tahoma" pitchFamily="34" charset="0"/>
                <a:cs typeface="Tahoma" pitchFamily="34" charset="0"/>
              </a:rPr>
              <a:t>Unità Funzionale di Medicina Riabilitativa</a:t>
            </a:r>
          </a:p>
          <a:p>
            <a:pPr marR="0" eaLnBrk="1" hangingPunct="1">
              <a:lnSpc>
                <a:spcPct val="80000"/>
              </a:lnSpc>
              <a:buFont typeface="Times New Roman" pitchFamily="18" charset="0"/>
              <a:buNone/>
              <a:defRPr/>
            </a:pPr>
            <a:r>
              <a:rPr lang="it-IT" sz="2200" smtClean="0">
                <a:effectLst>
                  <a:outerShdw blurRad="38100" dist="38100" dir="2700000" algn="tl">
                    <a:srgbClr val="04617B"/>
                  </a:outerShdw>
                </a:effectLst>
                <a:latin typeface="Tahoma" pitchFamily="34" charset="0"/>
                <a:cs typeface="Tahoma" pitchFamily="34" charset="0"/>
              </a:rPr>
              <a:t>Casa di Cura Privata Villa Margherita-Arcugnano-Vicenza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85788" y="2141538"/>
            <a:ext cx="7972425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4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Постуральный</a:t>
            </a:r>
            <a:r>
              <a:rPr lang="ru-RU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контроль</a:t>
            </a:r>
            <a:endParaRPr lang="it-IT" sz="44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ru-RU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аппаратом </a:t>
            </a:r>
            <a:r>
              <a:rPr lang="it-IT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3D-</a:t>
            </a:r>
            <a:r>
              <a:rPr lang="ru-RU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Ньютон</a:t>
            </a:r>
            <a:endParaRPr lang="it-IT" sz="44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412" name="Immagine 4" descr="Cattura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309563"/>
            <a:ext cx="1727200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Immagine 5" descr="Cattura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8898" y="3455988"/>
            <a:ext cx="1573212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Immagine 6" descr="Cattura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9550" y="3616325"/>
            <a:ext cx="27019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Immagine 9" descr="Cattura8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7525" y="565150"/>
            <a:ext cx="1944688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Immagine 10" descr="Cattura9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88100" y="346075"/>
            <a:ext cx="2201863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uppo 7"/>
          <p:cNvGrpSpPr>
            <a:grpSpLocks/>
          </p:cNvGrpSpPr>
          <p:nvPr/>
        </p:nvGrpSpPr>
        <p:grpSpPr bwMode="auto">
          <a:xfrm>
            <a:off x="232755" y="257175"/>
            <a:ext cx="8163100" cy="4783138"/>
            <a:chOff x="198673" y="854120"/>
            <a:chExt cx="8163326" cy="4783093"/>
          </a:xfrm>
        </p:grpSpPr>
        <p:pic>
          <p:nvPicPr>
            <p:cNvPr id="26629" name="Picture 2" descr="K:\KINETRAK 3D NEWTON\3D vuot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7588" y="1808163"/>
              <a:ext cx="4562475" cy="3829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Figura a mano libera 2"/>
            <p:cNvSpPr/>
            <p:nvPr/>
          </p:nvSpPr>
          <p:spPr>
            <a:xfrm>
              <a:off x="198673" y="3230880"/>
              <a:ext cx="3142298" cy="1014904"/>
            </a:xfrm>
            <a:custGeom>
              <a:avLst>
                <a:gd name="f0" fmla="val 14400"/>
                <a:gd name="f1" fmla="val 5400"/>
                <a:gd name="f2" fmla="val 18000"/>
                <a:gd name="f3" fmla="val 8100"/>
              </a:avLst>
              <a:gdLst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val 10800"/>
                <a:gd name="f11" fmla="*/ f4 1 21600"/>
                <a:gd name="f12" fmla="*/ f5 1 21600"/>
                <a:gd name="f13" fmla="pin 0 f0 f7"/>
                <a:gd name="f14" fmla="pin f6 f3 10800"/>
                <a:gd name="f15" fmla="val f13"/>
                <a:gd name="f16" fmla="val f14"/>
                <a:gd name="f17" fmla="pin f13 f2 21600"/>
                <a:gd name="f18" fmla="pin 0 f1 f14"/>
                <a:gd name="f19" fmla="*/ f13 f11 1"/>
                <a:gd name="f20" fmla="*/ f6 f12 1"/>
                <a:gd name="f21" fmla="*/ f14 f12 1"/>
                <a:gd name="f22" fmla="*/ f7 f11 1"/>
                <a:gd name="f23" fmla="*/ 0 f11 1"/>
                <a:gd name="f24" fmla="*/ 21600 f12 1"/>
                <a:gd name="f25" fmla="*/ 0 f12 1"/>
                <a:gd name="f26" fmla="val f18"/>
                <a:gd name="f27" fmla="val f17"/>
                <a:gd name="f28" fmla="+- 21600 0 f16"/>
                <a:gd name="f29" fmla="*/ f17 f11 1"/>
                <a:gd name="f30" fmla="*/ f18 f12 1"/>
                <a:gd name="f31" fmla="*/ f15 f11 1"/>
                <a:gd name="f32" fmla="+- 21600 0 f26"/>
              </a:gdLst>
              <a:ahLst>
                <a:ahXY gdRefX="f0" minX="f6" maxX="f7" gdRefY="" minY="0" maxY="0">
                  <a:pos x="f19" y="f20"/>
                </a:ahXY>
                <a:ahXY gdRefX="f2" minX="f13" maxX="f7" gdRefY="f3" minY="f6" maxY="f10">
                  <a:pos x="f29" y="f21"/>
                </a:ahXY>
                <a:ahXY gdRefX="" minX="0" maxX="0" gdRefY="f1" minY="f6" maxY="f14">
                  <a:pos x="f22" y="f3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5" r="f31" b="f24"/>
              <a:pathLst>
                <a:path w="21600" h="21600">
                  <a:moveTo>
                    <a:pt x="f6" y="f6"/>
                  </a:moveTo>
                  <a:lnTo>
                    <a:pt x="f15" y="f6"/>
                  </a:lnTo>
                  <a:lnTo>
                    <a:pt x="f15" y="f16"/>
                  </a:lnTo>
                  <a:lnTo>
                    <a:pt x="f27" y="f16"/>
                  </a:lnTo>
                  <a:lnTo>
                    <a:pt x="f27" y="f26"/>
                  </a:lnTo>
                  <a:lnTo>
                    <a:pt x="f7" y="f10"/>
                  </a:lnTo>
                  <a:lnTo>
                    <a:pt x="f27" y="f32"/>
                  </a:lnTo>
                  <a:lnTo>
                    <a:pt x="f27" y="f28"/>
                  </a:lnTo>
                  <a:lnTo>
                    <a:pt x="f15" y="f28"/>
                  </a:lnTo>
                  <a:lnTo>
                    <a:pt x="f15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txBody>
            <a:bodyPr lIns="90000" tIns="45000" rIns="90000" bIns="45000" anchor="ctr" compatLnSpc="0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buFont typeface="Times New Roman" pitchFamily="16" charset="0"/>
                <a:buNone/>
                <a:defRPr/>
              </a:pPr>
              <a:r>
                <a:rPr lang="ru-RU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Много-направленность</a:t>
              </a:r>
              <a:endPara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Figura a mano libera 3"/>
            <p:cNvSpPr/>
            <p:nvPr/>
          </p:nvSpPr>
          <p:spPr>
            <a:xfrm>
              <a:off x="5405514" y="2152384"/>
              <a:ext cx="2956485" cy="1154487"/>
            </a:xfrm>
            <a:custGeom>
              <a:avLst>
                <a:gd name="f0" fmla="val 7200"/>
                <a:gd name="f1" fmla="val 5400"/>
                <a:gd name="f2" fmla="val 3600"/>
                <a:gd name="f3" fmla="val 8100"/>
              </a:avLst>
              <a:gdLst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val 10800"/>
                <a:gd name="f11" fmla="*/ f4 1 21600"/>
                <a:gd name="f12" fmla="*/ f5 1 21600"/>
                <a:gd name="f13" fmla="pin f6 f0 21600"/>
                <a:gd name="f14" fmla="pin f6 f3 10800"/>
                <a:gd name="f15" fmla="val f13"/>
                <a:gd name="f16" fmla="val f14"/>
                <a:gd name="f17" fmla="pin 0 f2 f13"/>
                <a:gd name="f18" fmla="pin 0 f1 f14"/>
                <a:gd name="f19" fmla="*/ f13 f11 1"/>
                <a:gd name="f20" fmla="*/ f6 f12 1"/>
                <a:gd name="f21" fmla="*/ f14 f12 1"/>
                <a:gd name="f22" fmla="*/ f6 f11 1"/>
                <a:gd name="f23" fmla="*/ 21600 f11 1"/>
                <a:gd name="f24" fmla="*/ 21600 f12 1"/>
                <a:gd name="f25" fmla="*/ 0 f12 1"/>
                <a:gd name="f26" fmla="val f18"/>
                <a:gd name="f27" fmla="val f17"/>
                <a:gd name="f28" fmla="+- 21600 0 f16"/>
                <a:gd name="f29" fmla="*/ f17 f11 1"/>
                <a:gd name="f30" fmla="*/ f18 f12 1"/>
                <a:gd name="f31" fmla="*/ f15 f11 1"/>
                <a:gd name="f32" fmla="+- 21600 0 f26"/>
              </a:gdLst>
              <a:ahLst>
                <a:ahXY gdRefX="f0" minX="f6" maxX="f7" gdRefY="" minY="0" maxY="0">
                  <a:pos x="f19" y="f20"/>
                </a:ahXY>
                <a:ahXY gdRefX="f2" minX="f6" maxX="f13" gdRefY="f3" minY="f6" maxY="f10">
                  <a:pos x="f29" y="f21"/>
                </a:ahXY>
                <a:ahXY gdRefX="" minX="0" maxX="0" gdRefY="f1" minY="f6" maxY="f14">
                  <a:pos x="f22" y="f3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25" r="f23" b="f24"/>
              <a:pathLst>
                <a:path w="21600" h="21600">
                  <a:moveTo>
                    <a:pt x="f15" y="f6"/>
                  </a:moveTo>
                  <a:lnTo>
                    <a:pt x="f7" y="f6"/>
                  </a:lnTo>
                  <a:lnTo>
                    <a:pt x="f7" y="f7"/>
                  </a:lnTo>
                  <a:lnTo>
                    <a:pt x="f15" y="f7"/>
                  </a:lnTo>
                  <a:lnTo>
                    <a:pt x="f15" y="f28"/>
                  </a:lnTo>
                  <a:lnTo>
                    <a:pt x="f27" y="f28"/>
                  </a:lnTo>
                  <a:lnTo>
                    <a:pt x="f27" y="f32"/>
                  </a:lnTo>
                  <a:lnTo>
                    <a:pt x="f6" y="f10"/>
                  </a:lnTo>
                  <a:lnTo>
                    <a:pt x="f27" y="f26"/>
                  </a:lnTo>
                  <a:lnTo>
                    <a:pt x="f27" y="f16"/>
                  </a:lnTo>
                  <a:lnTo>
                    <a:pt x="f15" y="f1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txBody>
            <a:bodyPr lIns="90000" tIns="45000" rIns="90000" bIns="45000" anchor="ctr" compatLnSpc="0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buFont typeface="Times New Roman" pitchFamily="16" charset="0"/>
                <a:buNone/>
                <a:defRPr/>
              </a:pPr>
              <a:r>
                <a: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Биологическая обратная</a:t>
              </a:r>
            </a:p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buFont typeface="Times New Roman" pitchFamily="16" charset="0"/>
                <a:buNone/>
                <a:defRPr/>
              </a:pPr>
              <a:r>
                <a: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связь</a:t>
              </a:r>
              <a:endPara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Figura a mano libera 4"/>
            <p:cNvSpPr/>
            <p:nvPr/>
          </p:nvSpPr>
          <p:spPr>
            <a:xfrm>
              <a:off x="4052995" y="854120"/>
              <a:ext cx="1196958" cy="1002945"/>
            </a:xfrm>
            <a:custGeom>
              <a:avLst>
                <a:gd name="f0" fmla="val 14400"/>
                <a:gd name="f1" fmla="val 5400"/>
                <a:gd name="f2" fmla="val 18000"/>
                <a:gd name="f3" fmla="val 8100"/>
              </a:avLst>
              <a:gdLst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val 10800"/>
                <a:gd name="f11" fmla="*/ f4 1 21600"/>
                <a:gd name="f12" fmla="*/ f5 1 21600"/>
                <a:gd name="f13" fmla="pin 0 f0 f7"/>
                <a:gd name="f14" fmla="pin f6 f3 10800"/>
                <a:gd name="f15" fmla="val f13"/>
                <a:gd name="f16" fmla="val f14"/>
                <a:gd name="f17" fmla="pin f13 f2 21600"/>
                <a:gd name="f18" fmla="pin 0 f1 f14"/>
                <a:gd name="f19" fmla="*/ f6 f11 1"/>
                <a:gd name="f20" fmla="*/ f13 f12 1"/>
                <a:gd name="f21" fmla="*/ f14 f11 1"/>
                <a:gd name="f22" fmla="*/ f7 f12 1"/>
                <a:gd name="f23" fmla="*/ 0 f11 1"/>
                <a:gd name="f24" fmla="*/ 21600 f11 1"/>
                <a:gd name="f25" fmla="*/ 0 f12 1"/>
                <a:gd name="f26" fmla="val f18"/>
                <a:gd name="f27" fmla="val f17"/>
                <a:gd name="f28" fmla="+- 21600 0 f16"/>
                <a:gd name="f29" fmla="*/ f17 f12 1"/>
                <a:gd name="f30" fmla="*/ f18 f11 1"/>
                <a:gd name="f31" fmla="*/ f15 f12 1"/>
                <a:gd name="f32" fmla="+- 21600 0 f26"/>
              </a:gdLst>
              <a:ahLst>
                <a:ahXY gdRefX="" minX="0" maxX="0" gdRefY="f0" minY="f6" maxY="f7">
                  <a:pos x="f19" y="f20"/>
                </a:ahXY>
                <a:ahXY gdRefX="f3" minX="f6" maxX="f10" gdRefY="f2" minY="f13" maxY="f7">
                  <a:pos x="f21" y="f29"/>
                </a:ahXY>
                <a:ahXY gdRefX="f1" minX="f6" maxX="f14" gdRefY="" minY="0" maxY="0">
                  <a:pos x="f30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5" r="f24" b="f31"/>
              <a:pathLst>
                <a:path w="21600" h="21600">
                  <a:moveTo>
                    <a:pt x="f6" y="f15"/>
                  </a:moveTo>
                  <a:lnTo>
                    <a:pt x="f6" y="f6"/>
                  </a:lnTo>
                  <a:lnTo>
                    <a:pt x="f7" y="f6"/>
                  </a:lnTo>
                  <a:lnTo>
                    <a:pt x="f7" y="f15"/>
                  </a:lnTo>
                  <a:lnTo>
                    <a:pt x="f28" y="f15"/>
                  </a:lnTo>
                  <a:lnTo>
                    <a:pt x="f28" y="f27"/>
                  </a:lnTo>
                  <a:lnTo>
                    <a:pt x="f32" y="f27"/>
                  </a:lnTo>
                  <a:lnTo>
                    <a:pt x="f10" y="f7"/>
                  </a:lnTo>
                  <a:lnTo>
                    <a:pt x="f26" y="f27"/>
                  </a:lnTo>
                  <a:lnTo>
                    <a:pt x="f16" y="f27"/>
                  </a:lnTo>
                  <a:lnTo>
                    <a:pt x="f16" y="f1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txBody>
            <a:bodyPr lIns="90000" tIns="45000" rIns="90000" bIns="45000" anchor="ctr" compatLnSpc="0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buFont typeface="Times New Roman" pitchFamily="16" charset="0"/>
                <a:buNone/>
                <a:defRPr/>
              </a:pPr>
              <a:r>
                <a: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Сила тяжести</a:t>
              </a:r>
              <a:endPara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6627" name="Rettangolo 5"/>
          <p:cNvSpPr>
            <a:spLocks noChangeArrowheads="1"/>
          </p:cNvSpPr>
          <p:nvPr/>
        </p:nvSpPr>
        <p:spPr bwMode="auto">
          <a:xfrm>
            <a:off x="1185863" y="5284788"/>
            <a:ext cx="67722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3D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Ньютон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может использовать силу тяжести как сопротивление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Многонаправленность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силы тяжести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 </a:t>
            </a:r>
            <a:endParaRPr lang="en-US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Укрепление мышц спины, а также мышц туловища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628" name="Rettangolo 6"/>
          <p:cNvSpPr>
            <a:spLocks noChangeArrowheads="1"/>
          </p:cNvSpPr>
          <p:nvPr/>
        </p:nvSpPr>
        <p:spPr bwMode="auto">
          <a:xfrm>
            <a:off x="392113" y="355600"/>
            <a:ext cx="1992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3D-</a:t>
            </a:r>
            <a:r>
              <a:rPr lang="ru-RU" sz="2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Ньютон</a:t>
            </a:r>
            <a:endParaRPr lang="it-IT" sz="32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uppo 45"/>
          <p:cNvGrpSpPr>
            <a:grpSpLocks/>
          </p:cNvGrpSpPr>
          <p:nvPr/>
        </p:nvGrpSpPr>
        <p:grpSpPr bwMode="auto">
          <a:xfrm>
            <a:off x="465513" y="666750"/>
            <a:ext cx="7967247" cy="5584419"/>
            <a:chOff x="372084" y="626169"/>
            <a:chExt cx="7967593" cy="5585322"/>
          </a:xfrm>
        </p:grpSpPr>
        <p:pic>
          <p:nvPicPr>
            <p:cNvPr id="27651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7438" y="931355"/>
              <a:ext cx="1844802" cy="15757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cxnSp>
          <p:nvCxnSpPr>
            <p:cNvPr id="27652" name="AutoShape 10"/>
            <p:cNvCxnSpPr>
              <a:cxnSpLocks noChangeShapeType="1"/>
            </p:cNvCxnSpPr>
            <p:nvPr/>
          </p:nvCxnSpPr>
          <p:spPr bwMode="auto">
            <a:xfrm>
              <a:off x="2974752" y="1840992"/>
              <a:ext cx="3243263" cy="1588"/>
            </a:xfrm>
            <a:prstGeom prst="straightConnector1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pic>
          <p:nvPicPr>
            <p:cNvPr id="27653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91073" y="936526"/>
              <a:ext cx="1840992" cy="16516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cxnSp>
          <p:nvCxnSpPr>
            <p:cNvPr id="27654" name="AutoShape 15"/>
            <p:cNvCxnSpPr>
              <a:cxnSpLocks noChangeShapeType="1"/>
            </p:cNvCxnSpPr>
            <p:nvPr/>
          </p:nvCxnSpPr>
          <p:spPr bwMode="auto">
            <a:xfrm>
              <a:off x="7183311" y="2676525"/>
              <a:ext cx="0" cy="1425829"/>
            </a:xfrm>
            <a:prstGeom prst="straightConnector1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pic>
          <p:nvPicPr>
            <p:cNvPr id="27655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20384" y="4203863"/>
              <a:ext cx="2024063" cy="16519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cxnSp>
          <p:nvCxnSpPr>
            <p:cNvPr id="27656" name="AutoShape 20"/>
            <p:cNvCxnSpPr>
              <a:cxnSpLocks noChangeShapeType="1"/>
            </p:cNvCxnSpPr>
            <p:nvPr/>
          </p:nvCxnSpPr>
          <p:spPr bwMode="auto">
            <a:xfrm flipH="1">
              <a:off x="3072384" y="5296980"/>
              <a:ext cx="2963864" cy="0"/>
            </a:xfrm>
            <a:prstGeom prst="straightConnector1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pic>
          <p:nvPicPr>
            <p:cNvPr id="27657" name="Picture 2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3053" y="4224339"/>
              <a:ext cx="2198371" cy="16314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7658" name="Text Box 24"/>
            <p:cNvSpPr txBox="1">
              <a:spLocks noChangeArrowheads="1"/>
            </p:cNvSpPr>
            <p:nvPr/>
          </p:nvSpPr>
          <p:spPr bwMode="auto">
            <a:xfrm>
              <a:off x="1069340" y="5894387"/>
              <a:ext cx="1896427" cy="3171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tabLst>
                  <a:tab pos="723900" algn="l"/>
                  <a:tab pos="1447800" algn="l"/>
                </a:tabLst>
              </a:pPr>
              <a:r>
                <a:rPr lang="ru-RU" sz="2400" dirty="0" smtClean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Результаты</a:t>
              </a:r>
              <a:r>
                <a:rPr lang="en-US" sz="2400" dirty="0" smtClean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 </a:t>
              </a:r>
              <a:endParaRPr 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3568" name="Rectangle 25"/>
            <p:cNvSpPr>
              <a:spLocks noChangeArrowheads="1"/>
            </p:cNvSpPr>
            <p:nvPr/>
          </p:nvSpPr>
          <p:spPr bwMode="auto">
            <a:xfrm>
              <a:off x="3514432" y="1289563"/>
              <a:ext cx="2161403" cy="9053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</a:tabLst>
                <a:defRPr/>
              </a:pPr>
              <a:r>
                <a:rPr lang="ru-RU" sz="24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Двигательная команда</a:t>
              </a:r>
              <a:endParaRPr lang="en-US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569" name="Rectangle 26"/>
            <p:cNvSpPr>
              <a:spLocks noChangeArrowheads="1"/>
            </p:cNvSpPr>
            <p:nvPr/>
          </p:nvSpPr>
          <p:spPr bwMode="auto">
            <a:xfrm>
              <a:off x="6440638" y="3215801"/>
              <a:ext cx="1579487" cy="43187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tabLst>
                  <a:tab pos="723900" algn="l"/>
                </a:tabLst>
                <a:defRPr/>
              </a:pPr>
              <a:r>
                <a:rPr lang="ru-RU" sz="24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Действие</a:t>
              </a:r>
              <a:r>
                <a:rPr lang="en-US" sz="24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570" name="Rectangle 27"/>
            <p:cNvSpPr>
              <a:spLocks noChangeArrowheads="1"/>
            </p:cNvSpPr>
            <p:nvPr/>
          </p:nvSpPr>
          <p:spPr bwMode="auto">
            <a:xfrm>
              <a:off x="3710365" y="4830549"/>
              <a:ext cx="1965468" cy="8637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</a:tabLst>
                <a:defRPr/>
              </a:pPr>
              <a:r>
                <a:rPr lang="ru-RU" sz="24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Оценка результатов</a:t>
              </a:r>
              <a:endParaRPr lang="en-US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27662" name="AutoShape 28"/>
            <p:cNvCxnSpPr>
              <a:cxnSpLocks noChangeShapeType="1"/>
            </p:cNvCxnSpPr>
            <p:nvPr/>
          </p:nvCxnSpPr>
          <p:spPr bwMode="auto">
            <a:xfrm flipV="1">
              <a:off x="1788097" y="2682240"/>
              <a:ext cx="0" cy="1377696"/>
            </a:xfrm>
            <a:prstGeom prst="straightConnector1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23572" name="Rectangle 29"/>
            <p:cNvSpPr>
              <a:spLocks noChangeArrowheads="1"/>
            </p:cNvSpPr>
            <p:nvPr/>
          </p:nvSpPr>
          <p:spPr bwMode="auto">
            <a:xfrm>
              <a:off x="372084" y="2769469"/>
              <a:ext cx="2309537" cy="123048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tabLst>
                  <a:tab pos="723900" algn="l"/>
                  <a:tab pos="1447800" algn="l"/>
                </a:tabLst>
                <a:defRPr/>
              </a:pPr>
              <a:r>
                <a:rPr lang="ru-RU" sz="24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Биологическая обратная связь</a:t>
              </a:r>
              <a:r>
                <a:rPr lang="en-US" sz="24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664" name="Text Box 19"/>
            <p:cNvSpPr txBox="1">
              <a:spLocks noChangeArrowheads="1"/>
            </p:cNvSpPr>
            <p:nvPr/>
          </p:nvSpPr>
          <p:spPr bwMode="auto">
            <a:xfrm>
              <a:off x="6074864" y="5894388"/>
              <a:ext cx="2161402" cy="300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tabLst>
                  <a:tab pos="723900" algn="l"/>
                  <a:tab pos="1447800" algn="l"/>
                </a:tabLst>
              </a:pPr>
              <a:r>
                <a:rPr lang="ru-RU" sz="2400" dirty="0" smtClean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Упражнение</a:t>
              </a:r>
              <a:endParaRPr 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7665" name="Text Box 19"/>
            <p:cNvSpPr txBox="1">
              <a:spLocks noChangeArrowheads="1"/>
            </p:cNvSpPr>
            <p:nvPr/>
          </p:nvSpPr>
          <p:spPr bwMode="auto">
            <a:xfrm>
              <a:off x="6174621" y="648894"/>
              <a:ext cx="2165056" cy="3247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tabLst>
                  <a:tab pos="723900" algn="l"/>
                  <a:tab pos="1447800" algn="l"/>
                </a:tabLst>
              </a:pPr>
              <a:r>
                <a:rPr lang="ru-RU" sz="2400" dirty="0" smtClean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Эффекторы</a:t>
              </a:r>
              <a:endParaRPr 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7666" name="Text Box 19"/>
            <p:cNvSpPr txBox="1">
              <a:spLocks noChangeArrowheads="1"/>
            </p:cNvSpPr>
            <p:nvPr/>
          </p:nvSpPr>
          <p:spPr bwMode="auto">
            <a:xfrm>
              <a:off x="909767" y="626169"/>
              <a:ext cx="1700213" cy="263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tabLst>
                  <a:tab pos="723900" algn="l"/>
                  <a:tab pos="1447800" algn="l"/>
                </a:tabLst>
              </a:pPr>
              <a:r>
                <a:rPr lang="ru-RU" sz="2400" dirty="0" smtClean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Ц Н С</a:t>
              </a:r>
              <a:endParaRPr 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0" name="Ovale 39"/>
            <p:cNvSpPr/>
            <p:nvPr/>
          </p:nvSpPr>
          <p:spPr>
            <a:xfrm>
              <a:off x="2889593" y="2450502"/>
              <a:ext cx="3365646" cy="196246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723900" algn="l"/>
                  <a:tab pos="1447800" algn="l"/>
                </a:tabLst>
                <a:defRPr/>
              </a:pPr>
              <a:r>
                <a:rPr lang="ru-RU" sz="2800" b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Петля Б О С</a:t>
              </a:r>
              <a:endPara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magine 17" descr="WP_001127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5" name="Group 1"/>
          <p:cNvGrpSpPr>
            <a:grpSpLocks/>
          </p:cNvGrpSpPr>
          <p:nvPr/>
        </p:nvGrpSpPr>
        <p:grpSpPr bwMode="auto">
          <a:xfrm>
            <a:off x="0" y="182563"/>
            <a:ext cx="3597275" cy="893762"/>
            <a:chOff x="1440" y="123"/>
            <a:chExt cx="3017" cy="563"/>
          </a:xfrm>
        </p:grpSpPr>
        <p:pic>
          <p:nvPicPr>
            <p:cNvPr id="2867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0" y="123"/>
              <a:ext cx="3018" cy="5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7411" name="Text Box 3"/>
            <p:cNvSpPr txBox="1">
              <a:spLocks noChangeArrowheads="1"/>
            </p:cNvSpPr>
            <p:nvPr/>
          </p:nvSpPr>
          <p:spPr bwMode="auto">
            <a:xfrm>
              <a:off x="1492" y="182"/>
              <a:ext cx="2913" cy="3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/>
              </a:pPr>
              <a:r>
                <a:rPr lang="en-US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6" charset="0"/>
                  <a:ea typeface="굴림" charset="-127"/>
                </a:rPr>
                <a:t>3D-</a:t>
              </a:r>
              <a:r>
                <a:rPr lang="ru-RU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6" charset="0"/>
                  <a:ea typeface="굴림" charset="-127"/>
                </a:rPr>
                <a:t>Ньютон</a:t>
              </a:r>
              <a:endPara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굴림" charset="-127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2"/>
          <p:cNvSpPr txBox="1">
            <a:spLocks/>
          </p:cNvSpPr>
          <p:nvPr/>
        </p:nvSpPr>
        <p:spPr>
          <a:xfrm>
            <a:off x="6978771" y="622300"/>
            <a:ext cx="2165230" cy="531495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28600" indent="-228600" defTabSz="914400">
              <a:spcBef>
                <a:spcPct val="20000"/>
              </a:spcBef>
              <a:buClrTx/>
              <a:buSzTx/>
              <a:buFont typeface="Arial" charset="0"/>
              <a:buAutoNum type="arabicPeriod"/>
              <a:defRPr/>
            </a:pPr>
            <a:r>
              <a:rPr lang="ru-RU" sz="2100" dirty="0" smtClean="0">
                <a:solidFill>
                  <a:schemeClr val="tx2"/>
                </a:solidFill>
                <a:latin typeface="+mn-lt"/>
                <a:ea typeface="+mn-ea"/>
              </a:rPr>
              <a:t>Базовая конструкция</a:t>
            </a:r>
            <a:endParaRPr lang="it-IT" sz="2100" dirty="0">
              <a:solidFill>
                <a:schemeClr val="tx2"/>
              </a:solidFill>
              <a:latin typeface="+mn-lt"/>
              <a:ea typeface="+mn-ea"/>
            </a:endParaRPr>
          </a:p>
          <a:p>
            <a:pPr marL="228600" indent="-228600" defTabSz="914400">
              <a:spcBef>
                <a:spcPct val="20000"/>
              </a:spcBef>
              <a:buClrTx/>
              <a:buSzTx/>
              <a:buFont typeface="Arial" charset="0"/>
              <a:buAutoNum type="arabicPeriod"/>
              <a:defRPr/>
            </a:pPr>
            <a:r>
              <a:rPr lang="ru-RU" sz="2100" dirty="0" smtClean="0">
                <a:solidFill>
                  <a:schemeClr val="tx2"/>
                </a:solidFill>
                <a:latin typeface="+mn-lt"/>
                <a:ea typeface="+mn-ea"/>
              </a:rPr>
              <a:t>Опора </a:t>
            </a:r>
            <a:r>
              <a:rPr lang="ru-RU" sz="2100" smtClean="0">
                <a:solidFill>
                  <a:schemeClr val="tx2"/>
                </a:solidFill>
                <a:latin typeface="+mn-lt"/>
                <a:ea typeface="+mn-ea"/>
              </a:rPr>
              <a:t>для наклоняющейся </a:t>
            </a:r>
            <a:r>
              <a:rPr lang="ru-RU" sz="2100" dirty="0" smtClean="0">
                <a:solidFill>
                  <a:schemeClr val="tx2"/>
                </a:solidFill>
                <a:latin typeface="+mn-lt"/>
                <a:ea typeface="+mn-ea"/>
              </a:rPr>
              <a:t>окружности</a:t>
            </a:r>
            <a:endParaRPr lang="it-IT" sz="2100" dirty="0">
              <a:solidFill>
                <a:schemeClr val="tx2"/>
              </a:solidFill>
              <a:latin typeface="+mn-lt"/>
              <a:ea typeface="+mn-ea"/>
            </a:endParaRPr>
          </a:p>
          <a:p>
            <a:pPr marL="228600" indent="-228600" defTabSz="914400">
              <a:spcBef>
                <a:spcPct val="20000"/>
              </a:spcBef>
              <a:buClrTx/>
              <a:buSzTx/>
              <a:buFont typeface="Arial" charset="0"/>
              <a:buAutoNum type="arabicPeriod"/>
              <a:defRPr/>
            </a:pPr>
            <a:r>
              <a:rPr lang="ru-RU" sz="2100" dirty="0" smtClean="0">
                <a:solidFill>
                  <a:schemeClr val="tx2"/>
                </a:solidFill>
                <a:latin typeface="+mn-lt"/>
                <a:ea typeface="+mn-ea"/>
              </a:rPr>
              <a:t>Опора для тела</a:t>
            </a:r>
            <a:endParaRPr lang="it-IT" sz="2100" dirty="0">
              <a:solidFill>
                <a:schemeClr val="tx2"/>
              </a:solidFill>
              <a:latin typeface="+mn-lt"/>
              <a:ea typeface="+mn-ea"/>
            </a:endParaRPr>
          </a:p>
          <a:p>
            <a:pPr marL="228600" indent="-228600" defTabSz="914400">
              <a:spcBef>
                <a:spcPct val="20000"/>
              </a:spcBef>
              <a:buClrTx/>
              <a:buSzTx/>
              <a:buFont typeface="Arial" charset="0"/>
              <a:buAutoNum type="arabicPeriod"/>
              <a:defRPr/>
            </a:pPr>
            <a:r>
              <a:rPr lang="ru-RU" sz="2100" dirty="0" smtClean="0">
                <a:solidFill>
                  <a:schemeClr val="tx2"/>
                </a:solidFill>
                <a:latin typeface="+mn-lt"/>
                <a:ea typeface="+mn-ea"/>
              </a:rPr>
              <a:t>Цилиндровый двигатель и кожух</a:t>
            </a:r>
            <a:endParaRPr lang="it-IT" sz="2100" dirty="0">
              <a:solidFill>
                <a:schemeClr val="tx2"/>
              </a:solidFill>
              <a:latin typeface="+mn-lt"/>
              <a:ea typeface="+mn-ea"/>
            </a:endParaRPr>
          </a:p>
          <a:p>
            <a:pPr marL="228600" indent="-228600" defTabSz="914400">
              <a:spcBef>
                <a:spcPct val="20000"/>
              </a:spcBef>
              <a:buClrTx/>
              <a:buSzTx/>
              <a:buFont typeface="Arial" charset="0"/>
              <a:buAutoNum type="arabicPeriod"/>
              <a:defRPr/>
            </a:pPr>
            <a:r>
              <a:rPr lang="ru-RU" sz="2100" dirty="0" smtClean="0">
                <a:solidFill>
                  <a:schemeClr val="tx2"/>
                </a:solidFill>
                <a:latin typeface="+mn-lt"/>
                <a:ea typeface="+mn-ea"/>
              </a:rPr>
              <a:t>Устройство для крепления тела к опоре</a:t>
            </a:r>
            <a:endParaRPr lang="it-IT" sz="2100" dirty="0" smtClean="0">
              <a:solidFill>
                <a:schemeClr val="tx2"/>
              </a:solidFill>
              <a:latin typeface="+mn-lt"/>
              <a:ea typeface="+mn-ea"/>
            </a:endParaRPr>
          </a:p>
          <a:p>
            <a:pPr marL="228600" indent="-228600" defTabSz="914400">
              <a:spcBef>
                <a:spcPct val="20000"/>
              </a:spcBef>
              <a:buClrTx/>
              <a:buSzTx/>
              <a:buFont typeface="Arial" charset="0"/>
              <a:buAutoNum type="arabicPeriod"/>
              <a:defRPr/>
            </a:pPr>
            <a:r>
              <a:rPr lang="ru-RU" sz="2100" dirty="0" smtClean="0">
                <a:solidFill>
                  <a:schemeClr val="tx2"/>
                </a:solidFill>
                <a:latin typeface="+mn-lt"/>
                <a:ea typeface="+mn-ea"/>
              </a:rPr>
              <a:t>Опора для лодыжек</a:t>
            </a:r>
            <a:endParaRPr lang="it-IT" sz="2100" dirty="0" smtClean="0">
              <a:solidFill>
                <a:schemeClr val="tx2"/>
              </a:solidFill>
              <a:latin typeface="+mn-lt"/>
              <a:ea typeface="+mn-ea"/>
            </a:endParaRPr>
          </a:p>
          <a:p>
            <a:pPr marL="228600" indent="-228600" defTabSz="914400">
              <a:spcBef>
                <a:spcPct val="20000"/>
              </a:spcBef>
              <a:buClrTx/>
              <a:buSzTx/>
              <a:buFont typeface="Arial" charset="0"/>
              <a:buAutoNum type="arabicPeriod"/>
              <a:defRPr/>
            </a:pPr>
            <a:r>
              <a:rPr lang="ru-RU" sz="2100" dirty="0" smtClean="0">
                <a:solidFill>
                  <a:schemeClr val="tx2"/>
                </a:solidFill>
                <a:latin typeface="+mn-lt"/>
                <a:ea typeface="+mn-ea"/>
              </a:rPr>
              <a:t>Дальномер</a:t>
            </a:r>
            <a:endParaRPr lang="it-IT" sz="2100" dirty="0">
              <a:solidFill>
                <a:schemeClr val="tx2"/>
              </a:solidFill>
              <a:latin typeface="+mn-lt"/>
              <a:ea typeface="+mn-ea"/>
            </a:endParaRPr>
          </a:p>
          <a:p>
            <a:pPr marL="228600" indent="-228600" defTabSz="914400">
              <a:spcBef>
                <a:spcPct val="20000"/>
              </a:spcBef>
              <a:buClrTx/>
              <a:buSzTx/>
              <a:buFont typeface="Arial" charset="0"/>
              <a:buAutoNum type="arabicPeriod"/>
              <a:defRPr/>
            </a:pPr>
            <a:r>
              <a:rPr lang="ru-RU" sz="2100" dirty="0" smtClean="0">
                <a:solidFill>
                  <a:schemeClr val="tx2"/>
                </a:solidFill>
                <a:latin typeface="+mn-lt"/>
                <a:ea typeface="+mn-ea"/>
              </a:rPr>
              <a:t>Блок управления</a:t>
            </a:r>
            <a:endParaRPr lang="it-IT" sz="2100" dirty="0">
              <a:solidFill>
                <a:schemeClr val="tx2"/>
              </a:solidFill>
              <a:latin typeface="+mn-lt"/>
              <a:ea typeface="+mn-ea"/>
            </a:endParaRPr>
          </a:p>
          <a:p>
            <a:pPr marL="228600" indent="-228600" defTabSz="914400">
              <a:spcBef>
                <a:spcPct val="20000"/>
              </a:spcBef>
              <a:buClrTx/>
              <a:buSzTx/>
              <a:buFont typeface="Arial" charset="0"/>
              <a:buAutoNum type="arabicPeriod"/>
              <a:defRPr/>
            </a:pPr>
            <a:r>
              <a:rPr lang="ru-RU" sz="2100" dirty="0" smtClean="0">
                <a:solidFill>
                  <a:schemeClr val="tx2"/>
                </a:solidFill>
                <a:latin typeface="+mn-lt"/>
                <a:ea typeface="+mn-ea"/>
              </a:rPr>
              <a:t>Монитор</a:t>
            </a:r>
            <a:endParaRPr lang="it-IT" sz="2100" dirty="0">
              <a:solidFill>
                <a:schemeClr val="tx2"/>
              </a:solidFill>
              <a:latin typeface="+mn-lt"/>
              <a:ea typeface="+mn-ea"/>
            </a:endParaRPr>
          </a:p>
          <a:p>
            <a:pPr marL="228600" indent="-228600" defTabSz="914400">
              <a:spcBef>
                <a:spcPct val="20000"/>
              </a:spcBef>
              <a:buClrTx/>
              <a:buSzTx/>
              <a:buFont typeface="Arial" charset="0"/>
              <a:buAutoNum type="arabicPeriod"/>
              <a:defRPr/>
            </a:pPr>
            <a:r>
              <a:rPr lang="ru-RU" sz="2100" dirty="0" smtClean="0">
                <a:solidFill>
                  <a:schemeClr val="tx2"/>
                </a:solidFill>
                <a:latin typeface="+mn-lt"/>
                <a:ea typeface="+mn-ea"/>
              </a:rPr>
              <a:t> Принтер</a:t>
            </a:r>
            <a:endParaRPr lang="it-IT" sz="2100" dirty="0">
              <a:solidFill>
                <a:schemeClr val="tx2"/>
              </a:solidFill>
              <a:latin typeface="+mn-lt"/>
              <a:ea typeface="+mn-ea"/>
            </a:endParaRPr>
          </a:p>
          <a:p>
            <a:pPr marL="342900" indent="-342900" defTabSz="914400">
              <a:spcBef>
                <a:spcPct val="20000"/>
              </a:spcBef>
              <a:buClrTx/>
              <a:buSzTx/>
              <a:buFont typeface="Arial" charset="0"/>
              <a:buChar char="•"/>
              <a:defRPr/>
            </a:pPr>
            <a:endParaRPr lang="it-IT" sz="3200" dirty="0">
              <a:solidFill>
                <a:schemeClr val="tx2"/>
              </a:solidFill>
              <a:latin typeface="+mn-lt"/>
              <a:ea typeface="+mn-ea"/>
            </a:endParaRPr>
          </a:p>
          <a:p>
            <a:pPr marL="342900" indent="-342900" defTabSz="914400">
              <a:spcBef>
                <a:spcPct val="20000"/>
              </a:spcBef>
              <a:buClrTx/>
              <a:buSzTx/>
              <a:buFont typeface="Arial" charset="0"/>
              <a:buChar char="•"/>
              <a:defRPr/>
            </a:pPr>
            <a:endParaRPr lang="it-IT" sz="320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1700"/>
            <a:ext cx="6899007" cy="44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magine 1" descr="Cattura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9575"/>
            <a:ext cx="914400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sellaDiTesto 1"/>
          <p:cNvSpPr txBox="1">
            <a:spLocks noChangeArrowheads="1"/>
          </p:cNvSpPr>
          <p:nvPr/>
        </p:nvSpPr>
        <p:spPr bwMode="auto">
          <a:xfrm>
            <a:off x="1751013" y="3062288"/>
            <a:ext cx="6364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chemeClr val="tx1"/>
                </a:solidFill>
              </a:rPr>
              <a:t>Spiegazione funzionamento?</a:t>
            </a:r>
          </a:p>
        </p:txBody>
      </p:sp>
      <p:pic>
        <p:nvPicPr>
          <p:cNvPr id="31747" name="Immagine 4" descr="Cattura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4788" y="3432175"/>
            <a:ext cx="3570287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Immagine 3" descr="Cattura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3213"/>
            <a:ext cx="9144000" cy="625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ttangolo 2"/>
          <p:cNvSpPr>
            <a:spLocks noChangeArrowheads="1"/>
          </p:cNvSpPr>
          <p:nvPr/>
        </p:nvSpPr>
        <p:spPr bwMode="auto">
          <a:xfrm>
            <a:off x="247650" y="579438"/>
            <a:ext cx="86487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Свойства аппарата </a:t>
            </a: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3D</a:t>
            </a:r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-Ньютон</a:t>
            </a: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:</a:t>
            </a:r>
            <a:endParaRPr lang="en-US" sz="20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Цели</a:t>
            </a: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:</a:t>
            </a:r>
            <a:endParaRPr lang="en-US" sz="20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Обеспечить устойчивость во время подачи нагрузки и выполнить точные перемещения.</a:t>
            </a:r>
            <a:endParaRPr lang="en-US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Добиться улучшения равновесия, </a:t>
            </a:r>
            <a:r>
              <a:rPr lang="ru-RU" sz="2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проприоцепции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 координации и мышечной синергии при всех функциональных потребностях повседневной жизни</a:t>
            </a:r>
            <a:endParaRPr lang="en-US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Развить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	-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наиболее эффективный метод восстановления здоровья;</a:t>
            </a:r>
            <a:endParaRPr lang="en-US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1" algn="just"/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			-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улучшенную синхронизацию двигательного отдела с    более быстрой активацией нервной системы;</a:t>
            </a:r>
            <a:endParaRPr lang="en-US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			-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снижение порогов рефлексии ингибиторов.</a:t>
            </a:r>
            <a:endParaRPr lang="en-US" sz="20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Режим</a:t>
            </a: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:</a:t>
            </a:r>
            <a:endParaRPr lang="en-US" sz="20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персональная тренировка </a:t>
            </a:r>
            <a:r>
              <a:rPr lang="ru-RU" sz="2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постурального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контроля, способная стимулировать нервно-мышечную систему посредством </a:t>
            </a:r>
            <a:r>
              <a:rPr lang="ru-RU" sz="2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многонаправленного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дестабилизирующего действия («неустойчивая тренировка»), сопровождающаяся визуальной и звуковой обратной связью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ttangolo 1"/>
          <p:cNvSpPr>
            <a:spLocks noChangeArrowheads="1"/>
          </p:cNvSpPr>
          <p:nvPr/>
        </p:nvSpPr>
        <p:spPr bwMode="auto">
          <a:xfrm>
            <a:off x="312738" y="196850"/>
            <a:ext cx="8518525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Свойства аппарата </a:t>
            </a: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3D </a:t>
            </a:r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Ньютон</a:t>
            </a: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algn="just"/>
            <a:endParaRPr lang="en-US" sz="20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endParaRPr lang="en-US" sz="20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Преимущества</a:t>
            </a: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:</a:t>
            </a:r>
            <a:endParaRPr lang="en-US" sz="20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endParaRPr lang="en-US" sz="20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 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Оборудование способно стимулировать и укреплять глубокие мышцы туловища за счёт длительных изометрических упражнений.</a:t>
            </a:r>
            <a:endParaRPr lang="en-US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Облегчение </a:t>
            </a:r>
            <a:r>
              <a:rPr lang="ru-RU" sz="2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постурального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контроля из-за визуальной и звуковой обратной связи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Индивидуальное обучение после исследования.</a:t>
            </a:r>
            <a:endParaRPr lang="en-US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  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Безопасность пользователей во время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лечения.</a:t>
            </a:r>
            <a:endParaRPr lang="en-US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Универсальность при настройке всех параметров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лечения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(вращение и угол наклона).</a:t>
            </a:r>
            <a:endParaRPr lang="en-US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Возможность быстро и интуитивно модифицировать любой программный параметр во время исследований и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лечения.</a:t>
            </a:r>
            <a:endParaRPr lang="ru-RU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 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Работа в стандартных условиях, обеспечивающих непрерывность терапии и производство статистических данных.</a:t>
            </a:r>
            <a:endParaRPr lang="it-IT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ttangolo 1"/>
          <p:cNvSpPr>
            <a:spLocks noChangeArrowheads="1"/>
          </p:cNvSpPr>
          <p:nvPr/>
        </p:nvSpPr>
        <p:spPr bwMode="auto">
          <a:xfrm>
            <a:off x="437400" y="302359"/>
            <a:ext cx="823595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Лечение с помощью аппарата </a:t>
            </a: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3D</a:t>
            </a:r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-Ньютон</a:t>
            </a:r>
            <a:endParaRPr lang="en-US" sz="20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endParaRPr lang="en-US" sz="20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Исследование</a:t>
            </a: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A: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определение направления и наклона, при которых тело становится неустойчивым.</a:t>
            </a:r>
            <a:endParaRPr lang="en-US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Исследование</a:t>
            </a: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B: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определение времени, после которого тело пациента становится неустойчивым (неспособность сохранять наклон).</a:t>
            </a:r>
            <a:endParaRPr lang="en-US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Оба исследования выполняются с выключенным визуальным дисплеем или закрытыми глазами.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Исследования косвенно указывают на слабые группы мышц и, следовательно, предусматривают планирование индивидуальной программы обучения.</a:t>
            </a:r>
          </a:p>
          <a:p>
            <a:pPr algn="just"/>
            <a:endParaRPr lang="en-US" sz="20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Тренировка</a:t>
            </a: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разрабатывается на многократных сеансах с постепенным увеличением сложности:</a:t>
            </a:r>
            <a:endParaRPr lang="en-US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увеличение наклона, увеличение скорости вращения, увеличение продолжительности сеанса, наличие или отсутствие визуальной обратной связи и звука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endParaRPr lang="en-US" sz="20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Повторение Исследования А и Исследования </a:t>
            </a: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 </a:t>
            </a:r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для проверки результатов</a:t>
            </a:r>
            <a:endParaRPr lang="it-IT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d MPEG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8" y="390525"/>
            <a:ext cx="9124950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ttangolo 3"/>
          <p:cNvSpPr>
            <a:spLocks noChangeArrowheads="1"/>
          </p:cNvSpPr>
          <p:nvPr/>
        </p:nvSpPr>
        <p:spPr bwMode="auto">
          <a:xfrm>
            <a:off x="561975" y="292100"/>
            <a:ext cx="8582025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3D-</a:t>
            </a:r>
            <a:r>
              <a:rPr lang="ru-RU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Ньютон </a:t>
            </a:r>
            <a:r>
              <a:rPr lang="ru-RU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разработан для лечения болей в пояснице, вызванных неустойчивостью позвоночника</a:t>
            </a:r>
            <a:endParaRPr lang="en-US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endParaRPr lang="en-US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endParaRPr lang="en-US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Пояснично-тазовая устойчивость зависит от мышц туловища (глобальных и локальных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мышц).</a:t>
            </a:r>
            <a:endParaRPr lang="it-IT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endParaRPr lang="it-IT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Неустойчивость туловища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может вызывать боль в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пояснице.</a:t>
            </a:r>
            <a:endParaRPr lang="it-IT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endParaRPr lang="it-IT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endParaRPr lang="it-IT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Укрепление пояснично-тазовых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мышц важно не только для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лечения болей в пояснице,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но и для предотвращения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данных болей.</a:t>
            </a:r>
            <a:endParaRPr lang="it-IT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8435" name="Immagine 6" descr="villa margh 004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rcRect r="12657"/>
          <a:stretch>
            <a:fillRect/>
          </a:stretch>
        </p:blipFill>
        <p:spPr bwMode="auto">
          <a:xfrm>
            <a:off x="4629150" y="2441122"/>
            <a:ext cx="4217988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ttangolo 1"/>
          <p:cNvSpPr>
            <a:spLocks noChangeArrowheads="1"/>
          </p:cNvSpPr>
          <p:nvPr/>
        </p:nvSpPr>
        <p:spPr bwMode="auto">
          <a:xfrm>
            <a:off x="785813" y="2149475"/>
            <a:ext cx="75723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Большинство пациентов нашего направления страдают неврологическими заболеваниями, в частности, инсультом и болезнью Паркинсона. Мы знаем, что в при таких состояниях всегда происходит изменение </a:t>
            </a:r>
            <a:r>
              <a:rPr lang="ru-RU" sz="2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постуральных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механизмов обратной связи и прямой связи. Обе связи важны в статических и динамических состояниях. Глядя на 3D, мы решили использовать его свойства, чтобы стимулировать </a:t>
            </a:r>
            <a:r>
              <a:rPr lang="ru-RU" sz="2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постуральные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механизмы пациентов с этими заболеваниями.</a:t>
            </a:r>
            <a:endParaRPr lang="it-IT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817563" y="407988"/>
            <a:ext cx="7508875" cy="128587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914400" eaLnBrk="0" hangingPunct="0">
              <a:buClrTx/>
              <a:buSzTx/>
              <a:buFontTx/>
              <a:buNone/>
              <a:defRPr/>
            </a:pPr>
            <a:r>
              <a:rPr lang="ru-RU" sz="2000" b="1" dirty="0" smtClean="0">
                <a:solidFill>
                  <a:srgbClr val="9F2936"/>
                </a:solidFill>
                <a:latin typeface="Tahoma" pitchFamily="34" charset="0"/>
                <a:ea typeface="+mn-ea"/>
                <a:cs typeface="Tahoma" pitchFamily="34" charset="0"/>
              </a:rPr>
              <a:t>Опыт лечения болезни Паркинсона</a:t>
            </a:r>
            <a:r>
              <a:rPr lang="it-IT" dirty="0">
                <a:solidFill>
                  <a:srgbClr val="323232"/>
                </a:solidFill>
                <a:latin typeface="Calibri"/>
                <a:ea typeface="+mn-ea"/>
                <a:cs typeface="Arial" charset="0"/>
              </a:rPr>
              <a:t/>
            </a:r>
            <a:br>
              <a:rPr lang="it-IT" dirty="0">
                <a:solidFill>
                  <a:srgbClr val="323232"/>
                </a:solidFill>
                <a:latin typeface="Calibri"/>
                <a:ea typeface="+mn-ea"/>
                <a:cs typeface="Arial" charset="0"/>
              </a:rPr>
            </a:br>
            <a:r>
              <a:rPr lang="ru-RU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Количество:</a:t>
            </a:r>
            <a:r>
              <a:rPr lang="en-US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19 </a:t>
            </a:r>
            <a:r>
              <a:rPr lang="ru-RU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пациентов</a:t>
            </a:r>
            <a:r>
              <a:rPr lang="en-US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(14 </a:t>
            </a:r>
            <a:r>
              <a:rPr lang="ru-RU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мужчин</a:t>
            </a:r>
            <a:r>
              <a:rPr lang="en-US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5 </a:t>
            </a:r>
            <a:r>
              <a:rPr lang="ru-RU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женщин</a:t>
            </a:r>
            <a:r>
              <a:rPr lang="en-US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)</a:t>
            </a:r>
            <a:endParaRPr lang="en-US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defTabSz="914400" eaLnBrk="0" hangingPunct="0">
              <a:buClrTx/>
              <a:buSzTx/>
              <a:buFontTx/>
              <a:buNone/>
              <a:defRPr/>
            </a:pPr>
            <a:r>
              <a:rPr lang="ru-RU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Возраст</a:t>
            </a:r>
            <a:r>
              <a:rPr lang="en-US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: 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56-80</a:t>
            </a:r>
          </a:p>
          <a:p>
            <a:pPr defTabSz="914400" eaLnBrk="0" hangingPunct="0">
              <a:buClrTx/>
              <a:buSzTx/>
              <a:buFontTx/>
              <a:buNone/>
              <a:defRPr/>
            </a:pPr>
            <a:r>
              <a:rPr lang="ru-RU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Диагноз</a:t>
            </a:r>
            <a:r>
              <a:rPr lang="en-US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: </a:t>
            </a:r>
            <a:r>
              <a:rPr lang="ru-RU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Болезнь Паркинсона (средний возраст 5 лет)</a:t>
            </a:r>
            <a:endParaRPr lang="it-IT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Sottotitolo 2"/>
          <p:cNvSpPr txBox="1">
            <a:spLocks/>
          </p:cNvSpPr>
          <p:nvPr/>
        </p:nvSpPr>
        <p:spPr>
          <a:xfrm>
            <a:off x="495300" y="1887537"/>
            <a:ext cx="8153400" cy="4164127"/>
          </a:xfrm>
          <a:prstGeom prst="rect">
            <a:avLst/>
          </a:prstGeom>
        </p:spPr>
        <p:txBody>
          <a:bodyPr/>
          <a:lstStyle/>
          <a:p>
            <a:pPr marL="273050" indent="-273050" defTabSz="914400" eaLnBrk="0" hangingPunct="0">
              <a:buClr>
                <a:srgbClr val="9F2936"/>
              </a:buClr>
              <a:buSzPct val="95000"/>
              <a:defRPr/>
            </a:pPr>
            <a:r>
              <a:rPr lang="ru-RU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Оценка</a:t>
            </a:r>
            <a:r>
              <a:rPr lang="it-IT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:</a:t>
            </a:r>
            <a:endParaRPr lang="it-IT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marL="273050" indent="-273050" defTabSz="914400" eaLnBrk="0" hangingPunct="0">
              <a:buClr>
                <a:srgbClr val="9F2936"/>
              </a:buClr>
              <a:buSzPct val="95000"/>
              <a:buFont typeface="Arial" charset="0"/>
              <a:buChar char="•"/>
              <a:defRPr/>
            </a:pPr>
            <a:r>
              <a:rPr lang="ru-RU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Клинической истории</a:t>
            </a:r>
            <a:endParaRPr lang="it-IT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marL="273050" indent="-273050" defTabSz="914400" eaLnBrk="0" hangingPunct="0">
              <a:buClr>
                <a:srgbClr val="9F2936"/>
              </a:buClr>
              <a:buSzPct val="95000"/>
              <a:buFont typeface="Arial" charset="0"/>
              <a:buChar char="•"/>
              <a:defRPr/>
            </a:pPr>
            <a:r>
              <a:rPr lang="ru-RU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Функциональных патологических состояний (</a:t>
            </a:r>
            <a:r>
              <a:rPr lang="ru-RU" dirty="0" err="1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камптокормия</a:t>
            </a:r>
            <a:r>
              <a:rPr lang="ru-RU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, замерзание, </a:t>
            </a:r>
            <a:r>
              <a:rPr lang="ru-RU" dirty="0" err="1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постуральная</a:t>
            </a:r>
            <a:r>
              <a:rPr lang="ru-RU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неустойчивость)</a:t>
            </a:r>
          </a:p>
          <a:p>
            <a:pPr marL="273050" indent="-273050" defTabSz="914400" eaLnBrk="0" hangingPunct="0">
              <a:buClr>
                <a:srgbClr val="9F2936"/>
              </a:buClr>
              <a:buSzPct val="95000"/>
              <a:buFont typeface="Arial" charset="0"/>
              <a:buChar char="•"/>
              <a:defRPr/>
            </a:pPr>
            <a:r>
              <a:rPr lang="ru-RU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Общей устойчивости по шкале </a:t>
            </a:r>
            <a:r>
              <a:rPr lang="ru-RU" dirty="0" err="1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Тинетти</a:t>
            </a:r>
            <a:endParaRPr lang="it-IT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marL="273050" indent="-273050" defTabSz="914400" eaLnBrk="0" hangingPunct="0">
              <a:buClr>
                <a:srgbClr val="9F2936"/>
              </a:buClr>
              <a:buSzPct val="95000"/>
              <a:buFont typeface="Arial" charset="0"/>
              <a:buChar char="•"/>
              <a:defRPr/>
            </a:pPr>
            <a:r>
              <a:rPr lang="ru-RU" dirty="0" err="1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Постуральных</a:t>
            </a:r>
            <a:r>
              <a:rPr lang="ru-RU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изменений</a:t>
            </a:r>
            <a:endParaRPr lang="it-IT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marL="273050" indent="-273050" defTabSz="914400" eaLnBrk="0" hangingPunct="0">
              <a:buClr>
                <a:srgbClr val="9F2936"/>
              </a:buClr>
              <a:buSzPct val="95000"/>
              <a:buFont typeface="Arial" charset="0"/>
              <a:buChar char="•"/>
              <a:defRPr/>
            </a:pPr>
            <a:r>
              <a:rPr lang="ru-RU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В положении стоя</a:t>
            </a:r>
            <a:endParaRPr lang="it-IT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marL="273050" indent="-273050" defTabSz="914400" eaLnBrk="0" hangingPunct="0">
              <a:buClr>
                <a:srgbClr val="9F2936"/>
              </a:buClr>
              <a:buSzPct val="95000"/>
              <a:buFont typeface="Arial" charset="0"/>
              <a:buChar char="•"/>
              <a:defRPr/>
            </a:pPr>
            <a:r>
              <a:rPr lang="ru-RU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При </a:t>
            </a:r>
            <a:r>
              <a:rPr lang="ru-RU" dirty="0" err="1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хотьбе</a:t>
            </a:r>
            <a:endParaRPr lang="it-IT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marL="273050" indent="-273050" defTabSz="914400" eaLnBrk="0" hangingPunct="0">
              <a:buClr>
                <a:srgbClr val="9F2936"/>
              </a:buClr>
              <a:buSzPct val="95000"/>
              <a:buFont typeface="Arial" charset="0"/>
              <a:buChar char="•"/>
              <a:defRPr/>
            </a:pPr>
            <a:r>
              <a:rPr lang="it-IT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3D </a:t>
            </a:r>
            <a:r>
              <a:rPr lang="ru-RU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исследование</a:t>
            </a:r>
            <a:endParaRPr lang="it-IT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marL="273050" indent="-273050" defTabSz="914400" eaLnBrk="0" hangingPunct="0">
              <a:buClr>
                <a:srgbClr val="9F2936"/>
              </a:buClr>
              <a:buSzPct val="95000"/>
              <a:defRPr/>
            </a:pPr>
            <a:endParaRPr lang="it-IT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marL="273050" indent="-273050" defTabSz="914400" eaLnBrk="0" hangingPunct="0">
              <a:buClr>
                <a:srgbClr val="9F2936"/>
              </a:buClr>
              <a:buSzPct val="95000"/>
              <a:defRPr/>
            </a:pPr>
            <a:r>
              <a:rPr lang="ru-RU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Критерии исключения</a:t>
            </a:r>
            <a:r>
              <a:rPr lang="it-IT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:</a:t>
            </a:r>
            <a:endParaRPr lang="it-IT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marL="273050" indent="-273050" defTabSz="914400" eaLnBrk="0" hangingPunct="0">
              <a:buClr>
                <a:srgbClr val="9F2936"/>
              </a:buClr>
              <a:buSzPct val="95000"/>
              <a:buFont typeface="Arial" charset="0"/>
              <a:buChar char="•"/>
              <a:defRPr/>
            </a:pPr>
            <a:r>
              <a:rPr lang="ru-RU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Когнитивные дефициты</a:t>
            </a:r>
          </a:p>
          <a:p>
            <a:pPr marL="273050" indent="-273050" defTabSz="914400" eaLnBrk="0" hangingPunct="0">
              <a:buClr>
                <a:srgbClr val="9F2936"/>
              </a:buClr>
              <a:buSzPct val="95000"/>
              <a:buFont typeface="Arial" charset="0"/>
              <a:buChar char="•"/>
              <a:defRPr/>
            </a:pPr>
            <a:r>
              <a:rPr lang="ru-RU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Значительный тремор / </a:t>
            </a:r>
            <a:r>
              <a:rPr lang="ru-RU" dirty="0" err="1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дискинезия</a:t>
            </a:r>
            <a:endParaRPr lang="ru-RU" dirty="0" smtClean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marL="273050" indent="-273050" defTabSz="914400" eaLnBrk="0" hangingPunct="0">
              <a:buClr>
                <a:srgbClr val="9F2936"/>
              </a:buClr>
              <a:buSzPct val="95000"/>
              <a:buFont typeface="Arial" charset="0"/>
              <a:buChar char="•"/>
              <a:defRPr/>
            </a:pPr>
            <a:r>
              <a:rPr lang="ru-RU" dirty="0" err="1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Камптокормия</a:t>
            </a:r>
            <a:endParaRPr lang="it-IT" dirty="0">
              <a:solidFill>
                <a:prstClr val="black"/>
              </a:solidFill>
              <a:latin typeface="Constantia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 txBox="1">
            <a:spLocks/>
          </p:cNvSpPr>
          <p:nvPr/>
        </p:nvSpPr>
        <p:spPr bwMode="auto">
          <a:xfrm>
            <a:off x="592138" y="955675"/>
            <a:ext cx="82296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hangingPunct="0">
              <a:buClrTx/>
              <a:buSzTx/>
              <a:buFontTx/>
              <a:buNone/>
              <a:defRPr/>
            </a:pPr>
            <a:r>
              <a:rPr lang="ru-RU" sz="2000" b="1" dirty="0" smtClean="0">
                <a:solidFill>
                  <a:srgbClr val="9F2936"/>
                </a:solidFill>
                <a:latin typeface="Tahoma" pitchFamily="34" charset="0"/>
                <a:ea typeface="+mn-ea"/>
                <a:cs typeface="Tahoma" pitchFamily="34" charset="0"/>
              </a:rPr>
              <a:t>Обращаем внимание</a:t>
            </a:r>
            <a:endParaRPr lang="it-IT" sz="2000" b="1" dirty="0">
              <a:solidFill>
                <a:srgbClr val="9F2936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38915" name="Segnaposto contenuto 2"/>
          <p:cNvSpPr txBox="1">
            <a:spLocks/>
          </p:cNvSpPr>
          <p:nvPr/>
        </p:nvSpPr>
        <p:spPr bwMode="auto">
          <a:xfrm>
            <a:off x="525463" y="1919288"/>
            <a:ext cx="8091487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defTabSz="914400" eaLnBrk="0" hangingPunct="0">
              <a:spcBef>
                <a:spcPct val="20000"/>
              </a:spcBef>
              <a:buClr>
                <a:srgbClr val="9F2936"/>
              </a:buClr>
              <a:buSzPct val="95000"/>
              <a:buFont typeface="Wingdings 2" pitchFamily="18" charset="2"/>
              <a:buChar char=""/>
            </a:pPr>
            <a:r>
              <a:rPr lang="ru-RU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Все испытуемые прошли начальную оценку, заключительные исследования и </a:t>
            </a:r>
            <a:r>
              <a:rPr lang="ru-RU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реабилитационную тренировку.</a:t>
            </a:r>
            <a:endParaRPr lang="ru-RU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273050" indent="-273050" algn="just" defTabSz="914400" eaLnBrk="0" hangingPunct="0">
              <a:spcBef>
                <a:spcPct val="20000"/>
              </a:spcBef>
              <a:buClr>
                <a:srgbClr val="9F2936"/>
              </a:buClr>
              <a:buSzPct val="95000"/>
              <a:buFont typeface="Wingdings 2" pitchFamily="18" charset="2"/>
              <a:buChar char=""/>
            </a:pPr>
            <a:r>
              <a:rPr lang="ru-RU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Клинические побочные </a:t>
            </a:r>
            <a:r>
              <a:rPr lang="ru-RU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эффекты отсутствовали.</a:t>
            </a:r>
            <a:endParaRPr lang="ru-RU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273050" indent="-273050" algn="just" defTabSz="914400" eaLnBrk="0" hangingPunct="0">
              <a:spcBef>
                <a:spcPct val="20000"/>
              </a:spcBef>
              <a:buClr>
                <a:srgbClr val="9F2936"/>
              </a:buClr>
              <a:buSzPct val="95000"/>
              <a:buFont typeface="Wingdings 2" pitchFamily="18" charset="2"/>
              <a:buChar char=""/>
            </a:pPr>
            <a:r>
              <a:rPr lang="ru-RU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Устройство стимулирует </a:t>
            </a:r>
            <a:r>
              <a:rPr lang="ru-RU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постуральные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механизмы обратной связи (исследования) и прямой связи (</a:t>
            </a:r>
            <a:r>
              <a:rPr lang="ru-RU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тренировки).</a:t>
            </a:r>
            <a:endParaRPr lang="ru-RU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273050" indent="-273050" algn="just" defTabSz="914400" eaLnBrk="0" hangingPunct="0">
              <a:spcBef>
                <a:spcPct val="20000"/>
              </a:spcBef>
              <a:buClr>
                <a:srgbClr val="9F2936"/>
              </a:buClr>
              <a:buSzPct val="95000"/>
              <a:buFont typeface="Wingdings 2" pitchFamily="18" charset="2"/>
              <a:buChar char=""/>
            </a:pPr>
            <a:r>
              <a:rPr lang="ru-RU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Во время этого изучения по завершению тренировок мы нашли лучшие  результаты исследований, подтверждённые пациентами в ходе повседневной жизни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Нам требуется больше данных для подтверждения этих результатов и сравнения с другими исследовательскими группами.</a:t>
            </a:r>
            <a:endParaRPr lang="en-US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250825" y="1747838"/>
          <a:ext cx="8640760" cy="3818991"/>
        </p:xfrm>
        <a:graphic>
          <a:graphicData uri="http://schemas.openxmlformats.org/drawingml/2006/table">
            <a:tbl>
              <a:tblPr/>
              <a:tblGrid>
                <a:gridCol w="481193"/>
                <a:gridCol w="662287"/>
                <a:gridCol w="733753"/>
                <a:gridCol w="1488902"/>
                <a:gridCol w="742110"/>
                <a:gridCol w="543280"/>
                <a:gridCol w="558805"/>
                <a:gridCol w="543280"/>
                <a:gridCol w="450148"/>
                <a:gridCol w="372536"/>
                <a:gridCol w="465669"/>
                <a:gridCol w="465669"/>
                <a:gridCol w="589848"/>
                <a:gridCol w="543280"/>
              </a:tblGrid>
              <a:tr h="409693"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latin typeface="Arial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latin typeface="Arial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latin typeface="Arial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latin typeface="Arial"/>
                        </a:rPr>
                        <a:t>Barthel</a:t>
                      </a: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latin typeface="Arial"/>
                        </a:rPr>
                        <a:t>FIM</a:t>
                      </a: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smtClean="0">
                          <a:latin typeface="Arial"/>
                        </a:rPr>
                        <a:t>Индекс Мотрисайти</a:t>
                      </a:r>
                      <a:endParaRPr lang="it-IT" sz="1600" b="1" i="0" u="none" strike="noStrike">
                        <a:latin typeface="Arial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latin typeface="Arial"/>
                        </a:rPr>
                        <a:t>Trunk C.T.</a:t>
                      </a: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78591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latin typeface="Arial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latin typeface="Arial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latin typeface="Arial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latin typeface="Arial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latin typeface="Arial"/>
                        </a:rPr>
                        <a:t>adm.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latin typeface="Arial"/>
                        </a:rPr>
                        <a:t>disc.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latin typeface="Arial"/>
                        </a:rPr>
                        <a:t>adm.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latin typeface="Arial"/>
                        </a:rPr>
                        <a:t>disc.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latin typeface="Arial"/>
                        </a:rPr>
                        <a:t>adm.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latin typeface="Arial"/>
                        </a:rPr>
                        <a:t>disc.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latin typeface="Arial"/>
                        </a:rPr>
                        <a:t>adm.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latin typeface="Arial"/>
                        </a:rPr>
                        <a:t>disc.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591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latin typeface="Arial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latin typeface="Arial"/>
                        </a:rPr>
                        <a:t>Пол</a:t>
                      </a:r>
                      <a:endParaRPr lang="it-IT" sz="16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latin typeface="Arial"/>
                        </a:rPr>
                        <a:t>Воз-раст</a:t>
                      </a:r>
                      <a:endParaRPr lang="it-IT" sz="16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smtClean="0">
                          <a:latin typeface="Arial"/>
                        </a:rPr>
                        <a:t>рука</a:t>
                      </a:r>
                      <a:endParaRPr lang="it-IT" sz="1600" b="1" i="0" u="none" strike="noStrike">
                        <a:latin typeface="Arial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smtClean="0">
                          <a:latin typeface="Arial"/>
                        </a:rPr>
                        <a:t>нога</a:t>
                      </a:r>
                      <a:endParaRPr lang="it-IT" sz="1600" b="1" i="0" u="none" strike="noStrike">
                        <a:latin typeface="Arial"/>
                      </a:endParaRP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smtClean="0">
                          <a:latin typeface="Arial"/>
                        </a:rPr>
                        <a:t>рука</a:t>
                      </a:r>
                      <a:endParaRPr lang="it-IT" sz="1600" b="1" i="0" u="none" strike="noStrike">
                        <a:latin typeface="Arial"/>
                      </a:endParaRP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smtClean="0">
                          <a:latin typeface="Arial"/>
                        </a:rPr>
                        <a:t>нога</a:t>
                      </a:r>
                      <a:endParaRPr lang="it-IT" sz="1600" b="1" i="0" u="none" strike="noStrike">
                        <a:latin typeface="Arial"/>
                      </a:endParaRP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latin typeface="Arial"/>
                        </a:rPr>
                        <a:t>M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39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latin typeface="Arial"/>
                        </a:rPr>
                        <a:t>emiparesi </a:t>
                      </a:r>
                      <a:r>
                        <a:rPr lang="it-IT" sz="1600" b="0" i="0" u="none" strike="noStrike" dirty="0" err="1">
                          <a:latin typeface="Arial"/>
                        </a:rPr>
                        <a:t>dx</a:t>
                      </a:r>
                      <a:endParaRPr lang="it-IT" sz="16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60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100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116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125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84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76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100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100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100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100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M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76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latin typeface="Arial"/>
                        </a:rPr>
                        <a:t>emiparesi </a:t>
                      </a:r>
                      <a:r>
                        <a:rPr lang="it-IT" sz="1600" b="0" i="0" u="none" strike="noStrike" dirty="0" err="1" smtClean="0">
                          <a:latin typeface="Arial"/>
                        </a:rPr>
                        <a:t>dx</a:t>
                      </a:r>
                      <a:endParaRPr lang="it-IT" sz="16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60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95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116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119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100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76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100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84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100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100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latin typeface="Arial"/>
                        </a:rPr>
                        <a:t>Ж</a:t>
                      </a:r>
                      <a:endParaRPr lang="it-IT" sz="16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57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latin typeface="Arial"/>
                        </a:rPr>
                        <a:t>emiparesi </a:t>
                      </a:r>
                      <a:r>
                        <a:rPr lang="it-IT" sz="1600" b="0" i="0" u="none" strike="noStrike" dirty="0" err="1">
                          <a:latin typeface="Arial"/>
                        </a:rPr>
                        <a:t>sx-afasia</a:t>
                      </a:r>
                      <a:endParaRPr lang="it-IT" sz="16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55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100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77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125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48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58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100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100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100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100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M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54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emiparesi sx-disatria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50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90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96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117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76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92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93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100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100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100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latin typeface="Arial"/>
                        </a:rPr>
                        <a:t>Ж</a:t>
                      </a:r>
                      <a:endParaRPr lang="it-IT" sz="16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69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emiplegia dx-afasia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40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90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64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111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55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75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93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100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74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100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M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67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emiparesi dx-afasia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45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80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66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110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34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84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88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100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100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latin typeface="Arial"/>
                        </a:rPr>
                        <a:t>100</a:t>
                      </a: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079" name="Rettangolo 2"/>
          <p:cNvSpPr>
            <a:spLocks noChangeArrowheads="1"/>
          </p:cNvSpPr>
          <p:nvPr/>
        </p:nvSpPr>
        <p:spPr bwMode="auto">
          <a:xfrm>
            <a:off x="420688" y="333375"/>
            <a:ext cx="8247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9F2936"/>
                </a:solidFill>
                <a:latin typeface="Tahoma" pitchFamily="34" charset="0"/>
                <a:cs typeface="Tahoma" pitchFamily="34" charset="0"/>
              </a:rPr>
              <a:t>Опыт лечения инсультов</a:t>
            </a:r>
            <a:r>
              <a:rPr lang="it-IT" dirty="0">
                <a:solidFill>
                  <a:srgbClr val="323232"/>
                </a:solidFill>
                <a:latin typeface="Calibri" pitchFamily="34" charset="0"/>
                <a:cs typeface="Arial" charset="0"/>
              </a:rPr>
              <a:t/>
            </a:r>
            <a:br>
              <a:rPr lang="it-IT" dirty="0">
                <a:solidFill>
                  <a:srgbClr val="323232"/>
                </a:solidFill>
                <a:latin typeface="Calibri" pitchFamily="34" charset="0"/>
                <a:cs typeface="Arial" charset="0"/>
              </a:rPr>
            </a:b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magine 1" descr="Albier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338"/>
            <a:ext cx="914400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KINETRAK 3D NEWTON\3D MP Newton\video e immagini\sub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8488" y="1481138"/>
            <a:ext cx="54070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1892423" y="1341438"/>
            <a:ext cx="535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Подсистема контроля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нервный контроль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938140" y="5284788"/>
            <a:ext cx="29370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Пассивная подсистема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позвонки, суставы,</a:t>
            </a: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диски, связки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334000" y="5284788"/>
            <a:ext cx="26638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Активная подсистема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tabLst>
                <a:tab pos="723900" algn="l"/>
                <a:tab pos="1447800" algn="l"/>
              </a:tabLst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мышцы туловища и таза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                  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66738" y="285750"/>
            <a:ext cx="80105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Устойчивость позвоночника зависит от трёх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подсистем </a:t>
            </a:r>
            <a:r>
              <a:rPr lang="en-US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(Panjabi</a:t>
            </a:r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1992)</a:t>
            </a:r>
            <a:endParaRPr lang="it-IT" sz="20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371725" y="3860800"/>
            <a:ext cx="904875" cy="1223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9464" name="Immagine 11" descr="Immagine1.png"/>
          <p:cNvPicPr>
            <a:picLocks noChangeAspect="1"/>
          </p:cNvPicPr>
          <p:nvPr/>
        </p:nvPicPr>
        <p:blipFill>
          <a:blip r:embed="rId3" cstate="print"/>
          <a:srcRect l="7906" r="4053"/>
          <a:stretch>
            <a:fillRect/>
          </a:stretch>
        </p:blipFill>
        <p:spPr bwMode="auto">
          <a:xfrm>
            <a:off x="2306638" y="3903663"/>
            <a:ext cx="11049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59013" y="276225"/>
            <a:ext cx="462597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Активная подсистема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0483" name="Gruppo 23"/>
          <p:cNvGrpSpPr>
            <a:grpSpLocks/>
          </p:cNvGrpSpPr>
          <p:nvPr/>
        </p:nvGrpSpPr>
        <p:grpSpPr bwMode="auto">
          <a:xfrm>
            <a:off x="585788" y="922338"/>
            <a:ext cx="7912100" cy="3468462"/>
            <a:chOff x="609600" y="2080990"/>
            <a:chExt cx="7912608" cy="3468440"/>
          </a:xfrm>
        </p:grpSpPr>
        <p:sp>
          <p:nvSpPr>
            <p:cNvPr id="10251" name="Rectangle 12"/>
            <p:cNvSpPr>
              <a:spLocks noChangeArrowheads="1"/>
            </p:cNvSpPr>
            <p:nvPr/>
          </p:nvSpPr>
          <p:spPr bwMode="auto">
            <a:xfrm>
              <a:off x="609600" y="2308001"/>
              <a:ext cx="3162503" cy="30476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2160" tIns="46080" rIns="92160" bIns="46080">
              <a:spAutoFit/>
            </a:bodyPr>
            <a:lstStyle/>
            <a:p>
              <a:pPr algn="ctr">
                <a:buFont typeface="Times New Roman" pitchFamily="16" charset="0"/>
                <a:buNone/>
                <a:tabLst>
                  <a:tab pos="723900" algn="l"/>
                  <a:tab pos="1447800" algn="l"/>
                </a:tabLst>
                <a:defRPr/>
              </a:pPr>
              <a:r>
                <a:rPr lang="ru-RU" sz="2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Главный </a:t>
              </a:r>
            </a:p>
            <a:p>
              <a:pPr algn="ctr">
                <a:buFont typeface="Times New Roman" pitchFamily="16" charset="0"/>
                <a:buNone/>
                <a:tabLst>
                  <a:tab pos="723900" algn="l"/>
                  <a:tab pos="1447800" algn="l"/>
                </a:tabLst>
                <a:defRPr/>
              </a:pPr>
              <a:r>
                <a:rPr lang="ru-RU" sz="20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мобилизатор</a:t>
              </a:r>
              <a:endPara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buFont typeface="Times New Roman" pitchFamily="16" charset="0"/>
                <a:buNone/>
                <a:tabLst>
                  <a:tab pos="723900" algn="l"/>
                  <a:tab pos="1447800" algn="l"/>
                </a:tabLst>
                <a:defRPr/>
              </a:pPr>
              <a:endParaRPr 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buFont typeface="Arial" pitchFamily="34" charset="0"/>
                <a:buChar char="•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r>
                <a:rPr lang="en-US" sz="20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20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Прямая мышца живота</a:t>
              </a:r>
              <a:endParaRPr lang="en-US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buFont typeface="Arial" pitchFamily="34" charset="0"/>
                <a:buChar char="•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r>
                <a:rPr lang="en-US" sz="20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20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Наружная косая мышца живота</a:t>
              </a:r>
              <a:r>
                <a:rPr lang="en-US" sz="20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(</a:t>
              </a:r>
              <a:r>
                <a:rPr lang="ru-RU" sz="20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боковые волокна</a:t>
              </a:r>
              <a:r>
                <a:rPr lang="en-US" sz="20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)</a:t>
              </a:r>
              <a:endParaRPr lang="en-US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buFont typeface="Arial" pitchFamily="34" charset="0"/>
                <a:buChar char="•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r>
                <a:rPr lang="en-US" sz="20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20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Мышца, выпрямляющая позвоночник</a:t>
              </a:r>
              <a:endParaRPr lang="en-US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52" name="Rectangle 13"/>
            <p:cNvSpPr>
              <a:spLocks noChangeArrowheads="1"/>
            </p:cNvSpPr>
            <p:nvPr/>
          </p:nvSpPr>
          <p:spPr bwMode="auto">
            <a:xfrm>
              <a:off x="2816140" y="4563824"/>
              <a:ext cx="3739483" cy="9856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2160" tIns="46080" rIns="92160" bIns="46080">
              <a:spAutoFit/>
            </a:bodyPr>
            <a:lstStyle/>
            <a:p>
              <a:pPr algn="ctr">
                <a:spcBef>
                  <a:spcPts val="1200"/>
                </a:spcBef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r>
                <a:rPr lang="ru-RU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Локальный стабилизатор</a:t>
              </a:r>
              <a:endPara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spcBef>
                  <a:spcPts val="0"/>
                </a:spcBef>
                <a:buFont typeface="Arial" pitchFamily="34" charset="0"/>
                <a:buChar char="•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r>
                <a:rPr lang="en-US" sz="20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20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Поперечная мышца живота</a:t>
              </a:r>
              <a:endParaRPr lang="en-US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spcBef>
                  <a:spcPts val="0"/>
                </a:spcBef>
                <a:buFont typeface="Arial" pitchFamily="34" charset="0"/>
                <a:buChar char="•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r>
                <a:rPr lang="en-US" sz="20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2000" dirty="0" err="1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Многораздельные</a:t>
              </a:r>
              <a:r>
                <a:rPr lang="ru-RU" sz="20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мышцы</a:t>
              </a:r>
              <a:endParaRPr lang="en-US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56" name="Rectangle 17"/>
            <p:cNvSpPr>
              <a:spLocks noChangeArrowheads="1"/>
            </p:cNvSpPr>
            <p:nvPr/>
          </p:nvSpPr>
          <p:spPr bwMode="auto">
            <a:xfrm>
              <a:off x="5437497" y="2308001"/>
              <a:ext cx="3084711" cy="273992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2160" tIns="46080" rIns="92160" bIns="46080">
              <a:spAutoFit/>
            </a:bodyPr>
            <a:lstStyle/>
            <a:p>
              <a:pPr algn="ctr">
                <a:tabLst>
                  <a:tab pos="723900" algn="l"/>
                  <a:tab pos="1447800" algn="l"/>
                  <a:tab pos="2171700" algn="l"/>
                </a:tabLst>
                <a:defRPr/>
              </a:pPr>
              <a:r>
                <a:rPr lang="ru-RU" sz="2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Главный стабилизатор</a:t>
              </a:r>
              <a:endPara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buFont typeface="Arial" pitchFamily="34" charset="0"/>
                <a:buChar char="•"/>
                <a:tabLst>
                  <a:tab pos="723900" algn="l"/>
                  <a:tab pos="1447800" algn="l"/>
                  <a:tab pos="2171700" algn="l"/>
                </a:tabLst>
                <a:defRPr/>
              </a:pPr>
              <a:endParaRPr lang="en-US" sz="1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buFont typeface="Arial" pitchFamily="34" charset="0"/>
                <a:buChar char="•"/>
                <a:tabLst>
                  <a:tab pos="723900" algn="l"/>
                  <a:tab pos="1447800" algn="l"/>
                  <a:tab pos="2171700" algn="l"/>
                </a:tabLst>
                <a:defRPr/>
              </a:pPr>
              <a:r>
                <a:rPr lang="en-US" sz="20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20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Внутренняя косая мышца живота</a:t>
              </a:r>
              <a:endParaRPr lang="en-US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buFont typeface="Arial" pitchFamily="34" charset="0"/>
                <a:buChar char="•"/>
                <a:tabLst>
                  <a:tab pos="723900" algn="l"/>
                  <a:tab pos="1447800" algn="l"/>
                  <a:tab pos="2171700" algn="l"/>
                </a:tabLst>
                <a:defRPr/>
              </a:pPr>
              <a:r>
                <a:rPr lang="ru-RU" sz="20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Наружная косая мышца живота </a:t>
              </a:r>
              <a:r>
                <a:rPr lang="en-US" sz="20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(</a:t>
              </a:r>
              <a:r>
                <a:rPr lang="ru-RU" sz="20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средние волокна</a:t>
              </a:r>
              <a:r>
                <a:rPr lang="en-US" sz="20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)</a:t>
              </a:r>
              <a:endParaRPr lang="en-US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tabLst>
                  <a:tab pos="723900" algn="l"/>
                  <a:tab pos="1447800" algn="l"/>
                  <a:tab pos="2171700" algn="l"/>
                </a:tabLst>
                <a:defRPr/>
              </a:pPr>
              <a:endParaRPr lang="en-US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20488" name="AutoShape 19"/>
            <p:cNvCxnSpPr>
              <a:cxnSpLocks noChangeShapeType="1"/>
            </p:cNvCxnSpPr>
            <p:nvPr/>
          </p:nvCxnSpPr>
          <p:spPr bwMode="auto">
            <a:xfrm flipH="1">
              <a:off x="3354070" y="2511171"/>
              <a:ext cx="720725" cy="1588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0489" name="AutoShape 20"/>
            <p:cNvCxnSpPr>
              <a:cxnSpLocks noChangeShapeType="1"/>
            </p:cNvCxnSpPr>
            <p:nvPr/>
          </p:nvCxnSpPr>
          <p:spPr bwMode="auto">
            <a:xfrm>
              <a:off x="5157661" y="2538412"/>
              <a:ext cx="650875" cy="1588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0490" name="AutoShape 21"/>
            <p:cNvCxnSpPr>
              <a:cxnSpLocks noChangeShapeType="1"/>
            </p:cNvCxnSpPr>
            <p:nvPr/>
          </p:nvCxnSpPr>
          <p:spPr bwMode="auto">
            <a:xfrm>
              <a:off x="4593209" y="4060191"/>
              <a:ext cx="3175" cy="503237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pic>
          <p:nvPicPr>
            <p:cNvPr id="20491" name="Picture 22"/>
            <p:cNvPicPr>
              <a:picLocks noChangeAspect="1" noChangeArrowheads="1"/>
            </p:cNvPicPr>
            <p:nvPr/>
          </p:nvPicPr>
          <p:blipFill>
            <a:blip r:embed="rId3" cstate="print"/>
            <a:srcRect r="16698"/>
            <a:stretch>
              <a:fillRect/>
            </a:stretch>
          </p:blipFill>
          <p:spPr bwMode="auto">
            <a:xfrm>
              <a:off x="3870579" y="2080990"/>
              <a:ext cx="1402842" cy="19523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25" name="Rettangolo 24"/>
          <p:cNvSpPr/>
          <p:nvPr/>
        </p:nvSpPr>
        <p:spPr>
          <a:xfrm>
            <a:off x="212725" y="4592638"/>
            <a:ext cx="871855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Активная подсистема обеспечивает сегментальную устойчивость и производит стабильное движение.</a:t>
            </a: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(</a:t>
            </a:r>
            <a:r>
              <a:rPr lang="en-US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Gibbons &amp; </a:t>
            </a:r>
            <a:r>
              <a:rPr lang="en-US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Comerford</a:t>
            </a:r>
            <a:r>
              <a:rPr lang="en-US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, 2001)</a:t>
            </a:r>
          </a:p>
          <a:p>
            <a:pPr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Укрепление локальных и глобальных мышц приводит к увеличению пояснично-тазовой устойчивости.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4763"/>
            <a:ext cx="842962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506" name="Gruppo 8"/>
          <p:cNvGrpSpPr>
            <a:grpSpLocks/>
          </p:cNvGrpSpPr>
          <p:nvPr/>
        </p:nvGrpSpPr>
        <p:grpSpPr bwMode="auto">
          <a:xfrm>
            <a:off x="2689225" y="1836738"/>
            <a:ext cx="3749675" cy="2768600"/>
            <a:chOff x="2945870" y="2306927"/>
            <a:chExt cx="3238549" cy="2337929"/>
          </a:xfrm>
        </p:grpSpPr>
        <p:sp>
          <p:nvSpPr>
            <p:cNvPr id="21509" name="Freeform 3"/>
            <p:cNvSpPr>
              <a:spLocks/>
            </p:cNvSpPr>
            <p:nvPr/>
          </p:nvSpPr>
          <p:spPr bwMode="auto">
            <a:xfrm>
              <a:off x="2945870" y="2306927"/>
              <a:ext cx="3224838" cy="2332567"/>
            </a:xfrm>
            <a:custGeom>
              <a:avLst/>
              <a:gdLst>
                <a:gd name="T0" fmla="*/ 2120329 w 3384550"/>
                <a:gd name="T1" fmla="*/ 39803 h 2447925"/>
                <a:gd name="T2" fmla="*/ 3340185 w 3384550"/>
                <a:gd name="T3" fmla="*/ 1502385 h 2447925"/>
                <a:gd name="T4" fmla="*/ 1707110 w 3384550"/>
                <a:gd name="T5" fmla="*/ 2447880 h 2447925"/>
                <a:gd name="T6" fmla="*/ 1692275 w 3384550"/>
                <a:gd name="T7" fmla="*/ 1223963 h 2447925"/>
                <a:gd name="T8" fmla="*/ 2120329 w 3384550"/>
                <a:gd name="T9" fmla="*/ 39803 h 2447925"/>
                <a:gd name="T10" fmla="*/ 2120329 w 3384550"/>
                <a:gd name="T11" fmla="*/ 39803 h 2447925"/>
                <a:gd name="T12" fmla="*/ 3340185 w 3384550"/>
                <a:gd name="T13" fmla="*/ 1502385 h 2447925"/>
                <a:gd name="T14" fmla="*/ 1707110 w 3384550"/>
                <a:gd name="T15" fmla="*/ 2447880 h 24479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84550" h="2447925" stroke="0">
                  <a:moveTo>
                    <a:pt x="2120329" y="39803"/>
                  </a:moveTo>
                  <a:cubicBezTo>
                    <a:pt x="3007821" y="207624"/>
                    <a:pt x="3548854" y="856311"/>
                    <a:pt x="3340185" y="1502385"/>
                  </a:cubicBezTo>
                  <a:cubicBezTo>
                    <a:pt x="3162577" y="2052289"/>
                    <a:pt x="2487858" y="2442929"/>
                    <a:pt x="1707110" y="2447880"/>
                  </a:cubicBezTo>
                  <a:lnTo>
                    <a:pt x="1692275" y="1223963"/>
                  </a:lnTo>
                  <a:lnTo>
                    <a:pt x="2120329" y="39803"/>
                  </a:lnTo>
                  <a:close/>
                </a:path>
                <a:path w="3384550" h="2447925" fill="none">
                  <a:moveTo>
                    <a:pt x="2120329" y="39803"/>
                  </a:moveTo>
                  <a:cubicBezTo>
                    <a:pt x="3007821" y="207624"/>
                    <a:pt x="3548854" y="856311"/>
                    <a:pt x="3340185" y="1502385"/>
                  </a:cubicBezTo>
                  <a:cubicBezTo>
                    <a:pt x="3162577" y="2052289"/>
                    <a:pt x="2487858" y="2442929"/>
                    <a:pt x="1707110" y="2447880"/>
                  </a:cubicBezTo>
                </a:path>
              </a:pathLst>
            </a:custGeom>
            <a:noFill/>
            <a:ln w="76320">
              <a:solidFill>
                <a:srgbClr val="A6A6A6"/>
              </a:solidFill>
              <a:round/>
              <a:headEnd/>
              <a:tailEnd type="triangle" w="med" len="med"/>
            </a:ln>
            <a:effectLst>
              <a:outerShdw dist="17819" dir="2700000" algn="ctr" rotWithShape="0">
                <a:srgbClr val="000000">
                  <a:alpha val="40033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0" name="Freeform 4"/>
            <p:cNvSpPr>
              <a:spLocks/>
            </p:cNvSpPr>
            <p:nvPr/>
          </p:nvSpPr>
          <p:spPr bwMode="auto">
            <a:xfrm rot="-10620000">
              <a:off x="2959581" y="2312289"/>
              <a:ext cx="3224838" cy="2332567"/>
            </a:xfrm>
            <a:custGeom>
              <a:avLst/>
              <a:gdLst>
                <a:gd name="T0" fmla="*/ 1847467 w 3384550"/>
                <a:gd name="T1" fmla="*/ 5158 h 2447925"/>
                <a:gd name="T2" fmla="*/ 3379259 w 3384550"/>
                <a:gd name="T3" fmla="*/ 1320673 h 2447925"/>
                <a:gd name="T4" fmla="*/ 1707111 w 3384550"/>
                <a:gd name="T5" fmla="*/ 2447879 h 2447925"/>
                <a:gd name="T6" fmla="*/ 1692275 w 3384550"/>
                <a:gd name="T7" fmla="*/ 1223963 h 2447925"/>
                <a:gd name="T8" fmla="*/ 1847467 w 3384550"/>
                <a:gd name="T9" fmla="*/ 5158 h 2447925"/>
                <a:gd name="T10" fmla="*/ 1847467 w 3384550"/>
                <a:gd name="T11" fmla="*/ 5158 h 2447925"/>
                <a:gd name="T12" fmla="*/ 3379259 w 3384550"/>
                <a:gd name="T13" fmla="*/ 1320673 h 2447925"/>
                <a:gd name="T14" fmla="*/ 1707111 w 3384550"/>
                <a:gd name="T15" fmla="*/ 2447879 h 24479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84550" h="2447925" stroke="0">
                  <a:moveTo>
                    <a:pt x="1847467" y="5158"/>
                  </a:moveTo>
                  <a:cubicBezTo>
                    <a:pt x="2769774" y="66592"/>
                    <a:pt x="3452442" y="652873"/>
                    <a:pt x="3379259" y="1320673"/>
                  </a:cubicBezTo>
                  <a:cubicBezTo>
                    <a:pt x="3309959" y="1953040"/>
                    <a:pt x="2584142" y="2442318"/>
                    <a:pt x="1707111" y="2447879"/>
                  </a:cubicBezTo>
                  <a:lnTo>
                    <a:pt x="1692275" y="1223963"/>
                  </a:lnTo>
                  <a:lnTo>
                    <a:pt x="1847467" y="5158"/>
                  </a:lnTo>
                  <a:close/>
                </a:path>
                <a:path w="3384550" h="2447925" fill="none">
                  <a:moveTo>
                    <a:pt x="1847467" y="5158"/>
                  </a:moveTo>
                  <a:cubicBezTo>
                    <a:pt x="2769774" y="66592"/>
                    <a:pt x="3452442" y="652873"/>
                    <a:pt x="3379259" y="1320673"/>
                  </a:cubicBezTo>
                  <a:cubicBezTo>
                    <a:pt x="3309959" y="1953040"/>
                    <a:pt x="2584142" y="2442318"/>
                    <a:pt x="1707111" y="2447879"/>
                  </a:cubicBezTo>
                </a:path>
              </a:pathLst>
            </a:custGeom>
            <a:noFill/>
            <a:ln w="76320">
              <a:solidFill>
                <a:srgbClr val="A6A6A6"/>
              </a:solidFill>
              <a:round/>
              <a:headEnd/>
              <a:tailEnd type="triangle" w="med" len="med"/>
            </a:ln>
            <a:effectLst>
              <a:outerShdw dist="17819" dir="2700000" algn="ctr" rotWithShape="0">
                <a:srgbClr val="000000">
                  <a:alpha val="40033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" name="Rettangolo 6"/>
          <p:cNvSpPr/>
          <p:nvPr/>
        </p:nvSpPr>
        <p:spPr>
          <a:xfrm>
            <a:off x="2627313" y="2505075"/>
            <a:ext cx="3889375" cy="14542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Цикл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костно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мышечной боли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en-US" sz="105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US" sz="22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(Lund et al.,1991)</a:t>
            </a:r>
            <a:endParaRPr lang="it-IT" sz="22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24943" y="304800"/>
            <a:ext cx="1943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Мышечный дисбаланс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(напряжённость и слабость)</a:t>
            </a:r>
            <a:endParaRPr lang="ru-RU" sz="16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1498" y="1837318"/>
            <a:ext cx="1749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Ослабленный характер движений</a:t>
            </a:r>
            <a:endParaRPr lang="ru-RU" sz="16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0480" y="4318000"/>
            <a:ext cx="1784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Неисправное усвоение двигательного навыка</a:t>
            </a:r>
            <a:endParaRPr lang="ru-RU" sz="16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92286" y="5493657"/>
            <a:ext cx="1894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Изменённая </a:t>
            </a:r>
            <a:r>
              <a:rPr lang="ru-RU" sz="16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проприоцепция</a:t>
            </a:r>
            <a:endParaRPr lang="ru-RU" sz="16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4895" y="4481287"/>
            <a:ext cx="1749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Постуральные</a:t>
            </a:r>
            <a:r>
              <a:rPr lang="ru-RU" sz="1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изменения</a:t>
            </a:r>
            <a:endParaRPr lang="ru-RU" sz="16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051" y="2024743"/>
            <a:ext cx="1749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Пояснично-тазовая боль</a:t>
            </a:r>
            <a:endParaRPr lang="ru-RU" sz="16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884940" y="220663"/>
            <a:ext cx="7374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Важность </a:t>
            </a:r>
            <a:r>
              <a:rPr 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антигравитационных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мышц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531" name="Rettangolo 10"/>
          <p:cNvSpPr>
            <a:spLocks noChangeArrowheads="1"/>
          </p:cNvSpPr>
          <p:nvPr/>
        </p:nvSpPr>
        <p:spPr bwMode="auto">
          <a:xfrm>
            <a:off x="350157" y="932543"/>
            <a:ext cx="8509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Главная функция: разгибание лодыжек, колен, бедёр, спины.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Благодаря тонусу, мышцы сопротивляются постоянному напряжению из-за силы тяжести, и поддерживается нормальная осанка.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Антигравитационные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мышцы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активируются когда нужно 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сопротивляться силе тяжести.</a:t>
            </a:r>
          </a:p>
          <a:p>
            <a:pPr algn="just">
              <a:buFont typeface="Wingdings" pitchFamily="2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Многораздельные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мышцы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более активированы чем 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подвздошно-рёберная мышца 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при удерживании туловища. 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Ng et al., 1997)</a:t>
            </a:r>
          </a:p>
          <a:p>
            <a:pPr algn="just"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Активность мышц туловища 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увеличивается с увеличение угла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наклона тела. 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Anders et al., 2008)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2532" name="Picture 10" descr="C:\Users\Antonio\Desktop\Lubiana\Foto e video\mm_superficial-back-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86013"/>
            <a:ext cx="4110038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212271" y="207963"/>
            <a:ext cx="89317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Устройства для лечения неустойчивости туловища</a:t>
            </a:r>
            <a:endParaRPr lang="it-IT" sz="2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555" name="Rettangolo 13"/>
          <p:cNvSpPr>
            <a:spLocks noChangeArrowheads="1"/>
          </p:cNvSpPr>
          <p:nvPr/>
        </p:nvSpPr>
        <p:spPr bwMode="auto">
          <a:xfrm>
            <a:off x="0" y="734786"/>
            <a:ext cx="55563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Устройства с неустойчивым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состоянием</a:t>
            </a:r>
            <a:endParaRPr lang="en-US" sz="20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3556" name="Immagine 4" descr="Cattura4.JPG"/>
          <p:cNvPicPr>
            <a:picLocks noChangeAspect="1"/>
          </p:cNvPicPr>
          <p:nvPr/>
        </p:nvPicPr>
        <p:blipFill>
          <a:blip r:embed="rId3" cstate="print"/>
          <a:srcRect b="43414"/>
          <a:stretch>
            <a:fillRect/>
          </a:stretch>
        </p:blipFill>
        <p:spPr bwMode="auto">
          <a:xfrm>
            <a:off x="5203825" y="625475"/>
            <a:ext cx="2571750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Immagine 5" descr="Cattura5.JPG"/>
          <p:cNvPicPr>
            <a:picLocks noChangeAspect="1"/>
          </p:cNvPicPr>
          <p:nvPr/>
        </p:nvPicPr>
        <p:blipFill>
          <a:blip r:embed="rId4" cstate="print"/>
          <a:srcRect l="34744" b="12090"/>
          <a:stretch>
            <a:fillRect/>
          </a:stretch>
        </p:blipFill>
        <p:spPr bwMode="auto">
          <a:xfrm>
            <a:off x="4816475" y="4162425"/>
            <a:ext cx="27908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Immagine 2" descr="Cattura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313" y="1517650"/>
            <a:ext cx="180975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Immagine 6" descr="Cattura6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0750" y="3228975"/>
            <a:ext cx="23812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Immagine 7" descr="Cattura7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04125" y="1408113"/>
            <a:ext cx="936625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Immagine 8" descr="Cattura8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40663" y="3354388"/>
            <a:ext cx="906462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Immagine 9" descr="Cattura9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4263" y="1590675"/>
            <a:ext cx="19272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Immagine 3" descr="Cattura2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95875" y="2393950"/>
            <a:ext cx="2205038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4" name="Rettangolo 23"/>
          <p:cNvSpPr>
            <a:spLocks noChangeArrowheads="1"/>
          </p:cNvSpPr>
          <p:nvPr/>
        </p:nvSpPr>
        <p:spPr bwMode="auto">
          <a:xfrm>
            <a:off x="182563" y="5284788"/>
            <a:ext cx="87058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Высокая экономичность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 удобство, но непрактичность для пожилых людей и людей с ограниченными возможностями.</a:t>
            </a:r>
          </a:p>
          <a:p>
            <a:pPr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Отсутствие возможности получать количественные результаты упражнений.</a:t>
            </a:r>
            <a:endParaRPr lang="en-US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060575"/>
            <a:ext cx="3857625" cy="216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7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773238"/>
            <a:ext cx="3416300" cy="316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80" name="Rettangolo 10"/>
          <p:cNvSpPr>
            <a:spLocks noChangeArrowheads="1"/>
          </p:cNvSpPr>
          <p:nvPr/>
        </p:nvSpPr>
        <p:spPr bwMode="auto">
          <a:xfrm>
            <a:off x="715007" y="403225"/>
            <a:ext cx="36118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Укрепление мышц спины</a:t>
            </a:r>
            <a:endParaRPr lang="en-US" sz="20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581" name="Rettangolo 11"/>
          <p:cNvSpPr>
            <a:spLocks noChangeArrowheads="1"/>
          </p:cNvSpPr>
          <p:nvPr/>
        </p:nvSpPr>
        <p:spPr bwMode="auto">
          <a:xfrm>
            <a:off x="755650" y="5483225"/>
            <a:ext cx="7291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Сложность эффективного укрепления брюшных мышц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975" y="288925"/>
            <a:ext cx="3463925" cy="4649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2375" y="1316038"/>
            <a:ext cx="2606675" cy="3230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05" name="Rettangolo 11"/>
          <p:cNvSpPr>
            <a:spLocks noChangeArrowheads="1"/>
          </p:cNvSpPr>
          <p:nvPr/>
        </p:nvSpPr>
        <p:spPr bwMode="auto">
          <a:xfrm>
            <a:off x="365125" y="4784271"/>
            <a:ext cx="84137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В последнее время укрепление мышц туловища, используя силу тяжести, предлагается как новое упражнение для пациентов с болями в пояснице.</a:t>
            </a: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Однако, данный аппарат не обеспечивает биологической обратной связи для коррекции </a:t>
            </a:r>
            <a:r>
              <a:rPr lang="ru-RU" sz="2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постурального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выравнивания.</a:t>
            </a:r>
            <a:endParaRPr lang="en-US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6" name="Rettangolo 12"/>
          <p:cNvSpPr>
            <a:spLocks noChangeArrowheads="1"/>
          </p:cNvSpPr>
          <p:nvPr/>
        </p:nvSpPr>
        <p:spPr bwMode="auto">
          <a:xfrm>
            <a:off x="797348" y="428625"/>
            <a:ext cx="20136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3-D </a:t>
            </a:r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КЕНТАВР</a:t>
            </a: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3518</TotalTime>
  <Words>1105</Words>
  <Application>Microsoft Office PowerPoint</Application>
  <PresentationFormat>Экран (4:3)</PresentationFormat>
  <Paragraphs>314</Paragraphs>
  <Slides>26</Slides>
  <Notes>11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Tema di Office</vt:lpstr>
      <vt:lpstr>Equinozio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강민혁</dc:creator>
  <cp:lastModifiedBy>Аня</cp:lastModifiedBy>
  <cp:revision>179</cp:revision>
  <cp:lastPrinted>1601-01-01T00:00:00Z</cp:lastPrinted>
  <dcterms:created xsi:type="dcterms:W3CDTF">2012-05-22T11:34:50Z</dcterms:created>
  <dcterms:modified xsi:type="dcterms:W3CDTF">2017-10-06T21:03:36Z</dcterms:modified>
</cp:coreProperties>
</file>